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78" r:id="rId4"/>
    <p:sldId id="279" r:id="rId5"/>
    <p:sldId id="273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80" r:id="rId22"/>
    <p:sldId id="281" r:id="rId23"/>
    <p:sldId id="283" r:id="rId24"/>
    <p:sldId id="282" r:id="rId25"/>
    <p:sldId id="284" r:id="rId2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sy.progulki/" TargetMode="External"/><Relationship Id="rId2" Type="http://schemas.openxmlformats.org/officeDocument/2006/relationships/hyperlink" Target="http://psy-progulki.tilda.w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"Прогулки с психологом" работа в поле ориентированного на решение краткосрочного подхода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Ольга Хохлова, ориентированный на решение практик, </a:t>
            </a:r>
            <a:r>
              <a:rPr lang="ru-RU" dirty="0" smtClean="0"/>
              <a:t>психолог, </a:t>
            </a:r>
            <a:r>
              <a:rPr lang="ru-RU" dirty="0" err="1" smtClean="0"/>
              <a:t>со-учредитель</a:t>
            </a:r>
            <a:r>
              <a:rPr lang="ru-RU" dirty="0" smtClean="0"/>
              <a:t> </a:t>
            </a:r>
            <a:r>
              <a:rPr lang="en-US" dirty="0" err="1" smtClean="0"/>
              <a:t>SFTeam</a:t>
            </a:r>
            <a:r>
              <a:rPr lang="en-US" dirty="0" smtClean="0"/>
              <a:t> Russia</a:t>
            </a:r>
            <a:endParaRPr lang="ru-RU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93B6E"/>
                </a:solidFill>
              </a:rPr>
              <a:t>Высокие социальные ожидания</a:t>
            </a:r>
            <a:endParaRPr lang="ru-RU" dirty="0"/>
          </a:p>
        </p:txBody>
      </p:sp>
      <p:pic>
        <p:nvPicPr>
          <p:cNvPr id="4" name="Содержимое 3" descr="bigstock-mother-with-baby-in-kitchen-4643886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8588" y="1600200"/>
            <a:ext cx="6786824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233F75"/>
                </a:solidFill>
              </a:rPr>
              <a:t>Для сравнения</a:t>
            </a:r>
            <a:endParaRPr lang="ru-RU" dirty="0"/>
          </a:p>
        </p:txBody>
      </p:sp>
      <p:pic>
        <p:nvPicPr>
          <p:cNvPr id="4" name="Содержимое 3" descr="article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0843" y="1600200"/>
            <a:ext cx="5622314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233F75"/>
                </a:solidFill>
              </a:rPr>
              <a:t>Потеря социальных привилегий и ресурсов</a:t>
            </a:r>
            <a:endParaRPr lang="ru-RU" dirty="0"/>
          </a:p>
        </p:txBody>
      </p:sp>
      <p:pic>
        <p:nvPicPr>
          <p:cNvPr id="4" name="Содержимое 3" descr="1545844627_zhpiyupi-768x68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1828800"/>
            <a:ext cx="5074364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93B6E"/>
                </a:solidFill>
              </a:rPr>
              <a:t>Противоречивые послания и предписания</a:t>
            </a:r>
            <a:endParaRPr lang="ru-RU" dirty="0"/>
          </a:p>
        </p:txBody>
      </p:sp>
      <p:pic>
        <p:nvPicPr>
          <p:cNvPr id="4" name="Содержимое 3" descr="860px-Тайм-менеджмент_мам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000" y="1600200"/>
            <a:ext cx="8042000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93B6E"/>
                </a:solidFill>
              </a:rPr>
              <a:t>Материнство и городская среда</a:t>
            </a:r>
            <a:endParaRPr lang="ru-RU" dirty="0"/>
          </a:p>
        </p:txBody>
      </p:sp>
      <p:pic>
        <p:nvPicPr>
          <p:cNvPr id="4" name="Содержимое 3" descr="с коляской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8250" y="1639094"/>
            <a:ext cx="6667500" cy="44481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93B6E"/>
                </a:solidFill>
              </a:rPr>
              <a:t>Потеря социального статуса</a:t>
            </a:r>
            <a:endParaRPr lang="ru-RU" dirty="0"/>
          </a:p>
        </p:txBody>
      </p:sp>
      <p:pic>
        <p:nvPicPr>
          <p:cNvPr id="4" name="Содержимое 3" descr="1444903899_q_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6422" y="1600200"/>
            <a:ext cx="5431156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Социальное осуждение</a:t>
            </a:r>
            <a:endParaRPr lang="ru-RU" dirty="0"/>
          </a:p>
        </p:txBody>
      </p:sp>
      <p:pic>
        <p:nvPicPr>
          <p:cNvPr id="4" name="Содержимое 3" descr="9d74476c8748284f454459f733003859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0364" y="1600200"/>
            <a:ext cx="7543272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233F75"/>
                </a:solidFill>
              </a:rPr>
              <a:t>С</a:t>
            </a:r>
            <a:r>
              <a:rPr lang="ru-RU" b="1" dirty="0" smtClean="0">
                <a:solidFill>
                  <a:srgbClr val="193B6E"/>
                </a:solidFill>
              </a:rPr>
              <a:t>ужение социальных контактов, изоляция</a:t>
            </a:r>
            <a:endParaRPr lang="ru-RU" dirty="0"/>
          </a:p>
        </p:txBody>
      </p:sp>
      <p:pic>
        <p:nvPicPr>
          <p:cNvPr id="4" name="Содержимое 3" descr="nCAAAgB1dOA-96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417320"/>
            <a:ext cx="6477000" cy="544068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Поэтому «прогулки с психологом»</a:t>
            </a:r>
            <a:endParaRPr lang="ru-RU" dirty="0"/>
          </a:p>
        </p:txBody>
      </p:sp>
      <p:pic>
        <p:nvPicPr>
          <p:cNvPr id="4" name="Содержимое 3" descr="c68b3e7c0dd990705c8f6b951d53cf54--new-moms-diari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295400"/>
            <a:ext cx="5410200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233F75"/>
                </a:solidFill>
              </a:rPr>
              <a:t>Ключевые принципы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Clr>
                <a:srgbClr val="4CBFD2"/>
              </a:buClr>
            </a:pPr>
            <a:r>
              <a:rPr lang="ru-RU" dirty="0" smtClean="0"/>
              <a:t>В центре – интересы женщины и ее поддержка,</a:t>
            </a:r>
          </a:p>
          <a:p>
            <a:pPr>
              <a:buClr>
                <a:srgbClr val="4CBFD2"/>
              </a:buClr>
            </a:pPr>
            <a:r>
              <a:rPr lang="ru-RU" dirty="0" err="1" smtClean="0"/>
              <a:t>Не-экспертность</a:t>
            </a:r>
            <a:r>
              <a:rPr lang="ru-RU" dirty="0" smtClean="0"/>
              <a:t> и сотрудничество с клиенткой,</a:t>
            </a:r>
          </a:p>
          <a:p>
            <a:pPr>
              <a:buClr>
                <a:srgbClr val="4CBFD2"/>
              </a:buClr>
            </a:pPr>
            <a:r>
              <a:rPr lang="ru-RU" dirty="0" smtClean="0"/>
              <a:t>Уважение к позиции женщины и ее жизненным выборам,</a:t>
            </a:r>
          </a:p>
          <a:p>
            <a:pPr>
              <a:buClr>
                <a:srgbClr val="4CBFD2"/>
              </a:buClr>
            </a:pPr>
            <a:r>
              <a:rPr lang="ru-RU" dirty="0" smtClean="0"/>
              <a:t>Компенсация неравномерного распределения социальных ресурсов,</a:t>
            </a:r>
          </a:p>
          <a:p>
            <a:pPr>
              <a:buClr>
                <a:srgbClr val="4CBFD2"/>
              </a:buClr>
            </a:pPr>
            <a:r>
              <a:rPr lang="ru-RU" dirty="0" smtClean="0"/>
              <a:t>Свидетельствование женского опыта и его нормализация</a:t>
            </a:r>
          </a:p>
          <a:p>
            <a:pPr>
              <a:buClr>
                <a:srgbClr val="4CBFD2"/>
              </a:buClr>
            </a:pPr>
            <a:r>
              <a:rPr lang="ru-RU" dirty="0" smtClean="0"/>
              <a:t>Поиск и актуализация ресурсов</a:t>
            </a:r>
          </a:p>
          <a:p>
            <a:pPr>
              <a:buClr>
                <a:srgbClr val="4CBFD2"/>
              </a:buClr>
            </a:pPr>
            <a:r>
              <a:rPr lang="ru-RU" i="1" dirty="0" err="1" smtClean="0"/>
              <a:t>Простраивание</a:t>
            </a:r>
            <a:r>
              <a:rPr lang="ru-RU" dirty="0" smtClean="0"/>
              <a:t> опор и поддержка эффективных способов </a:t>
            </a:r>
            <a:r>
              <a:rPr lang="ru-RU" dirty="0" err="1" smtClean="0"/>
              <a:t>совладания</a:t>
            </a:r>
            <a:endParaRPr lang="ru-RU" dirty="0" smtClean="0"/>
          </a:p>
          <a:p>
            <a:pPr>
              <a:buClr>
                <a:srgbClr val="4CBFD2"/>
              </a:buClr>
            </a:pPr>
            <a:r>
              <a:rPr lang="ru-RU" dirty="0" smtClean="0"/>
              <a:t>Гибкие и прочные границы в работе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Автор идеи и вдохновитель </a:t>
            </a:r>
            <a:br>
              <a:rPr lang="ru-RU" dirty="0" smtClean="0"/>
            </a:br>
            <a:r>
              <a:rPr lang="en-US" dirty="0" smtClean="0"/>
              <a:t>Peter </a:t>
            </a:r>
            <a:r>
              <a:rPr lang="en-US" dirty="0" err="1" smtClean="0"/>
              <a:t>Sundman</a:t>
            </a:r>
            <a:endParaRPr lang="ru-RU" dirty="0"/>
          </a:p>
        </p:txBody>
      </p:sp>
      <p:pic>
        <p:nvPicPr>
          <p:cNvPr id="4" name="Содержимое 3" descr="petersundma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2962" y="1564368"/>
            <a:ext cx="3624038" cy="5032375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233F75"/>
                </a:solidFill>
              </a:rPr>
              <a:t>Ориентированный на решение подход как основа для «прогулок с психологом»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4CBFD2"/>
              </a:buClr>
            </a:pPr>
            <a:r>
              <a:rPr lang="ru-RU" dirty="0" smtClean="0"/>
              <a:t>Возвращает авторство и </a:t>
            </a:r>
            <a:r>
              <a:rPr lang="ru-RU" dirty="0" err="1" smtClean="0"/>
              <a:t>экспертность</a:t>
            </a:r>
            <a:r>
              <a:rPr lang="ru-RU" dirty="0" smtClean="0"/>
              <a:t> женщине</a:t>
            </a:r>
          </a:p>
          <a:p>
            <a:pPr>
              <a:buClr>
                <a:srgbClr val="4CBFD2"/>
              </a:buClr>
            </a:pPr>
            <a:r>
              <a:rPr lang="ru-RU" dirty="0" err="1" smtClean="0"/>
              <a:t>Со-конструирование</a:t>
            </a:r>
            <a:r>
              <a:rPr lang="ru-RU" dirty="0" smtClean="0"/>
              <a:t> изменений при помощи языка</a:t>
            </a:r>
          </a:p>
          <a:p>
            <a:pPr>
              <a:buClr>
                <a:srgbClr val="4CBFD2"/>
              </a:buClr>
            </a:pPr>
            <a:r>
              <a:rPr lang="ru-RU" dirty="0" smtClean="0"/>
              <a:t>Изменения происходят не на сессии, а в жизни клиента</a:t>
            </a:r>
          </a:p>
          <a:p>
            <a:pPr>
              <a:buClr>
                <a:srgbClr val="4CBFD2"/>
              </a:buClr>
            </a:pPr>
            <a:r>
              <a:rPr lang="ru-RU" dirty="0" err="1" smtClean="0"/>
              <a:t>Экологичность</a:t>
            </a:r>
            <a:r>
              <a:rPr lang="ru-RU" dirty="0" smtClean="0"/>
              <a:t> и безопасность в «нестерильных» условиях</a:t>
            </a:r>
          </a:p>
          <a:p>
            <a:pPr>
              <a:buClr>
                <a:srgbClr val="4CBFD2"/>
              </a:buClr>
            </a:pPr>
            <a:r>
              <a:rPr lang="ru-RU" dirty="0" smtClean="0"/>
              <a:t>Работа на ресурс и поддержку: комплименты и «позитивное ухо»</a:t>
            </a:r>
          </a:p>
          <a:p>
            <a:pPr>
              <a:buClr>
                <a:srgbClr val="4CBFD2"/>
              </a:buClr>
            </a:pPr>
            <a:r>
              <a:rPr lang="ru-RU" dirty="0" smtClean="0"/>
              <a:t>Бережность и внимание к потребностям и интересам клиентки</a:t>
            </a:r>
          </a:p>
          <a:p>
            <a:pPr>
              <a:buClr>
                <a:srgbClr val="4CBFD2"/>
              </a:buClr>
            </a:pPr>
            <a:r>
              <a:rPr lang="ru-RU" dirty="0" smtClean="0"/>
              <a:t>Возможна терапия одной сессии или даже «</a:t>
            </a:r>
            <a:r>
              <a:rPr lang="ru-RU" dirty="0" err="1" smtClean="0"/>
              <a:t>ультра-короткая</a:t>
            </a:r>
            <a:r>
              <a:rPr lang="ru-RU" dirty="0" smtClean="0"/>
              <a:t> терапия»</a:t>
            </a:r>
          </a:p>
          <a:p>
            <a:pPr>
              <a:buClr>
                <a:srgbClr val="4CBFD2"/>
              </a:buClr>
            </a:pPr>
            <a:r>
              <a:rPr lang="ru-RU" dirty="0" smtClean="0"/>
              <a:t>Нормализация женского опыта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233F75"/>
                </a:solidFill>
              </a:rPr>
              <a:t>Принципы ОРКТ и как они работают на прогулках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4CBFD2"/>
              </a:buClr>
            </a:pPr>
            <a:r>
              <a:rPr lang="ru-RU" dirty="0" smtClean="0"/>
              <a:t>Не чините то, что не сломано</a:t>
            </a:r>
          </a:p>
          <a:p>
            <a:pPr>
              <a:buClr>
                <a:srgbClr val="4CBFD2"/>
              </a:buClr>
            </a:pPr>
            <a:r>
              <a:rPr lang="ru-RU" dirty="0" smtClean="0"/>
              <a:t>Если что-то работает, делайте этого больше</a:t>
            </a:r>
          </a:p>
          <a:p>
            <a:pPr>
              <a:buClr>
                <a:srgbClr val="4CBFD2"/>
              </a:buClr>
            </a:pPr>
            <a:r>
              <a:rPr lang="ru-RU" dirty="0" smtClean="0"/>
              <a:t>Если что-то не работает, делайте что-то другое</a:t>
            </a:r>
          </a:p>
          <a:p>
            <a:pPr>
              <a:buClr>
                <a:srgbClr val="4CBFD2"/>
              </a:buClr>
            </a:pPr>
            <a:r>
              <a:rPr lang="ru-RU" dirty="0" smtClean="0"/>
              <a:t>Решения не обязательно должны быть сложными, они могут быть очень простыми</a:t>
            </a:r>
          </a:p>
          <a:p>
            <a:pPr>
              <a:buClr>
                <a:srgbClr val="4CBFD2"/>
              </a:buClr>
            </a:pPr>
            <a:r>
              <a:rPr lang="ru-RU" dirty="0" smtClean="0"/>
              <a:t>Решения не обязательно напрямую связаны с проблемой</a:t>
            </a:r>
          </a:p>
          <a:p>
            <a:pPr>
              <a:buClr>
                <a:srgbClr val="4CBFD2"/>
              </a:buClr>
            </a:pPr>
            <a:r>
              <a:rPr lang="ru-RU" dirty="0" smtClean="0"/>
              <a:t>Язык описания решений отличается от языка описания проблемы</a:t>
            </a:r>
          </a:p>
          <a:p>
            <a:pPr>
              <a:buClr>
                <a:srgbClr val="4CBFD2"/>
              </a:buClr>
            </a:pPr>
            <a:r>
              <a:rPr lang="ru-RU" dirty="0" smtClean="0"/>
              <a:t>Всегда есть исключения</a:t>
            </a:r>
          </a:p>
          <a:p>
            <a:pPr>
              <a:buClr>
                <a:srgbClr val="4CBFD2"/>
              </a:buClr>
            </a:pPr>
            <a:r>
              <a:rPr lang="ru-RU" dirty="0" smtClean="0"/>
              <a:t>Будущее создается в ходе совместного обсуждения с другими людьми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233F75"/>
                </a:solidFill>
              </a:rPr>
              <a:t>Схема работы в ОРКТ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Clr>
                <a:srgbClr val="4CBFD2"/>
              </a:buClr>
            </a:pPr>
            <a:r>
              <a:rPr lang="ru-RU" dirty="0" smtClean="0"/>
              <a:t>Какие ваши наилучшие ожидания от прогулки? Что было бы хорошим результатом?</a:t>
            </a:r>
          </a:p>
          <a:p>
            <a:pPr>
              <a:buClr>
                <a:srgbClr val="4CBFD2"/>
              </a:buClr>
            </a:pPr>
            <a:r>
              <a:rPr lang="ru-RU" dirty="0" smtClean="0"/>
              <a:t>Что уже идет хорошо? Что вам нравится в том, как идет жизнь?</a:t>
            </a:r>
          </a:p>
          <a:p>
            <a:pPr>
              <a:buClr>
                <a:srgbClr val="4CBFD2"/>
              </a:buClr>
            </a:pPr>
            <a:r>
              <a:rPr lang="ru-RU" dirty="0" smtClean="0"/>
              <a:t>Представьте себе, что завтра вам стало чуточку легче… что было бы по-другому? Как бы вы это заметили? Что заметил бы ваш ребенок/муж/кот? (вопрос направленный на </a:t>
            </a:r>
            <a:r>
              <a:rPr lang="ru-RU" dirty="0" err="1" smtClean="0"/>
              <a:t>со-конструирование</a:t>
            </a:r>
            <a:r>
              <a:rPr lang="ru-RU" dirty="0" smtClean="0"/>
              <a:t> предпочитаемого будущего)</a:t>
            </a:r>
          </a:p>
          <a:p>
            <a:pPr>
              <a:buClr>
                <a:srgbClr val="4CBFD2"/>
              </a:buClr>
            </a:pPr>
            <a:r>
              <a:rPr lang="ru-RU" dirty="0" err="1" smtClean="0"/>
              <a:t>Шкалирование</a:t>
            </a:r>
            <a:r>
              <a:rPr lang="ru-RU" dirty="0" smtClean="0"/>
              <a:t>: 10 – предпочитаемое будущее, 0 – что-то противоположное. Почему 4, а не ниже? Что помогает вам справляться? Как вы помогаете себе? Кто помогает вам?</a:t>
            </a:r>
          </a:p>
          <a:p>
            <a:pPr>
              <a:buClr>
                <a:srgbClr val="4CBFD2"/>
              </a:buClr>
            </a:pPr>
            <a:r>
              <a:rPr lang="ru-RU" dirty="0" smtClean="0"/>
              <a:t>Что можно сделать, чтобы продвинуться по шкале на чуть-чуть (определение маленьких шагов)</a:t>
            </a:r>
          </a:p>
          <a:p>
            <a:pPr>
              <a:buClr>
                <a:srgbClr val="4CBFD2"/>
              </a:buClr>
            </a:pPr>
            <a:r>
              <a:rPr lang="ru-RU" dirty="0" smtClean="0"/>
              <a:t>Что вы можете сделать для себя, что поможет вам чувствовать себя лучше прямо сегодня? </a:t>
            </a:r>
          </a:p>
          <a:p>
            <a:pPr>
              <a:buClr>
                <a:srgbClr val="4CBFD2"/>
              </a:buClr>
            </a:pPr>
            <a:r>
              <a:rPr lang="ru-RU" dirty="0" smtClean="0"/>
              <a:t>Маленькие практики «на дом»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Некоторые наблюдения про то, что работает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Маршрут прогулки – метафора </a:t>
            </a:r>
          </a:p>
          <a:p>
            <a:r>
              <a:rPr lang="ru-RU" dirty="0" smtClean="0"/>
              <a:t>Возможность здесь и сейчас делать по-другому</a:t>
            </a:r>
          </a:p>
          <a:p>
            <a:r>
              <a:rPr lang="ru-RU" dirty="0" smtClean="0"/>
              <a:t>Социальный контакт</a:t>
            </a:r>
          </a:p>
          <a:p>
            <a:r>
              <a:rPr lang="ru-RU" dirty="0" smtClean="0"/>
              <a:t>Событийность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233F75"/>
                </a:solidFill>
              </a:rPr>
              <a:t>Рамки работы проекта «Прогулки с психологом»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4CBFD2"/>
              </a:buClr>
            </a:pPr>
            <a:r>
              <a:rPr lang="ru-RU" dirty="0" smtClean="0"/>
              <a:t>Осознание границ своих компетенций и личных возможностей</a:t>
            </a:r>
          </a:p>
          <a:p>
            <a:pPr>
              <a:buClr>
                <a:srgbClr val="4CBFD2"/>
              </a:buClr>
            </a:pPr>
            <a:r>
              <a:rPr lang="ru-RU" dirty="0" smtClean="0"/>
              <a:t>Четкое объяснение условий, формата и границ работы</a:t>
            </a:r>
          </a:p>
          <a:p>
            <a:pPr>
              <a:buClr>
                <a:srgbClr val="4CBFD2"/>
              </a:buClr>
            </a:pPr>
            <a:r>
              <a:rPr lang="ru-RU" dirty="0" smtClean="0"/>
              <a:t>Командная работа, </a:t>
            </a:r>
            <a:r>
              <a:rPr lang="ru-RU" dirty="0" err="1" smtClean="0"/>
              <a:t>интервизии</a:t>
            </a:r>
            <a:r>
              <a:rPr lang="ru-RU" dirty="0" smtClean="0"/>
              <a:t>, обмен опытом</a:t>
            </a:r>
          </a:p>
          <a:p>
            <a:pPr>
              <a:buClr>
                <a:srgbClr val="4CBFD2"/>
              </a:buClr>
            </a:pPr>
            <a:r>
              <a:rPr lang="ru-RU" dirty="0" smtClean="0"/>
              <a:t>Территориальное распределение специалистов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dirty="0" smtClean="0">
              <a:hlinkClick r:id="rId2"/>
            </a:endParaRPr>
          </a:p>
          <a:p>
            <a:pPr algn="ctr">
              <a:buNone/>
            </a:pPr>
            <a:endParaRPr lang="ru-RU" dirty="0" smtClean="0">
              <a:hlinkClick r:id="rId2"/>
            </a:endParaRPr>
          </a:p>
          <a:p>
            <a:pPr algn="ctr">
              <a:buNone/>
            </a:pPr>
            <a:r>
              <a:rPr lang="en-US" dirty="0" smtClean="0">
                <a:hlinkClick r:id="rId2"/>
              </a:rPr>
              <a:t>http://psy-progulki.tilda.ws/</a:t>
            </a:r>
            <a:endParaRPr lang="ru-RU" dirty="0" smtClean="0"/>
          </a:p>
          <a:p>
            <a:pPr algn="ctr">
              <a:buNone/>
            </a:pPr>
            <a:endParaRPr lang="ru-RU" dirty="0" smtClean="0">
              <a:hlinkClick r:id="rId3"/>
            </a:endParaRPr>
          </a:p>
          <a:p>
            <a:pPr algn="ctr">
              <a:buNone/>
            </a:pPr>
            <a:r>
              <a:rPr lang="en-US" dirty="0" smtClean="0">
                <a:hlinkClick r:id="rId3"/>
              </a:rPr>
              <a:t>https://www.facebook.com/psy.progulki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2400" dirty="0" smtClean="0"/>
              <a:t>olga.psyholog@gmail.com</a:t>
            </a:r>
            <a:endParaRPr lang="ru-RU" sz="2400" dirty="0" smtClean="0"/>
          </a:p>
          <a:p>
            <a:pPr algn="ctr">
              <a:buNone/>
            </a:pPr>
            <a:r>
              <a:rPr lang="en-US" sz="2400" dirty="0" smtClean="0"/>
              <a:t>+79265767902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 and talk therapy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Пионеры метода: </a:t>
            </a:r>
            <a:r>
              <a:rPr lang="en-US" sz="2000" dirty="0" err="1" smtClean="0"/>
              <a:t>Kostrubala</a:t>
            </a:r>
            <a:r>
              <a:rPr lang="en-US" sz="2000" dirty="0" smtClean="0"/>
              <a:t> (1976), </a:t>
            </a:r>
            <a:r>
              <a:rPr lang="en-US" sz="2000" dirty="0" err="1" smtClean="0"/>
              <a:t>Glasser</a:t>
            </a:r>
            <a:r>
              <a:rPr lang="en-US" sz="2000" dirty="0" smtClean="0"/>
              <a:t> (1989), and Hays (1994) </a:t>
            </a:r>
          </a:p>
          <a:p>
            <a:r>
              <a:rPr lang="ru-RU" sz="2000" dirty="0" smtClean="0"/>
              <a:t>Метод описан в исследованиях </a:t>
            </a:r>
            <a:r>
              <a:rPr lang="en-US" sz="2000" dirty="0" smtClean="0"/>
              <a:t>Jordan &amp; Marshall, 2010; McLeod, 2013</a:t>
            </a:r>
          </a:p>
          <a:p>
            <a:r>
              <a:rPr lang="ru-RU" sz="2000" dirty="0" smtClean="0"/>
              <a:t>Ориентация на потребности клиентов</a:t>
            </a:r>
          </a:p>
          <a:p>
            <a:r>
              <a:rPr lang="ru-RU" sz="2000" dirty="0" smtClean="0"/>
              <a:t>Современный социальный контекст: люди мало двигаются, мало находятся на свежем воздухе </a:t>
            </a:r>
            <a:r>
              <a:rPr lang="en-US" sz="2000" dirty="0" smtClean="0"/>
              <a:t>(McKinney, 2011)</a:t>
            </a:r>
            <a:endParaRPr lang="ru-RU" sz="2000" dirty="0" smtClean="0"/>
          </a:p>
          <a:p>
            <a:r>
              <a:rPr lang="ru-RU" sz="2000" dirty="0" smtClean="0"/>
              <a:t>Пространство для терапии не принадлежит и не контролируется терапевтом, а </a:t>
            </a:r>
            <a:r>
              <a:rPr lang="ru-RU" sz="2000" dirty="0" err="1" smtClean="0"/>
              <a:t>со-навигируется</a:t>
            </a:r>
            <a:r>
              <a:rPr lang="ru-RU" sz="2000" dirty="0" smtClean="0"/>
              <a:t> терапевтом и клиентом, усиливая </a:t>
            </a:r>
            <a:r>
              <a:rPr lang="ru-RU" sz="2000" dirty="0" err="1" smtClean="0"/>
              <a:t>колаборативные</a:t>
            </a:r>
            <a:r>
              <a:rPr lang="ru-RU" sz="2000" dirty="0" smtClean="0"/>
              <a:t> отношения </a:t>
            </a:r>
            <a:r>
              <a:rPr lang="en-US" sz="2000" dirty="0" smtClean="0"/>
              <a:t>(Charbonneau, 2016).</a:t>
            </a:r>
            <a:endParaRPr lang="ru-RU" sz="2000" dirty="0" smtClean="0"/>
          </a:p>
          <a:p>
            <a:r>
              <a:rPr lang="ru-RU" sz="2000" dirty="0" smtClean="0"/>
              <a:t>В ряде случаев формат облегчает </a:t>
            </a:r>
            <a:r>
              <a:rPr lang="ru-RU" sz="2000" dirty="0" err="1" smtClean="0"/>
              <a:t>процессинг</a:t>
            </a:r>
            <a:r>
              <a:rPr lang="ru-RU" sz="2000" dirty="0" smtClean="0"/>
              <a:t> травматического события </a:t>
            </a:r>
            <a:r>
              <a:rPr lang="en-US" sz="2000" dirty="0" smtClean="0"/>
              <a:t>(EMDR, </a:t>
            </a:r>
            <a:r>
              <a:rPr lang="ru-RU" sz="2000" dirty="0" err="1" smtClean="0"/>
              <a:t>Френсин</a:t>
            </a:r>
            <a:r>
              <a:rPr lang="ru-RU" sz="2000" dirty="0" smtClean="0"/>
              <a:t> Шапиро, 1987</a:t>
            </a:r>
            <a:r>
              <a:rPr lang="en-US" sz="2000" dirty="0" smtClean="0"/>
              <a:t>)</a:t>
            </a:r>
            <a:endParaRPr lang="ru-RU" sz="2000" dirty="0" smtClean="0"/>
          </a:p>
          <a:p>
            <a:r>
              <a:rPr lang="ru-RU" sz="2000" dirty="0" smtClean="0"/>
              <a:t>Необходимо переопределять фрейм и границы терапии</a:t>
            </a:r>
            <a:r>
              <a:rPr lang="en-US" sz="2000" dirty="0" smtClean="0"/>
              <a:t> </a:t>
            </a:r>
            <a:endParaRPr lang="ru-RU" sz="2000" dirty="0" smtClean="0"/>
          </a:p>
          <a:p>
            <a:r>
              <a:rPr lang="ru-RU" sz="2000" dirty="0" smtClean="0"/>
              <a:t>От терапевта требуется больше гибкости и больше работы на понимание клиентом ограничений и специфики этого формата </a:t>
            </a:r>
            <a:r>
              <a:rPr lang="en-US" sz="2000" dirty="0" smtClean="0"/>
              <a:t>(Jordan &amp; Marshall, 2010)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 and talk therapy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Проблемные области формата: </a:t>
            </a:r>
          </a:p>
          <a:p>
            <a:pPr lvl="1"/>
            <a:r>
              <a:rPr lang="ru-RU" dirty="0" smtClean="0"/>
              <a:t>погода, </a:t>
            </a:r>
          </a:p>
          <a:p>
            <a:pPr lvl="1"/>
            <a:r>
              <a:rPr lang="ru-RU" dirty="0" smtClean="0"/>
              <a:t>конфиденциальность, </a:t>
            </a:r>
          </a:p>
          <a:p>
            <a:pPr lvl="1"/>
            <a:r>
              <a:rPr lang="ru-RU" dirty="0" smtClean="0"/>
              <a:t>безопасность, </a:t>
            </a:r>
          </a:p>
          <a:p>
            <a:pPr lvl="1"/>
            <a:r>
              <a:rPr lang="ru-RU" dirty="0" smtClean="0"/>
              <a:t>иные терапевтические границы,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233F75"/>
                </a:solidFill>
              </a:rPr>
              <a:t>«Прогулки с психологом»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Clr>
                <a:srgbClr val="4CBFD2"/>
              </a:buClr>
            </a:pPr>
            <a:r>
              <a:rPr lang="ru-RU" dirty="0" smtClean="0"/>
              <a:t>Это выездная услуга для людей, которым сложно или слишком </a:t>
            </a:r>
            <a:r>
              <a:rPr lang="ru-RU" dirty="0" err="1" smtClean="0"/>
              <a:t>энергозатратно</a:t>
            </a:r>
            <a:r>
              <a:rPr lang="ru-RU" dirty="0" smtClean="0"/>
              <a:t> добираться до кабинета психолога самостоятельно, или по каким-то причинам неудобен кабинетный формат взаимодействия;</a:t>
            </a:r>
          </a:p>
          <a:p>
            <a:pPr>
              <a:buClr>
                <a:srgbClr val="4CBFD2"/>
              </a:buClr>
            </a:pPr>
            <a:r>
              <a:rPr lang="ru-RU" dirty="0" smtClean="0"/>
              <a:t>Психолог проводит консультацию в тех условиях, в которых удобно клиентке. </a:t>
            </a:r>
          </a:p>
          <a:p>
            <a:pPr>
              <a:buClr>
                <a:srgbClr val="4CBFD2"/>
              </a:buClr>
            </a:pPr>
            <a:r>
              <a:rPr lang="ru-RU" dirty="0" smtClean="0"/>
              <a:t>Это услуга призвана внести свой вклад в восстановление баланса ресурсов и социальных привилегий</a:t>
            </a:r>
          </a:p>
          <a:p>
            <a:pPr>
              <a:buClr>
                <a:srgbClr val="4CBFD2"/>
              </a:buClr>
            </a:pPr>
            <a:r>
              <a:rPr lang="ru-RU" dirty="0" smtClean="0"/>
              <a:t>Женщина не подстраивается под формат сессии, психолог подстраивается под жизнь конкретной женщины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93B6E"/>
                </a:solidFill>
              </a:rPr>
              <a:t>Социальный контекст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rgbClr val="4CBFD2"/>
              </a:buClr>
            </a:pPr>
            <a:r>
              <a:rPr lang="ru-RU" sz="2000" dirty="0" smtClean="0"/>
              <a:t>Женщина с появлением ребенка теряет привилегии и социальные ресурсы</a:t>
            </a:r>
          </a:p>
          <a:p>
            <a:pPr>
              <a:buClr>
                <a:srgbClr val="4CBFD2"/>
              </a:buClr>
            </a:pPr>
            <a:r>
              <a:rPr lang="ru-RU" sz="2000" dirty="0" smtClean="0"/>
              <a:t>Возрастание функциональной нагрузки</a:t>
            </a:r>
          </a:p>
          <a:p>
            <a:pPr>
              <a:buClr>
                <a:srgbClr val="4CBFD2"/>
              </a:buClr>
            </a:pPr>
            <a:r>
              <a:rPr lang="ru-RU" sz="2000" dirty="0" smtClean="0"/>
              <a:t>Высокие социальные ожидания от женщины – молодой матери</a:t>
            </a:r>
          </a:p>
          <a:p>
            <a:pPr>
              <a:buClr>
                <a:srgbClr val="4CBFD2"/>
              </a:buClr>
            </a:pPr>
            <a:r>
              <a:rPr lang="ru-RU" sz="2000" dirty="0" err="1" smtClean="0"/>
              <a:t>Детоцентричность</a:t>
            </a:r>
            <a:r>
              <a:rPr lang="en-US" sz="2000" dirty="0" smtClean="0"/>
              <a:t> </a:t>
            </a:r>
            <a:r>
              <a:rPr lang="ru-RU" sz="2000" dirty="0" smtClean="0"/>
              <a:t>культуры</a:t>
            </a:r>
            <a:endParaRPr lang="ru-RU" sz="2000" dirty="0" smtClean="0"/>
          </a:p>
          <a:p>
            <a:pPr>
              <a:buClr>
                <a:srgbClr val="4CBFD2"/>
              </a:buClr>
            </a:pPr>
            <a:r>
              <a:rPr lang="ru-RU" sz="2000" dirty="0" smtClean="0"/>
              <a:t>Противоречивые послания и предписания со стороны социума</a:t>
            </a:r>
          </a:p>
          <a:p>
            <a:pPr>
              <a:buClr>
                <a:srgbClr val="4CBFD2"/>
              </a:buClr>
            </a:pPr>
            <a:r>
              <a:rPr lang="ru-RU" sz="2000" dirty="0" smtClean="0"/>
              <a:t>Недружественная городская среда</a:t>
            </a:r>
          </a:p>
          <a:p>
            <a:pPr>
              <a:buClr>
                <a:srgbClr val="4CBFD2"/>
              </a:buClr>
            </a:pPr>
            <a:r>
              <a:rPr lang="ru-RU" sz="2000" dirty="0" smtClean="0"/>
              <a:t>Высокая социальная напряженность и тревога по отношению к материнству и детству</a:t>
            </a:r>
          </a:p>
          <a:p>
            <a:pPr>
              <a:buClr>
                <a:srgbClr val="4CBFD2"/>
              </a:buClr>
            </a:pPr>
            <a:r>
              <a:rPr lang="ru-RU" sz="2000" dirty="0" smtClean="0"/>
              <a:t>Сужение социальных контактов, потеря социального статуса и социальная изоляция</a:t>
            </a:r>
          </a:p>
          <a:p>
            <a:pPr>
              <a:buClr>
                <a:srgbClr val="4CBFD2"/>
              </a:buClr>
            </a:pPr>
            <a:r>
              <a:rPr lang="ru-RU" sz="2000" dirty="0" smtClean="0"/>
              <a:t>Отсутствие ориентиров «как надо»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233F75"/>
                </a:solidFill>
              </a:rPr>
              <a:t>Детоцентричность</a:t>
            </a:r>
            <a:r>
              <a:rPr lang="ru-RU" b="1" dirty="0" smtClean="0">
                <a:solidFill>
                  <a:srgbClr val="233F75"/>
                </a:solidFill>
              </a:rPr>
              <a:t> культуры</a:t>
            </a:r>
            <a:endParaRPr lang="ru-RU" dirty="0"/>
          </a:p>
        </p:txBody>
      </p:sp>
      <p:pic>
        <p:nvPicPr>
          <p:cNvPr id="4" name="Содержимое 3" descr="DrbaVcIXcAA8m5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1765" y="1600200"/>
            <a:ext cx="6780469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93B6E"/>
                </a:solidFill>
              </a:rPr>
              <a:t>Высокая социальная напряженность и тревога вокруг материнства и детства</a:t>
            </a:r>
            <a:endParaRPr lang="ru-RU" dirty="0"/>
          </a:p>
        </p:txBody>
      </p:sp>
      <p:pic>
        <p:nvPicPr>
          <p:cNvPr id="4" name="Содержимое 3" descr="trava-rebenok-mladenec-zensina-ma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33600"/>
            <a:ext cx="8188315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233F75"/>
                </a:solidFill>
              </a:rPr>
              <a:t>Возрастание функциональной нагрузки</a:t>
            </a:r>
            <a:endParaRPr lang="ru-RU" dirty="0"/>
          </a:p>
        </p:txBody>
      </p:sp>
      <p:pic>
        <p:nvPicPr>
          <p:cNvPr id="4" name="Содержимое 3" descr="IMG_128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905000"/>
            <a:ext cx="6092132" cy="45259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754</Words>
  <PresentationFormat>Экран (4:3)</PresentationFormat>
  <Paragraphs>99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"Прогулки с психологом" работа в поле ориентированного на решение краткосрочного подхода </vt:lpstr>
      <vt:lpstr>Автор идеи и вдохновитель  Peter Sundman</vt:lpstr>
      <vt:lpstr>Walk and talk therapy</vt:lpstr>
      <vt:lpstr>Walk and talk therapy</vt:lpstr>
      <vt:lpstr>«Прогулки с психологом»</vt:lpstr>
      <vt:lpstr>Социальный контекст</vt:lpstr>
      <vt:lpstr>Детоцентричность культуры</vt:lpstr>
      <vt:lpstr>Высокая социальная напряженность и тревога вокруг материнства и детства</vt:lpstr>
      <vt:lpstr>Возрастание функциональной нагрузки</vt:lpstr>
      <vt:lpstr>Высокие социальные ожидания</vt:lpstr>
      <vt:lpstr>Для сравнения</vt:lpstr>
      <vt:lpstr>Потеря социальных привилегий и ресурсов</vt:lpstr>
      <vt:lpstr>Противоречивые послания и предписания</vt:lpstr>
      <vt:lpstr>Материнство и городская среда</vt:lpstr>
      <vt:lpstr>Потеря социального статуса</vt:lpstr>
      <vt:lpstr>Социальное осуждение</vt:lpstr>
      <vt:lpstr>Сужение социальных контактов, изоляция</vt:lpstr>
      <vt:lpstr>Поэтому «прогулки с психологом»</vt:lpstr>
      <vt:lpstr>Ключевые принципы проекта:</vt:lpstr>
      <vt:lpstr>Ориентированный на решение подход как основа для «прогулок с психологом»</vt:lpstr>
      <vt:lpstr>Принципы ОРКТ и как они работают на прогулках</vt:lpstr>
      <vt:lpstr>Схема работы в ОРКТ</vt:lpstr>
      <vt:lpstr>Некоторые наблюдения про то, что работает</vt:lpstr>
      <vt:lpstr>Рамки работы проекта «Прогулки с психологом»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"Прогулки с психологом" работа в поле ориентированного на решение краткосрочного подхода </dc:title>
  <dc:creator>Ольга Хохлова</dc:creator>
  <cp:lastModifiedBy>Ольга Хохлова</cp:lastModifiedBy>
  <cp:revision>2</cp:revision>
  <dcterms:created xsi:type="dcterms:W3CDTF">2020-02-26T15:23:29Z</dcterms:created>
  <dcterms:modified xsi:type="dcterms:W3CDTF">2020-03-03T10:33:15Z</dcterms:modified>
</cp:coreProperties>
</file>