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sldIdLst>
    <p:sldId id="256" r:id="rId2"/>
    <p:sldId id="266" r:id="rId3"/>
    <p:sldId id="259" r:id="rId4"/>
    <p:sldId id="264" r:id="rId5"/>
    <p:sldId id="265" r:id="rId6"/>
    <p:sldId id="267" r:id="rId7"/>
    <p:sldId id="260" r:id="rId8"/>
    <p:sldId id="261" r:id="rId9"/>
    <p:sldId id="262" r:id="rId10"/>
    <p:sldId id="263" r:id="rId11"/>
    <p:sldId id="268" r:id="rId12"/>
    <p:sldId id="26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1B79-A3E4-48E9-8507-2A3AD9F5DA4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BAAB876-B7B6-4F08-84D6-AA2A5228D4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129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1B79-A3E4-48E9-8507-2A3AD9F5DA4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BAAB876-B7B6-4F08-84D6-AA2A5228D4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793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1B79-A3E4-48E9-8507-2A3AD9F5DA4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BAAB876-B7B6-4F08-84D6-AA2A5228D45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7935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1B79-A3E4-48E9-8507-2A3AD9F5DA4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BAAB876-B7B6-4F08-84D6-AA2A5228D4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822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1B79-A3E4-48E9-8507-2A3AD9F5DA4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BAAB876-B7B6-4F08-84D6-AA2A5228D45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9095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1B79-A3E4-48E9-8507-2A3AD9F5DA4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BAAB876-B7B6-4F08-84D6-AA2A5228D4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858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1B79-A3E4-48E9-8507-2A3AD9F5DA4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B876-B7B6-4F08-84D6-AA2A5228D4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853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1B79-A3E4-48E9-8507-2A3AD9F5DA4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B876-B7B6-4F08-84D6-AA2A5228D4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639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1B79-A3E4-48E9-8507-2A3AD9F5DA4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B876-B7B6-4F08-84D6-AA2A5228D4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793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1B79-A3E4-48E9-8507-2A3AD9F5DA4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BAAB876-B7B6-4F08-84D6-AA2A5228D4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523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1B79-A3E4-48E9-8507-2A3AD9F5DA4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BAAB876-B7B6-4F08-84D6-AA2A5228D4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2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1B79-A3E4-48E9-8507-2A3AD9F5DA4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BAAB876-B7B6-4F08-84D6-AA2A5228D4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805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1B79-A3E4-48E9-8507-2A3AD9F5DA4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B876-B7B6-4F08-84D6-AA2A5228D4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313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1B79-A3E4-48E9-8507-2A3AD9F5DA4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B876-B7B6-4F08-84D6-AA2A5228D4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30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1B79-A3E4-48E9-8507-2A3AD9F5DA4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B876-B7B6-4F08-84D6-AA2A5228D4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772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1B79-A3E4-48E9-8507-2A3AD9F5DA4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BAAB876-B7B6-4F08-84D6-AA2A5228D4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931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91B79-A3E4-48E9-8507-2A3AD9F5DA4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BAAB876-B7B6-4F08-84D6-AA2A5228D4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54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Особенности консультирования принимающих семей в </a:t>
            </a:r>
            <a:r>
              <a:rPr lang="ru-RU" sz="3600" b="1" dirty="0"/>
              <a:t>зависимости от их потребностей, ожиданий </a:t>
            </a:r>
            <a:r>
              <a:rPr lang="ru-RU" sz="3600" b="1" dirty="0" smtClean="0"/>
              <a:t>от </a:t>
            </a:r>
            <a:r>
              <a:rPr lang="ru-RU" sz="3600" b="1" dirty="0"/>
              <a:t>ребенка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Зимина Мария, психолог, </a:t>
            </a:r>
            <a:r>
              <a:rPr lang="ru-RU" dirty="0" err="1"/>
              <a:t>нарративный</a:t>
            </a:r>
            <a:r>
              <a:rPr lang="ru-RU" dirty="0"/>
              <a:t> практик, EMDR </a:t>
            </a:r>
            <a:r>
              <a:rPr lang="ru-RU" dirty="0" smtClean="0"/>
              <a:t>терапевт, </a:t>
            </a:r>
            <a:r>
              <a:rPr lang="ru-RU" dirty="0"/>
              <a:t>тренер школы приемных </a:t>
            </a:r>
            <a:r>
              <a:rPr lang="ru-RU" dirty="0" smtClean="0"/>
              <a:t>родителей, психолог сопровождения приемных семей, ведущая курсов повышения квалификации тренеров ШПР, автор Руководства для ведущих </a:t>
            </a:r>
            <a:r>
              <a:rPr lang="ru-RU" dirty="0" smtClean="0"/>
              <a:t>ШПР, М. </a:t>
            </a:r>
            <a:r>
              <a:rPr lang="ru-RU" smtClean="0"/>
              <a:t>-2003.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519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Консультирование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Исследование ситуации </a:t>
            </a:r>
          </a:p>
          <a:p>
            <a:r>
              <a:rPr lang="ru-RU" dirty="0" smtClean="0"/>
              <a:t>Обозначение влияющих факторов</a:t>
            </a:r>
          </a:p>
          <a:p>
            <a:r>
              <a:rPr lang="ru-RU" dirty="0" smtClean="0"/>
              <a:t>Поиск </a:t>
            </a:r>
            <a:r>
              <a:rPr lang="ru-RU" dirty="0" err="1" smtClean="0"/>
              <a:t>доп</a:t>
            </a:r>
            <a:r>
              <a:rPr lang="ru-RU" dirty="0" smtClean="0"/>
              <a:t> ресурсов, подключение ресурсов.</a:t>
            </a:r>
          </a:p>
          <a:p>
            <a:r>
              <a:rPr lang="ru-RU" dirty="0" smtClean="0"/>
              <a:t>Встречи раз в неделю/ в две.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0" y="1973263"/>
            <a:ext cx="3992563" cy="576262"/>
          </a:xfrm>
        </p:spPr>
        <p:txBody>
          <a:bodyPr/>
          <a:lstStyle/>
          <a:p>
            <a:r>
              <a:rPr lang="ru-RU" dirty="0" smtClean="0"/>
              <a:t>Воспитатель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5695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Консультирование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Заключение договоренности «невозврат</a:t>
            </a:r>
            <a:r>
              <a:rPr lang="ru-RU" dirty="0" smtClean="0"/>
              <a:t>»  (перестает говорить ребенку, что он вернет </a:t>
            </a:r>
            <a:r>
              <a:rPr lang="ru-RU" dirty="0" smtClean="0"/>
              <a:t>его, пока идет работа).</a:t>
            </a:r>
            <a:endParaRPr lang="ru-RU" dirty="0" smtClean="0"/>
          </a:p>
          <a:p>
            <a:r>
              <a:rPr lang="ru-RU" dirty="0" smtClean="0"/>
              <a:t>Проговаривание своей ответственности как специалиста, чем именно могу </a:t>
            </a:r>
            <a:r>
              <a:rPr lang="ru-RU" dirty="0" smtClean="0"/>
              <a:t>помочь.</a:t>
            </a:r>
            <a:endParaRPr lang="ru-RU" dirty="0"/>
          </a:p>
          <a:p>
            <a:r>
              <a:rPr lang="ru-RU" dirty="0"/>
              <a:t>Работа на установление контакта</a:t>
            </a:r>
            <a:r>
              <a:rPr lang="ru-RU" dirty="0" smtClean="0"/>
              <a:t>. Много </a:t>
            </a:r>
            <a:r>
              <a:rPr lang="ru-RU" dirty="0"/>
              <a:t>помощи, поддержки, принятия, </a:t>
            </a:r>
            <a:r>
              <a:rPr lang="ru-RU" dirty="0" err="1"/>
              <a:t>валидизации</a:t>
            </a:r>
            <a:r>
              <a:rPr lang="ru-RU" dirty="0"/>
              <a:t> чувств. </a:t>
            </a:r>
          </a:p>
          <a:p>
            <a:r>
              <a:rPr lang="ru-RU" dirty="0"/>
              <a:t>Определение влияющих факторов, </a:t>
            </a:r>
            <a:r>
              <a:rPr lang="ru-RU" dirty="0" smtClean="0"/>
              <a:t>усиливающих чувство несостоятельности.</a:t>
            </a:r>
            <a:r>
              <a:rPr lang="ru-RU" dirty="0"/>
              <a:t>  Снятие стигм. Работа с утратой «не буду родителем». </a:t>
            </a:r>
          </a:p>
          <a:p>
            <a:r>
              <a:rPr lang="ru-RU" dirty="0" smtClean="0"/>
              <a:t>Поиск </a:t>
            </a:r>
            <a:r>
              <a:rPr lang="ru-RU" dirty="0"/>
              <a:t>опор для позиции «воспитывающий </a:t>
            </a:r>
            <a:r>
              <a:rPr lang="ru-RU" dirty="0" smtClean="0"/>
              <a:t>взрослый». </a:t>
            </a:r>
            <a:r>
              <a:rPr lang="ru-RU" dirty="0"/>
              <a:t>Возвращение взрослости. Работа над чувством состоятельности через поиск ресурсов и уникальных эпизодов.</a:t>
            </a:r>
          </a:p>
          <a:p>
            <a:r>
              <a:rPr lang="ru-RU" dirty="0"/>
              <a:t>Встречи 1-2 раза в неделю. Лучше начинать с очных. Обучение искусству </a:t>
            </a:r>
            <a:r>
              <a:rPr lang="ru-RU" dirty="0" smtClean="0"/>
              <a:t>маленьких шагов.</a:t>
            </a:r>
            <a:r>
              <a:rPr lang="ru-RU" dirty="0"/>
              <a:t>  </a:t>
            </a:r>
          </a:p>
          <a:p>
            <a:r>
              <a:rPr lang="ru-RU" dirty="0"/>
              <a:t>Включение в работу всей семьи, социального окружения.</a:t>
            </a:r>
          </a:p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0" y="1973263"/>
            <a:ext cx="3992563" cy="576262"/>
          </a:xfrm>
        </p:spPr>
        <p:txBody>
          <a:bodyPr/>
          <a:lstStyle/>
          <a:p>
            <a:r>
              <a:rPr lang="ru-RU" dirty="0"/>
              <a:t>Усыновитель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2522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Благодарю за внимание </a:t>
            </a:r>
            <a:endParaRPr lang="ru-RU" dirty="0"/>
          </a:p>
        </p:txBody>
      </p:sp>
      <p:pic>
        <p:nvPicPr>
          <p:cNvPr id="3074" name="Picture 2" descr="Бесплатное фото Голые руки двух неузнаваемых людей тянутся друг к другу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556" y="1974574"/>
            <a:ext cx="5658336" cy="377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276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Факторы, которые важно учитывать при консультировании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Позиция</a:t>
            </a:r>
            <a:r>
              <a:rPr lang="en-US" dirty="0" smtClean="0"/>
              <a:t> </a:t>
            </a:r>
            <a:r>
              <a:rPr lang="ru-RU" dirty="0" smtClean="0"/>
              <a:t>приемного родителя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Потребности и ожидания родителей</a:t>
            </a:r>
          </a:p>
          <a:p>
            <a:r>
              <a:rPr lang="ru-RU" dirty="0" smtClean="0"/>
              <a:t>История ребенка</a:t>
            </a:r>
          </a:p>
          <a:p>
            <a:r>
              <a:rPr lang="ru-RU" dirty="0" smtClean="0"/>
              <a:t>Особенности прохождения адаптации</a:t>
            </a:r>
          </a:p>
          <a:p>
            <a:r>
              <a:rPr lang="ru-RU" dirty="0" smtClean="0"/>
              <a:t>Особенности формирования привязанности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4704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позиции </a:t>
            </a:r>
            <a:r>
              <a:rPr lang="ru-RU" sz="3200" dirty="0" smtClean="0"/>
              <a:t>кандидатов в приемные родители 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000" b="1" dirty="0" smtClean="0"/>
              <a:t>Воспитатель, воспитывающий взрослый, наставник </a:t>
            </a:r>
            <a:endParaRPr lang="ru-RU" sz="2000" b="1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На  группе ШПР 10-20 %</a:t>
            </a:r>
          </a:p>
          <a:p>
            <a:r>
              <a:rPr lang="ru-RU" dirty="0" smtClean="0"/>
              <a:t>воспитали своих детей; опыт </a:t>
            </a:r>
            <a:r>
              <a:rPr lang="ru-RU" dirty="0" err="1" smtClean="0"/>
              <a:t>волонтерства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 Знания о детях с опытом сиротства, опыт взаимодействия</a:t>
            </a:r>
          </a:p>
          <a:p>
            <a:r>
              <a:rPr lang="ru-RU" dirty="0" smtClean="0"/>
              <a:t>Понимание «ребёнок </a:t>
            </a:r>
            <a:r>
              <a:rPr lang="ru-RU" dirty="0" smtClean="0"/>
              <a:t>может не хотеть в </a:t>
            </a:r>
            <a:r>
              <a:rPr lang="ru-RU" dirty="0" smtClean="0"/>
              <a:t>семью»</a:t>
            </a:r>
            <a:endParaRPr lang="ru-RU" dirty="0" smtClean="0"/>
          </a:p>
          <a:p>
            <a:r>
              <a:rPr lang="ru-RU" dirty="0" smtClean="0"/>
              <a:t>Ожидание от ШПР – умения.</a:t>
            </a:r>
          </a:p>
          <a:p>
            <a:r>
              <a:rPr lang="ru-RU" dirty="0" smtClean="0"/>
              <a:t>Позиция «Хочу </a:t>
            </a:r>
            <a:r>
              <a:rPr lang="ru-RU" dirty="0" smtClean="0"/>
              <a:t>дать» 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sz="2000" b="1" dirty="0" smtClean="0"/>
              <a:t>Тайный усыновитель/</a:t>
            </a:r>
            <a:r>
              <a:rPr lang="ru-RU" sz="2000" b="1" dirty="0" err="1" smtClean="0"/>
              <a:t>удочеритель</a:t>
            </a:r>
            <a:r>
              <a:rPr lang="ru-RU" sz="2000" b="1" dirty="0" smtClean="0"/>
              <a:t>, «родитель»</a:t>
            </a:r>
            <a:endParaRPr lang="ru-RU" sz="2000" b="1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На группе ШПР более 80%</a:t>
            </a:r>
          </a:p>
          <a:p>
            <a:r>
              <a:rPr lang="ru-RU" dirty="0" smtClean="0"/>
              <a:t> нет своих детей; </a:t>
            </a:r>
            <a:r>
              <a:rPr lang="ru-RU" dirty="0" smtClean="0"/>
              <a:t>есть </a:t>
            </a:r>
            <a:r>
              <a:rPr lang="ru-RU" dirty="0" err="1" smtClean="0"/>
              <a:t>дети,но</a:t>
            </a:r>
            <a:r>
              <a:rPr lang="ru-RU" dirty="0" smtClean="0"/>
              <a:t> нет </a:t>
            </a:r>
            <a:r>
              <a:rPr lang="ru-RU" dirty="0" smtClean="0"/>
              <a:t>возможности еще родить ребенка; потеря детей.</a:t>
            </a:r>
          </a:p>
          <a:p>
            <a:r>
              <a:rPr lang="ru-RU" dirty="0" smtClean="0"/>
              <a:t>«розовые очки»</a:t>
            </a:r>
          </a:p>
          <a:p>
            <a:r>
              <a:rPr lang="ru-RU" dirty="0" smtClean="0"/>
              <a:t>«Ребенок ждет меня»</a:t>
            </a:r>
          </a:p>
          <a:p>
            <a:r>
              <a:rPr lang="ru-RU" dirty="0" smtClean="0"/>
              <a:t>Сертификат, «что-то, что не знаю»</a:t>
            </a:r>
          </a:p>
          <a:p>
            <a:r>
              <a:rPr lang="ru-RU" dirty="0" smtClean="0"/>
              <a:t>Позиция </a:t>
            </a:r>
            <a:r>
              <a:rPr lang="ru-RU" dirty="0" smtClean="0"/>
              <a:t>«Хочу </a:t>
            </a:r>
            <a:r>
              <a:rPr lang="ru-RU" dirty="0" smtClean="0"/>
              <a:t>взять»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4176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Потребности кандидатов в приемные родители и их семей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Воспитатель 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Давать </a:t>
            </a:r>
            <a:endParaRPr lang="ru-RU" dirty="0"/>
          </a:p>
        </p:txBody>
      </p:sp>
      <p:sp>
        <p:nvSpPr>
          <p:cNvPr id="12" name="Объект 11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Кров ребенку</a:t>
            </a:r>
          </a:p>
          <a:p>
            <a:r>
              <a:rPr lang="ru-RU" dirty="0"/>
              <a:t>Еду, которая ему нужна</a:t>
            </a:r>
          </a:p>
          <a:p>
            <a:r>
              <a:rPr lang="ru-RU" dirty="0"/>
              <a:t>Необходимое лечение</a:t>
            </a:r>
          </a:p>
          <a:p>
            <a:r>
              <a:rPr lang="ru-RU" dirty="0"/>
              <a:t>Уход, забота </a:t>
            </a:r>
          </a:p>
          <a:p>
            <a:r>
              <a:rPr lang="ru-RU" dirty="0"/>
              <a:t>Научить жить, справляться с трудностями, достигать то, что хочешь</a:t>
            </a:r>
          </a:p>
          <a:p>
            <a:r>
              <a:rPr lang="ru-RU" dirty="0"/>
              <a:t>Передать «семейный уклад»</a:t>
            </a:r>
          </a:p>
          <a:p>
            <a:r>
              <a:rPr lang="ru-RU" dirty="0"/>
              <a:t>Раскрыть потенциал ребенка (интересы,  способности)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14" name="Объект 1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321781" y="2679589"/>
            <a:ext cx="4610832" cy="2934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675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Потребности кандидатов в приемные родители и их семей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Усыновитель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Брать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Потребность семьи "родить", </a:t>
            </a:r>
            <a:r>
              <a:rPr lang="ru-RU" dirty="0" smtClean="0"/>
              <a:t>«пропустить </a:t>
            </a:r>
            <a:r>
              <a:rPr lang="ru-RU" dirty="0"/>
              <a:t>через </a:t>
            </a:r>
            <a:r>
              <a:rPr lang="ru-RU" dirty="0" smtClean="0"/>
              <a:t>себя, выносить», </a:t>
            </a:r>
            <a:r>
              <a:rPr lang="ru-RU" dirty="0"/>
              <a:t>принадлежать ребенку и чтобы ребенок принадлежал. Тенденция к поглощению.</a:t>
            </a:r>
          </a:p>
          <a:p>
            <a:r>
              <a:rPr lang="ru-RU" dirty="0"/>
              <a:t>Любил, был привязан. «Детский смех» буду счастлив/а, все станет на свои места, будут принимать свои, уважать, сам/а себя стану уважать, "смогу".  "Он меня будет ждать, глаза ждущие". </a:t>
            </a:r>
          </a:p>
          <a:p>
            <a:r>
              <a:rPr lang="ru-RU" dirty="0" smtClean="0"/>
              <a:t>Ребенок </a:t>
            </a:r>
            <a:r>
              <a:rPr lang="ru-RU" dirty="0" err="1" smtClean="0"/>
              <a:t>д.б</a:t>
            </a:r>
            <a:r>
              <a:rPr lang="ru-RU" dirty="0" smtClean="0"/>
              <a:t>. </a:t>
            </a:r>
            <a:r>
              <a:rPr lang="ru-RU" dirty="0"/>
              <a:t>здоров, устойчив, чтобы получать удовольствие от общения с ним.</a:t>
            </a:r>
          </a:p>
          <a:p>
            <a:r>
              <a:rPr lang="ru-RU" dirty="0"/>
              <a:t>Слушался, прощал.</a:t>
            </a:r>
          </a:p>
          <a:p>
            <a:r>
              <a:rPr lang="ru-RU" dirty="0"/>
              <a:t>Принял ценности мои, моей семьи. Делал как я, был похож.</a:t>
            </a:r>
          </a:p>
          <a:p>
            <a:r>
              <a:rPr lang="ru-RU" dirty="0"/>
              <a:t>Стал как я, заменил утраченного ребенка/отца, мать.</a:t>
            </a:r>
          </a:p>
          <a:p>
            <a:endParaRPr lang="ru-RU" dirty="0"/>
          </a:p>
        </p:txBody>
      </p:sp>
      <p:pic>
        <p:nvPicPr>
          <p:cNvPr id="1026" name="Picture 2" descr="рука в действии - открытой руки 2 Бесплатная загрузка фотографий |  FreeImag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3" y="2597150"/>
            <a:ext cx="4343400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8498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ребенка 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Путь ребенка (количество перемещений)</a:t>
            </a:r>
          </a:p>
          <a:p>
            <a:r>
              <a:rPr lang="ru-RU" dirty="0" smtClean="0"/>
              <a:t>Особенности жизни в учреждении</a:t>
            </a:r>
          </a:p>
          <a:p>
            <a:r>
              <a:rPr lang="ru-RU" dirty="0" smtClean="0"/>
              <a:t>События в кровной семье, причина изъятия</a:t>
            </a:r>
          </a:p>
          <a:p>
            <a:r>
              <a:rPr lang="ru-RU" dirty="0" smtClean="0"/>
              <a:t>Информация об опыте жестокого обращения  и  особенностях здоровья</a:t>
            </a:r>
          </a:p>
          <a:p>
            <a:r>
              <a:rPr lang="ru-RU" dirty="0" smtClean="0"/>
              <a:t>Информация о</a:t>
            </a:r>
            <a:r>
              <a:rPr lang="ru-RU" dirty="0" smtClean="0"/>
              <a:t> кровных родителях </a:t>
            </a:r>
            <a:endParaRPr lang="ru-RU" dirty="0"/>
          </a:p>
        </p:txBody>
      </p:sp>
      <p:pic>
        <p:nvPicPr>
          <p:cNvPr id="2050" name="Picture 2" descr="Línea de ayuda legal de Humanium – una mano amiga para dar fin a la  violación de derechos infantiles - Humanium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75" y="2577908"/>
            <a:ext cx="4313238" cy="2873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8538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4964527" cy="976312"/>
          </a:xfrm>
        </p:spPr>
        <p:txBody>
          <a:bodyPr>
            <a:noAutofit/>
          </a:bodyPr>
          <a:lstStyle/>
          <a:p>
            <a:r>
              <a:rPr lang="ru-RU" dirty="0" smtClean="0"/>
              <a:t>Формирование </a:t>
            </a:r>
            <a:r>
              <a:rPr lang="ru-RU" dirty="0"/>
              <a:t>отношений привязанности с </a:t>
            </a:r>
            <a:r>
              <a:rPr lang="ru-RU" dirty="0" smtClean="0"/>
              <a:t>ребенком в период адаптации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289483" y="1144988"/>
            <a:ext cx="5215130" cy="471606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Ребенок не нагружен </a:t>
            </a:r>
            <a:r>
              <a:rPr lang="ru-RU" dirty="0" smtClean="0"/>
              <a:t>ожиданиями, может </a:t>
            </a:r>
            <a:r>
              <a:rPr lang="ru-RU" dirty="0"/>
              <a:t>предъявлять свои потребности воспитывающему взрослому. </a:t>
            </a:r>
            <a:endParaRPr lang="ru-RU" dirty="0" smtClean="0"/>
          </a:p>
          <a:p>
            <a:r>
              <a:rPr lang="ru-RU" dirty="0" smtClean="0"/>
              <a:t>Ответственность за отношения на взрослом.</a:t>
            </a:r>
          </a:p>
          <a:p>
            <a:r>
              <a:rPr lang="ru-RU" dirty="0" smtClean="0"/>
              <a:t>Границы соблюдены.</a:t>
            </a:r>
            <a:endParaRPr lang="ru-RU" dirty="0"/>
          </a:p>
          <a:p>
            <a:r>
              <a:rPr lang="ru-RU" dirty="0" smtClean="0"/>
              <a:t> Нет тайны. Меньше </a:t>
            </a:r>
            <a:r>
              <a:rPr lang="ru-RU" dirty="0"/>
              <a:t>напряжения у </a:t>
            </a:r>
            <a:r>
              <a:rPr lang="ru-RU" dirty="0" smtClean="0"/>
              <a:t>всех</a:t>
            </a:r>
            <a:r>
              <a:rPr lang="ru-RU" dirty="0" smtClean="0"/>
              <a:t>, </a:t>
            </a:r>
            <a:r>
              <a:rPr lang="ru-RU" dirty="0"/>
              <a:t>больше открытости в отношениях </a:t>
            </a:r>
            <a:r>
              <a:rPr lang="ru-RU" dirty="0" smtClean="0"/>
              <a:t>внутри семьи </a:t>
            </a:r>
            <a:r>
              <a:rPr lang="ru-RU" dirty="0"/>
              <a:t>и с </a:t>
            </a:r>
            <a:r>
              <a:rPr lang="ru-RU" dirty="0" smtClean="0"/>
              <a:t>социумом.</a:t>
            </a:r>
          </a:p>
          <a:p>
            <a:r>
              <a:rPr lang="ru-RU" dirty="0" smtClean="0"/>
              <a:t>Налаживание отношений с кровной семьей. Принятие истории ребенка.</a:t>
            </a:r>
          </a:p>
          <a:p>
            <a:r>
              <a:rPr lang="ru-RU" dirty="0" smtClean="0"/>
              <a:t>Трудное поведение- это из истории ребенка. </a:t>
            </a:r>
            <a:r>
              <a:rPr lang="ru-RU" dirty="0" smtClean="0"/>
              <a:t>«Ребенку трудно, поэтому он так себя ведет» </a:t>
            </a:r>
            <a:endParaRPr lang="ru-RU" dirty="0" smtClean="0"/>
          </a:p>
          <a:p>
            <a:r>
              <a:rPr lang="ru-RU" dirty="0" smtClean="0"/>
              <a:t>Больше доверия, </a:t>
            </a:r>
            <a:r>
              <a:rPr lang="ru-RU" dirty="0"/>
              <a:t>формируется </a:t>
            </a:r>
            <a:r>
              <a:rPr lang="ru-RU" dirty="0" smtClean="0"/>
              <a:t>привязанность, потому что ребенок может опираться на взрослого.</a:t>
            </a:r>
          </a:p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b="1" dirty="0" smtClean="0"/>
              <a:t>Воспитатель </a:t>
            </a:r>
          </a:p>
          <a:p>
            <a:r>
              <a:rPr lang="ru-RU" dirty="0" smtClean="0"/>
              <a:t>Адаптация отличается минимальным «медовым месяцем», более комфортным, ожидаемым регрессом и скорым «штилем». Результат достижим - удовлетворить потребности ребенка.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9756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Формирование отношений привязанности с ребенком в период адаптации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Из-за большого количества ожиданий уровень тревоги высокий. Трудно вести себя естественно, быть во взрослой позиции, так как много ожиданий </a:t>
            </a:r>
            <a:r>
              <a:rPr lang="ru-RU" dirty="0" smtClean="0"/>
              <a:t>о том</a:t>
            </a:r>
            <a:r>
              <a:rPr lang="ru-RU" dirty="0"/>
              <a:t>, что должно быть хорошо и </a:t>
            </a:r>
            <a:r>
              <a:rPr lang="ru-RU" dirty="0" smtClean="0"/>
              <a:t>легко.</a:t>
            </a:r>
          </a:p>
          <a:p>
            <a:r>
              <a:rPr lang="ru-RU" dirty="0" smtClean="0"/>
              <a:t>Трудно </a:t>
            </a:r>
            <a:r>
              <a:rPr lang="ru-RU" dirty="0"/>
              <a:t>быть инициатором </a:t>
            </a:r>
            <a:r>
              <a:rPr lang="ru-RU" dirty="0" smtClean="0"/>
              <a:t>отношений. </a:t>
            </a:r>
            <a:r>
              <a:rPr lang="ru-RU" dirty="0"/>
              <a:t>Быть безопасным, принимающим. У самого нет доверия к себе из-за неуспешности. Поэтому трудно давать доверие , верить в другого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Чувство несостоятельности</a:t>
            </a:r>
            <a:r>
              <a:rPr lang="ru-RU" dirty="0"/>
              <a:t>, так как </a:t>
            </a:r>
            <a:r>
              <a:rPr lang="ru-RU" dirty="0" smtClean="0"/>
              <a:t>этот ребенок «не мой» вина</a:t>
            </a:r>
            <a:r>
              <a:rPr lang="ru-RU" dirty="0"/>
              <a:t>, обида</a:t>
            </a:r>
            <a:r>
              <a:rPr lang="ru-RU" dirty="0" smtClean="0"/>
              <a:t>. Регресс ребенка становится подтверждением, что ребенок «не мой».</a:t>
            </a:r>
            <a:endParaRPr lang="ru-RU" dirty="0" smtClean="0"/>
          </a:p>
          <a:p>
            <a:r>
              <a:rPr lang="ru-RU" dirty="0" smtClean="0"/>
              <a:t> Нарушение границ ребенка, предъявление ожиданий.</a:t>
            </a:r>
          </a:p>
          <a:p>
            <a:r>
              <a:rPr lang="ru-RU" dirty="0" smtClean="0"/>
              <a:t>Тайна. Кровная семья – «ненастоящая</a:t>
            </a:r>
            <a:r>
              <a:rPr lang="ru-RU" dirty="0" smtClean="0"/>
              <a:t>». Нет сил принимать историю ребенка «до», поэтому «трудное </a:t>
            </a:r>
            <a:r>
              <a:rPr lang="ru-RU" dirty="0" smtClean="0"/>
              <a:t>поведение направлено на меня</a:t>
            </a:r>
            <a:r>
              <a:rPr lang="ru-RU" dirty="0" smtClean="0"/>
              <a:t>».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r>
              <a:rPr lang="ru-RU" dirty="0" smtClean="0"/>
              <a:t>Ребенку </a:t>
            </a:r>
            <a:r>
              <a:rPr lang="ru-RU" dirty="0"/>
              <a:t>трудно </a:t>
            </a:r>
            <a:r>
              <a:rPr lang="ru-RU" dirty="0" smtClean="0"/>
              <a:t>доверять родителю, </a:t>
            </a:r>
            <a:r>
              <a:rPr lang="ru-RU" dirty="0"/>
              <a:t>быть естественным, доверять свои негативные эмоции, </a:t>
            </a:r>
            <a:r>
              <a:rPr lang="ru-RU" dirty="0" smtClean="0"/>
              <a:t>им </a:t>
            </a:r>
            <a:r>
              <a:rPr lang="ru-RU" dirty="0"/>
              <a:t>нет </a:t>
            </a:r>
            <a:r>
              <a:rPr lang="ru-RU" dirty="0" smtClean="0"/>
              <a:t>места.</a:t>
            </a:r>
            <a:endParaRPr lang="ru-RU" dirty="0" smtClean="0"/>
          </a:p>
          <a:p>
            <a:r>
              <a:rPr lang="ru-RU" dirty="0" smtClean="0"/>
              <a:t>Ребенку снова надо быть взрослее</a:t>
            </a:r>
            <a:r>
              <a:rPr lang="ru-RU" dirty="0"/>
              <a:t>, понимать родителя, предоставлять ему любовь, контейнировать его отчаяние</a:t>
            </a:r>
            <a:r>
              <a:rPr lang="ru-RU" dirty="0" smtClean="0"/>
              <a:t>.</a:t>
            </a:r>
          </a:p>
          <a:p>
            <a:r>
              <a:rPr lang="ru-RU" dirty="0"/>
              <a:t>Семье трудно быть открытой для помощи это усиливает </a:t>
            </a:r>
            <a:r>
              <a:rPr lang="ru-RU" dirty="0" smtClean="0"/>
              <a:t>несостоятельность.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406332" y="1511148"/>
            <a:ext cx="3505199" cy="4262436"/>
          </a:xfrm>
        </p:spPr>
        <p:txBody>
          <a:bodyPr/>
          <a:lstStyle/>
          <a:p>
            <a:r>
              <a:rPr lang="ru-RU" b="1" dirty="0" smtClean="0"/>
              <a:t>Усыновитель</a:t>
            </a:r>
          </a:p>
          <a:p>
            <a:r>
              <a:rPr lang="ru-RU" dirty="0"/>
              <a:t>Адаптация </a:t>
            </a:r>
            <a:r>
              <a:rPr lang="ru-RU" dirty="0" smtClean="0"/>
              <a:t>затягивается, </a:t>
            </a:r>
            <a:r>
              <a:rPr lang="ru-RU" dirty="0"/>
              <a:t>к ней трудно подойти, потому что цель </a:t>
            </a:r>
            <a:r>
              <a:rPr lang="ru-RU" dirty="0" smtClean="0"/>
              <a:t>– «стать полностью своим», «сделать своим ребенка», </a:t>
            </a:r>
            <a:r>
              <a:rPr lang="ru-RU" dirty="0"/>
              <a:t>не </a:t>
            </a:r>
            <a:r>
              <a:rPr lang="ru-RU" dirty="0" smtClean="0"/>
              <a:t>достижима. </a:t>
            </a:r>
            <a:r>
              <a:rPr lang="ru-RU" dirty="0" smtClean="0"/>
              <a:t>«</a:t>
            </a:r>
            <a:r>
              <a:rPr lang="ru-RU" dirty="0"/>
              <a:t>М</a:t>
            </a:r>
            <a:r>
              <a:rPr lang="ru-RU" dirty="0" smtClean="0"/>
              <a:t>едовый месяцем» выраженно длинный, регресс воспринимается как трудное поведение,  </a:t>
            </a:r>
            <a:r>
              <a:rPr lang="ru-RU" dirty="0"/>
              <a:t>«</a:t>
            </a:r>
            <a:r>
              <a:rPr lang="ru-RU" dirty="0" smtClean="0"/>
              <a:t>штиль» не приходит, нет доверия.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8812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Запрос на помощь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Воспитатель 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Что </a:t>
            </a:r>
            <a:r>
              <a:rPr lang="ru-RU" dirty="0"/>
              <a:t>я не вижу, не понимаю</a:t>
            </a:r>
            <a:r>
              <a:rPr lang="ru-RU" dirty="0" smtClean="0"/>
              <a:t>.</a:t>
            </a:r>
          </a:p>
          <a:p>
            <a:r>
              <a:rPr lang="ru-RU" dirty="0" smtClean="0"/>
              <a:t>Что </a:t>
            </a:r>
            <a:r>
              <a:rPr lang="ru-RU" dirty="0"/>
              <a:t>мне укрепить, </a:t>
            </a:r>
            <a:r>
              <a:rPr lang="ru-RU" dirty="0" smtClean="0"/>
              <a:t>улучшить в себе. </a:t>
            </a:r>
          </a:p>
          <a:p>
            <a:r>
              <a:rPr lang="ru-RU" dirty="0" smtClean="0"/>
              <a:t>Устал, где взять сил (горе, утрата, травма – резонанс </a:t>
            </a:r>
            <a:r>
              <a:rPr lang="ru-RU" dirty="0" smtClean="0"/>
              <a:t>с опытом ребенка).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Усыновитель </a:t>
            </a: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 </a:t>
            </a:r>
            <a:r>
              <a:rPr lang="ru-RU" dirty="0" smtClean="0"/>
              <a:t>О</a:t>
            </a:r>
            <a:r>
              <a:rPr lang="ru-RU" dirty="0" smtClean="0"/>
              <a:t>н </a:t>
            </a:r>
            <a:r>
              <a:rPr lang="ru-RU" dirty="0"/>
              <a:t>не такой, подсунули, наследственность, </a:t>
            </a:r>
            <a:r>
              <a:rPr lang="ru-RU" dirty="0" smtClean="0"/>
              <a:t>подскажите что можно </a:t>
            </a:r>
            <a:r>
              <a:rPr lang="ru-RU" dirty="0"/>
              <a:t>сделать с ним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Хочу разобраться, я ему помогаю или мешаю. </a:t>
            </a:r>
          </a:p>
          <a:p>
            <a:r>
              <a:rPr lang="ru-RU" dirty="0" smtClean="0"/>
              <a:t> </a:t>
            </a:r>
            <a:r>
              <a:rPr lang="ru-RU" dirty="0"/>
              <a:t>Я</a:t>
            </a:r>
            <a:r>
              <a:rPr lang="ru-RU" dirty="0" smtClean="0"/>
              <a:t> </a:t>
            </a:r>
            <a:r>
              <a:rPr lang="ru-RU" dirty="0"/>
              <a:t>в отчаянии, не могу видеть его больше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пустую потраченное время.</a:t>
            </a:r>
          </a:p>
          <a:p>
            <a:r>
              <a:rPr lang="ru-RU" dirty="0" smtClean="0"/>
              <a:t>Перекладывание ответственности на специалиста </a:t>
            </a:r>
            <a:r>
              <a:rPr lang="ru-RU" dirty="0" smtClean="0"/>
              <a:t>«можешь </a:t>
            </a:r>
            <a:r>
              <a:rPr lang="ru-RU" dirty="0" smtClean="0"/>
              <a:t>сломать жизнь </a:t>
            </a:r>
            <a:r>
              <a:rPr lang="ru-RU" dirty="0" smtClean="0"/>
              <a:t>ребенку»- </a:t>
            </a:r>
            <a:r>
              <a:rPr lang="ru-RU" dirty="0" smtClean="0"/>
              <a:t>опасность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23341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530</TotalTime>
  <Words>727</Words>
  <Application>Microsoft Office PowerPoint</Application>
  <PresentationFormat>Широкоэкранный</PresentationFormat>
  <Paragraphs>100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Легкий дым</vt:lpstr>
      <vt:lpstr>Особенности консультирования принимающих семей в зависимости от их потребностей, ожиданий от ребенка</vt:lpstr>
      <vt:lpstr>Факторы, которые важно учитывать при консультировании</vt:lpstr>
      <vt:lpstr>позиции кандидатов в приемные родители </vt:lpstr>
      <vt:lpstr>Потребности кандидатов в приемные родители и их семей</vt:lpstr>
      <vt:lpstr>Потребности кандидатов в приемные родители и их семей</vt:lpstr>
      <vt:lpstr>История ребенка </vt:lpstr>
      <vt:lpstr>Формирование отношений привязанности с ребенком в период адаптации</vt:lpstr>
      <vt:lpstr>Формирование отношений привязанности с ребенком в период адаптации</vt:lpstr>
      <vt:lpstr>Запрос на помощь </vt:lpstr>
      <vt:lpstr>Консультирование </vt:lpstr>
      <vt:lpstr>Консультирование </vt:lpstr>
      <vt:lpstr>Благодарю за внимание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консультирования принимающих семей в зависимости от их потребностей, ожиданий от ребенка</dc:title>
  <dc:creator>soulrew</dc:creator>
  <cp:lastModifiedBy>soulrew</cp:lastModifiedBy>
  <cp:revision>28</cp:revision>
  <dcterms:created xsi:type="dcterms:W3CDTF">2024-03-28T08:37:36Z</dcterms:created>
  <dcterms:modified xsi:type="dcterms:W3CDTF">2024-04-01T08:00:01Z</dcterms:modified>
</cp:coreProperties>
</file>