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69" r:id="rId15"/>
    <p:sldId id="270" r:id="rId16"/>
    <p:sldId id="261" r:id="rId17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5/28/2020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Заголовок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795527">
              <a:defRPr sz="3300"/>
            </a:lvl1pPr>
          </a:lstStyle>
          <a:p>
            <a:r>
              <a:rPr dirty="0"/>
              <a:t>Работа с родственниками психически больных: запросы и стратегии работы</a:t>
            </a:r>
          </a:p>
        </p:txBody>
      </p:sp>
      <p:sp>
        <p:nvSpPr>
          <p:cNvPr id="113" name="Подзаголовок 2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r>
              <a:rPr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Маклин </a:t>
            </a:r>
            <a:r>
              <a:rPr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Мария</a:t>
            </a:r>
            <a:r>
              <a:rPr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Владимировна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/>
              <a:t>Кандидат психологических наук, клинический психолог, </a:t>
            </a:r>
          </a:p>
          <a:p>
            <a:r>
              <a:rPr lang="ru-RU" dirty="0" smtClean="0"/>
              <a:t>семейный психотерапевт,  член </a:t>
            </a:r>
            <a:r>
              <a:rPr lang="ru-RU" dirty="0" err="1" smtClean="0"/>
              <a:t>ОСКиП</a:t>
            </a:r>
            <a:r>
              <a:rPr lang="ru-RU" smtClean="0"/>
              <a:t>, медицинский </a:t>
            </a:r>
            <a:r>
              <a:rPr lang="ru-RU" dirty="0" smtClean="0"/>
              <a:t>психолог отделения реабилитации ФГБНУ Научный </a:t>
            </a:r>
            <a:r>
              <a:rPr lang="ru-RU" dirty="0" smtClean="0"/>
              <a:t>центр психического здоровья</a:t>
            </a:r>
            <a:r>
              <a:rPr lang="ru-RU" dirty="0" smtClean="0"/>
              <a:t> </a:t>
            </a:r>
            <a:endParaRPr dirty="0"/>
          </a:p>
          <a:p>
            <a:endParaRPr lang="ru-RU" dirty="0" smtClean="0"/>
          </a:p>
          <a:p>
            <a:r>
              <a:rPr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Бойко</a:t>
            </a:r>
            <a:r>
              <a:rPr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Ольга</a:t>
            </a:r>
            <a:r>
              <a:rPr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Михайловна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/>
              <a:t>Клинический психолог, </a:t>
            </a:r>
            <a:r>
              <a:rPr lang="ru-RU" dirty="0" err="1" smtClean="0"/>
              <a:t>гештальт-терапевт</a:t>
            </a:r>
            <a:r>
              <a:rPr lang="ru-RU" dirty="0" smtClean="0"/>
              <a:t>, научный сотрудник отдела медицинской психологии ФГБНУ Научный центр психического здоровья</a:t>
            </a:r>
            <a:endParaRPr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832103">
              <a:defRPr sz="3500"/>
            </a:pPr>
            <a:r>
              <a:rPr sz="2800" b="1" dirty="0"/>
              <a:t>Обязательно обеспечить </a:t>
            </a:r>
            <a:r>
              <a:rPr sz="2800" b="1" dirty="0" smtClean="0"/>
              <a:t>жизнь </a:t>
            </a:r>
            <a:r>
              <a:rPr sz="2800" b="1" dirty="0"/>
              <a:t>без лекарств</a:t>
            </a:r>
          </a:p>
        </p:txBody>
      </p:sp>
      <p:sp>
        <p:nvSpPr>
          <p:cNvPr id="150" name="Текст 2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Tx/>
              <a:buNone/>
              <a:defRPr sz="2500" b="1"/>
            </a:pPr>
            <a:r>
              <a:rPr dirty="0"/>
              <a:t>Негативные последствия</a:t>
            </a:r>
          </a:p>
          <a:p>
            <a:pPr marL="342900" indent="-342900">
              <a:lnSpc>
                <a:spcPct val="80000"/>
              </a:lnSpc>
              <a:defRPr sz="2500"/>
            </a:pPr>
            <a:r>
              <a:rPr dirty="0"/>
              <a:t>Ухудшение качества жизни самого человека и членов его семьи</a:t>
            </a:r>
          </a:p>
          <a:p>
            <a:pPr marL="342900" indent="-342900">
              <a:lnSpc>
                <a:spcPct val="80000"/>
              </a:lnSpc>
              <a:defRPr sz="2500"/>
            </a:pPr>
            <a:r>
              <a:rPr dirty="0"/>
              <a:t>Снижение продолжительности ремиссии</a:t>
            </a:r>
          </a:p>
          <a:p>
            <a:pPr marL="342900" indent="-342900">
              <a:lnSpc>
                <a:spcPct val="80000"/>
              </a:lnSpc>
              <a:defRPr sz="2500"/>
            </a:pPr>
            <a:r>
              <a:rPr dirty="0"/>
              <a:t>Ускорение нарастания социальной дезадаптации</a:t>
            </a:r>
          </a:p>
          <a:p>
            <a:pPr marL="342900" indent="-342900">
              <a:lnSpc>
                <a:spcPct val="80000"/>
              </a:lnSpc>
              <a:defRPr sz="2500"/>
            </a:pPr>
            <a:r>
              <a:rPr dirty="0"/>
              <a:t>Ускорение нарастания психического дефекта</a:t>
            </a:r>
          </a:p>
        </p:txBody>
      </p:sp>
      <p:sp>
        <p:nvSpPr>
          <p:cNvPr id="151" name="Содержимое 4"/>
          <p:cNvSpPr txBox="1"/>
          <p:nvPr/>
        </p:nvSpPr>
        <p:spPr>
          <a:xfrm>
            <a:off x="4648200" y="1600200"/>
            <a:ext cx="4038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pPr marL="339470" indent="-339470" defTabSz="905255">
              <a:lnSpc>
                <a:spcPct val="80000"/>
              </a:lnSpc>
              <a:spcBef>
                <a:spcPts val="500"/>
              </a:spcBef>
              <a:defRPr sz="2200" b="1">
                <a:latin typeface="+mn-lt"/>
                <a:ea typeface="+mn-ea"/>
                <a:cs typeface="+mn-cs"/>
                <a:sym typeface="Calibri"/>
              </a:defRPr>
            </a:pPr>
            <a:r>
              <a:rPr dirty="0"/>
              <a:t>Ключевые моменты работы</a:t>
            </a:r>
          </a:p>
          <a:p>
            <a:pPr marL="339470" indent="-339470" defTabSz="905255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  <a:defRPr sz="2200">
                <a:latin typeface="+mn-lt"/>
                <a:ea typeface="+mn-ea"/>
                <a:cs typeface="+mn-cs"/>
                <a:sym typeface="Calibri"/>
              </a:defRPr>
            </a:pPr>
            <a:r>
              <a:rPr dirty="0"/>
              <a:t>Прояснить представления о медикаментозной терапии</a:t>
            </a:r>
          </a:p>
          <a:p>
            <a:pPr marL="339470" indent="-339470" defTabSz="905255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  <a:defRPr sz="2200">
                <a:latin typeface="+mn-lt"/>
                <a:ea typeface="+mn-ea"/>
                <a:cs typeface="+mn-cs"/>
                <a:sym typeface="Calibri"/>
              </a:defRPr>
            </a:pPr>
            <a:r>
              <a:rPr dirty="0"/>
              <a:t>Информировать о современной фармакотерапии</a:t>
            </a:r>
          </a:p>
          <a:p>
            <a:pPr marL="339470" indent="-339470" defTabSz="905255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  <a:defRPr sz="2200">
                <a:latin typeface="+mn-lt"/>
                <a:ea typeface="+mn-ea"/>
                <a:cs typeface="+mn-cs"/>
                <a:sym typeface="Calibri"/>
              </a:defRPr>
            </a:pPr>
            <a:r>
              <a:rPr dirty="0"/>
              <a:t>Помочь наладить контакт с лечащим врачом для обсуждения с ним подбора препаратов и контроля побочных действий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877822">
              <a:defRPr sz="2600"/>
            </a:lvl1pPr>
          </a:lstStyle>
          <a:p>
            <a:r>
              <a:rPr b="1" dirty="0"/>
              <a:t>Завышенные требования к достижениям близкого,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b="1" dirty="0" err="1" smtClean="0"/>
              <a:t>страдающего</a:t>
            </a:r>
            <a:r>
              <a:rPr b="1" dirty="0" smtClean="0"/>
              <a:t> </a:t>
            </a:r>
            <a:r>
              <a:rPr b="1" dirty="0"/>
              <a:t>психическим заболеванием</a:t>
            </a:r>
          </a:p>
        </p:txBody>
      </p:sp>
      <p:sp>
        <p:nvSpPr>
          <p:cNvPr id="154" name="Текст 2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329184" indent="-329184" defTabSz="877822">
              <a:spcBef>
                <a:spcPts val="500"/>
              </a:spcBef>
              <a:buSzTx/>
              <a:buNone/>
              <a:defRPr sz="2600" b="1"/>
            </a:pPr>
            <a:r>
              <a:rPr dirty="0"/>
              <a:t>Негативные последствия</a:t>
            </a:r>
          </a:p>
          <a:p>
            <a:pPr marL="329184" indent="-329184" defTabSz="877822">
              <a:spcBef>
                <a:spcPts val="500"/>
              </a:spcBef>
              <a:defRPr sz="2600"/>
            </a:pPr>
            <a:r>
              <a:rPr dirty="0"/>
              <a:t>Обесценивание имеющихся достижений</a:t>
            </a:r>
          </a:p>
          <a:p>
            <a:pPr marL="329184" indent="-329184" defTabSz="877822">
              <a:spcBef>
                <a:spcPts val="500"/>
              </a:spcBef>
              <a:defRPr sz="2600"/>
            </a:pPr>
            <a:r>
              <a:rPr dirty="0"/>
              <a:t>Снижение мотивации</a:t>
            </a:r>
          </a:p>
          <a:p>
            <a:pPr marL="329184" indent="-329184" defTabSz="877822">
              <a:spcBef>
                <a:spcPts val="500"/>
              </a:spcBef>
              <a:defRPr sz="2600"/>
            </a:pPr>
            <a:r>
              <a:rPr dirty="0"/>
              <a:t>Ухудшение </a:t>
            </a:r>
            <a:r>
              <a:rPr dirty="0" err="1"/>
              <a:t>социальной</a:t>
            </a:r>
            <a:r>
              <a:rPr dirty="0"/>
              <a:t> </a:t>
            </a:r>
            <a:r>
              <a:rPr dirty="0" err="1" smtClean="0"/>
              <a:t>адаптации</a:t>
            </a:r>
            <a:endParaRPr lang="ru-RU" dirty="0" smtClean="0"/>
          </a:p>
          <a:p>
            <a:pPr marL="329184" indent="-329184" defTabSz="877822">
              <a:spcBef>
                <a:spcPts val="500"/>
              </a:spcBef>
              <a:defRPr sz="2600"/>
            </a:pPr>
            <a:r>
              <a:rPr lang="ru-RU" dirty="0" smtClean="0"/>
              <a:t>Ухудшение течения заболевания</a:t>
            </a:r>
          </a:p>
        </p:txBody>
      </p:sp>
      <p:sp>
        <p:nvSpPr>
          <p:cNvPr id="155" name="Содержимое 4"/>
          <p:cNvSpPr txBox="1"/>
          <p:nvPr/>
        </p:nvSpPr>
        <p:spPr>
          <a:xfrm>
            <a:off x="4648200" y="1600200"/>
            <a:ext cx="4038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pPr marL="339470" indent="-339470" defTabSz="905255">
              <a:lnSpc>
                <a:spcPct val="80000"/>
              </a:lnSpc>
              <a:spcBef>
                <a:spcPts val="500"/>
              </a:spcBef>
              <a:defRPr sz="2200" b="1">
                <a:latin typeface="+mn-lt"/>
                <a:ea typeface="+mn-ea"/>
                <a:cs typeface="+mn-cs"/>
                <a:sym typeface="Calibri"/>
              </a:defRPr>
            </a:pPr>
            <a:r>
              <a:rPr dirty="0"/>
              <a:t>Ключевые моменты работы</a:t>
            </a:r>
          </a:p>
          <a:p>
            <a:pPr marL="339470" indent="-339470" defTabSz="905255">
              <a:lnSpc>
                <a:spcPct val="80000"/>
              </a:lnSpc>
              <a:spcBef>
                <a:spcPts val="500"/>
              </a:spcBef>
              <a:defRPr sz="2200" b="1">
                <a:latin typeface="+mn-lt"/>
                <a:ea typeface="+mn-ea"/>
                <a:cs typeface="+mn-cs"/>
                <a:sym typeface="Calibri"/>
              </a:defRPr>
            </a:pPr>
            <a:endParaRPr dirty="0"/>
          </a:p>
          <a:p>
            <a:pPr marL="339470" indent="-339470" defTabSz="905255">
              <a:lnSpc>
                <a:spcPct val="80000"/>
              </a:lnSpc>
              <a:spcBef>
                <a:spcPts val="1200"/>
              </a:spcBef>
              <a:buSzPct val="100000"/>
              <a:buFont typeface="Arial"/>
              <a:buChar char="•"/>
              <a:defRPr sz="2200">
                <a:latin typeface="+mn-lt"/>
                <a:ea typeface="+mn-ea"/>
                <a:cs typeface="+mn-cs"/>
                <a:sym typeface="Calibri"/>
              </a:defRPr>
            </a:pPr>
            <a:r>
              <a:rPr dirty="0"/>
              <a:t>Принятие имеющихся ограничений</a:t>
            </a:r>
          </a:p>
          <a:p>
            <a:pPr marL="339470" indent="-339470" defTabSz="905255">
              <a:lnSpc>
                <a:spcPct val="80000"/>
              </a:lnSpc>
              <a:spcBef>
                <a:spcPts val="1200"/>
              </a:spcBef>
              <a:buSzPct val="100000"/>
              <a:buFont typeface="Arial"/>
              <a:buChar char="•"/>
              <a:defRPr sz="2200">
                <a:latin typeface="+mn-lt"/>
                <a:ea typeface="+mn-ea"/>
                <a:cs typeface="+mn-cs"/>
                <a:sym typeface="Calibri"/>
              </a:defRPr>
            </a:pPr>
            <a:r>
              <a:rPr dirty="0"/>
              <a:t>Исследование возможностей близкого, страдающего психическим заболеванием</a:t>
            </a:r>
          </a:p>
          <a:p>
            <a:pPr marL="339470" indent="-339470" defTabSz="905255">
              <a:lnSpc>
                <a:spcPct val="80000"/>
              </a:lnSpc>
              <a:spcBef>
                <a:spcPts val="1200"/>
              </a:spcBef>
              <a:buSzPct val="100000"/>
              <a:buFont typeface="Arial"/>
              <a:buChar char="•"/>
              <a:defRPr sz="2200">
                <a:latin typeface="+mn-lt"/>
                <a:ea typeface="+mn-ea"/>
                <a:cs typeface="+mn-cs"/>
                <a:sym typeface="Calibri"/>
              </a:defRPr>
            </a:pPr>
            <a:r>
              <a:rPr dirty="0"/>
              <a:t>Помощь в формировании более тонкого различения: что близкий может делать, а что ему не под силу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694944">
              <a:defRPr sz="2900"/>
            </a:pPr>
            <a:r>
              <a:rPr b="1" dirty="0" err="1"/>
              <a:t>Завышенные</a:t>
            </a:r>
            <a:r>
              <a:rPr b="1" dirty="0"/>
              <a:t> </a:t>
            </a:r>
            <a:r>
              <a:rPr b="1" dirty="0" err="1" smtClean="0"/>
              <a:t>требования</a:t>
            </a:r>
            <a:r>
              <a:rPr b="1" dirty="0" smtClean="0"/>
              <a:t> </a:t>
            </a:r>
            <a:r>
              <a:rPr b="1" dirty="0"/>
              <a:t>к собственным достижениям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(в том числе, </a:t>
            </a:r>
            <a:r>
              <a:rPr b="1" dirty="0" err="1" smtClean="0"/>
              <a:t>относительно</a:t>
            </a:r>
            <a:r>
              <a:rPr b="1" dirty="0" smtClean="0"/>
              <a:t> </a:t>
            </a:r>
            <a:r>
              <a:rPr b="1" dirty="0" err="1" smtClean="0"/>
              <a:t>заботы</a:t>
            </a:r>
            <a:r>
              <a:rPr b="1" dirty="0" smtClean="0"/>
              <a:t> о </a:t>
            </a:r>
            <a:r>
              <a:rPr b="1" dirty="0" err="1" smtClean="0"/>
              <a:t>близком</a:t>
            </a:r>
            <a:r>
              <a:rPr lang="ru-RU" b="1" dirty="0" smtClean="0"/>
              <a:t>)</a:t>
            </a:r>
            <a:endParaRPr b="1" dirty="0"/>
          </a:p>
        </p:txBody>
      </p:sp>
      <p:sp>
        <p:nvSpPr>
          <p:cNvPr id="158" name="Текст 2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Tx/>
              <a:buNone/>
              <a:defRPr sz="2100" b="1"/>
            </a:pPr>
            <a:r>
              <a:rPr dirty="0"/>
              <a:t>Негативные </a:t>
            </a:r>
            <a:r>
              <a:rPr dirty="0" smtClean="0"/>
              <a:t>последствия</a:t>
            </a:r>
            <a:endParaRPr lang="ru-RU" dirty="0" smtClean="0"/>
          </a:p>
          <a:p>
            <a:pPr>
              <a:lnSpc>
                <a:spcPct val="80000"/>
              </a:lnSpc>
              <a:buSzTx/>
              <a:buNone/>
              <a:defRPr sz="2100" b="1"/>
            </a:pPr>
            <a:endParaRPr dirty="0"/>
          </a:p>
          <a:p>
            <a:pPr>
              <a:lnSpc>
                <a:spcPct val="80000"/>
              </a:lnSpc>
              <a:defRPr sz="2100"/>
            </a:pPr>
            <a:r>
              <a:rPr dirty="0"/>
              <a:t>Недооценка имеющихся достижений –невозможность поддержать, похвалить себя</a:t>
            </a:r>
          </a:p>
          <a:p>
            <a:pPr>
              <a:lnSpc>
                <a:spcPct val="80000"/>
              </a:lnSpc>
              <a:defRPr sz="2100"/>
            </a:pPr>
            <a:r>
              <a:rPr dirty="0"/>
              <a:t>Трудности с обращением за помощью</a:t>
            </a:r>
          </a:p>
          <a:p>
            <a:pPr>
              <a:lnSpc>
                <a:spcPct val="80000"/>
              </a:lnSpc>
              <a:defRPr sz="2100"/>
            </a:pPr>
            <a:r>
              <a:rPr dirty="0"/>
              <a:t>Переоценка своих возможностей (не учитывается ограниченность физических сил, финансовых и временных ресурсов)</a:t>
            </a:r>
          </a:p>
        </p:txBody>
      </p:sp>
      <p:sp>
        <p:nvSpPr>
          <p:cNvPr id="159" name="Содержимое 4"/>
          <p:cNvSpPr txBox="1"/>
          <p:nvPr/>
        </p:nvSpPr>
        <p:spPr>
          <a:xfrm>
            <a:off x="4648200" y="1600200"/>
            <a:ext cx="4038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 fontScale="92500" lnSpcReduction="10000"/>
          </a:bodyPr>
          <a:lstStyle/>
          <a:p>
            <a:pPr marL="339470" indent="-339470" defTabSz="905255">
              <a:lnSpc>
                <a:spcPct val="80000"/>
              </a:lnSpc>
              <a:spcBef>
                <a:spcPts val="500"/>
              </a:spcBef>
              <a:defRPr sz="2200" b="1">
                <a:latin typeface="+mn-lt"/>
                <a:ea typeface="+mn-ea"/>
                <a:cs typeface="+mn-cs"/>
                <a:sym typeface="Calibri"/>
              </a:defRPr>
            </a:pPr>
            <a:r>
              <a:rPr dirty="0"/>
              <a:t>Ключевые моменты работы</a:t>
            </a:r>
            <a:r>
              <a:rPr b="0" dirty="0"/>
              <a:t>:</a:t>
            </a:r>
          </a:p>
          <a:p>
            <a:pPr marL="339470" indent="-339470" defTabSz="905255">
              <a:lnSpc>
                <a:spcPct val="80000"/>
              </a:lnSpc>
              <a:spcBef>
                <a:spcPts val="500"/>
              </a:spcBef>
              <a:defRPr sz="2200">
                <a:latin typeface="+mn-lt"/>
                <a:ea typeface="+mn-ea"/>
                <a:cs typeface="+mn-cs"/>
                <a:sym typeface="Calibri"/>
              </a:defRPr>
            </a:pPr>
            <a:endParaRPr dirty="0"/>
          </a:p>
          <a:p>
            <a:pPr marL="339470" indent="-339470" defTabSz="905255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  <a:defRPr sz="2200">
                <a:latin typeface="+mn-lt"/>
                <a:ea typeface="+mn-ea"/>
                <a:cs typeface="+mn-cs"/>
                <a:sym typeface="Calibri"/>
              </a:defRPr>
            </a:pPr>
            <a:r>
              <a:rPr dirty="0"/>
              <a:t>Признание реалистичности имеющихся ограничений</a:t>
            </a:r>
          </a:p>
          <a:p>
            <a:pPr marL="339470" indent="-339470" defTabSz="905255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  <a:defRPr sz="2200">
                <a:latin typeface="+mn-lt"/>
                <a:ea typeface="+mn-ea"/>
                <a:cs typeface="+mn-cs"/>
                <a:sym typeface="Calibri"/>
              </a:defRPr>
            </a:pPr>
            <a:r>
              <a:rPr dirty="0"/>
              <a:t>Принятие нормальности ограниченности возможностей человека</a:t>
            </a:r>
          </a:p>
          <a:p>
            <a:pPr marL="339470" indent="-339470" defTabSz="905255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  <a:defRPr sz="2200">
                <a:latin typeface="+mn-lt"/>
                <a:ea typeface="+mn-ea"/>
                <a:cs typeface="+mn-cs"/>
                <a:sym typeface="Calibri"/>
              </a:defRPr>
            </a:pPr>
            <a:r>
              <a:rPr dirty="0"/>
              <a:t>Оплакивание завышенных ожиданий</a:t>
            </a:r>
          </a:p>
          <a:p>
            <a:pPr marL="339470" indent="-339470" defTabSz="905255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  <a:defRPr sz="2200">
                <a:latin typeface="+mn-lt"/>
                <a:ea typeface="+mn-ea"/>
                <a:cs typeface="+mn-cs"/>
                <a:sym typeface="Calibri"/>
              </a:defRPr>
            </a:pPr>
            <a:r>
              <a:rPr dirty="0"/>
              <a:t>Демонстрация терпимости к ограничениям и </a:t>
            </a:r>
            <a:r>
              <a:rPr dirty="0">
                <a:solidFill>
                  <a:schemeClr val="tx1"/>
                </a:solidFill>
              </a:rPr>
              <a:t>возможности радости </a:t>
            </a:r>
            <a:r>
              <a:rPr dirty="0" err="1">
                <a:solidFill>
                  <a:schemeClr val="tx1"/>
                </a:solidFill>
              </a:rPr>
              <a:t>от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неидеальности</a:t>
            </a:r>
            <a:endParaRPr lang="ru-RU" dirty="0" smtClean="0">
              <a:solidFill>
                <a:schemeClr val="tx1"/>
              </a:solidFill>
            </a:endParaRPr>
          </a:p>
          <a:p>
            <a:pPr marL="339470" indent="-339470" defTabSz="905255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  <a:defRPr sz="2200">
                <a:latin typeface="+mn-lt"/>
                <a:ea typeface="+mn-ea"/>
                <a:cs typeface="+mn-cs"/>
                <a:sym typeface="Calibri"/>
              </a:defRPr>
            </a:pPr>
            <a:r>
              <a:rPr lang="ru-RU" dirty="0" smtClean="0">
                <a:solidFill>
                  <a:schemeClr val="tx1"/>
                </a:solidFill>
              </a:rPr>
              <a:t>Установление реалистичных критериев «достаточно хорошей» заботы о близком, страдающем психическим заболеванием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Реалистичные запросы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sz="half" idx="1"/>
          </p:nvPr>
        </p:nvSpPr>
        <p:spPr>
          <a:xfrm>
            <a:off x="5286380" y="1920085"/>
            <a:ext cx="3429024" cy="4434840"/>
          </a:xfrm>
        </p:spPr>
        <p:txBody>
          <a:bodyPr>
            <a:normAutofit/>
          </a:bodyPr>
          <a:lstStyle/>
          <a:p>
            <a:pPr marL="130141" indent="-130141" defTabSz="534100">
              <a:spcBef>
                <a:spcPts val="200"/>
              </a:spcBef>
              <a:buSzPct val="100000"/>
              <a:defRPr sz="1298">
                <a:latin typeface="+mn-lt"/>
                <a:ea typeface="+mn-ea"/>
                <a:cs typeface="+mn-cs"/>
                <a:sym typeface="Calibri"/>
              </a:defRPr>
            </a:pPr>
            <a:r>
              <a:rPr lang="ru-RU" sz="1800" dirty="0" smtClean="0"/>
              <a:t>Социальная адаптация </a:t>
            </a:r>
          </a:p>
          <a:p>
            <a:pPr marL="130141" indent="-130141" defTabSz="534100">
              <a:spcBef>
                <a:spcPts val="200"/>
              </a:spcBef>
              <a:buSzPct val="100000"/>
              <a:defRPr sz="1298">
                <a:latin typeface="+mn-lt"/>
                <a:ea typeface="+mn-ea"/>
                <a:cs typeface="+mn-cs"/>
                <a:sym typeface="Calibri"/>
              </a:defRPr>
            </a:pPr>
            <a:r>
              <a:rPr lang="ru-RU" sz="1800" dirty="0" smtClean="0"/>
              <a:t>Коммуникация с заболевшим родственником</a:t>
            </a:r>
          </a:p>
          <a:p>
            <a:pPr marL="130141" indent="-130141" defTabSz="534100">
              <a:spcBef>
                <a:spcPts val="200"/>
              </a:spcBef>
              <a:buSzPct val="100000"/>
              <a:defRPr sz="1298">
                <a:latin typeface="+mn-lt"/>
                <a:ea typeface="+mn-ea"/>
                <a:cs typeface="+mn-cs"/>
                <a:sym typeface="Calibri"/>
              </a:defRPr>
            </a:pPr>
            <a:r>
              <a:rPr lang="ru-RU" sz="1800" dirty="0" smtClean="0"/>
              <a:t>Переживание горя в связи с началом психического расстройства близкого человека</a:t>
            </a:r>
          </a:p>
          <a:p>
            <a:pPr marL="130141" indent="-130141" defTabSz="534100">
              <a:spcBef>
                <a:spcPts val="200"/>
              </a:spcBef>
              <a:buSzPct val="100000"/>
              <a:defRPr sz="1298">
                <a:latin typeface="+mn-lt"/>
                <a:ea typeface="+mn-ea"/>
                <a:cs typeface="+mn-cs"/>
                <a:sym typeface="Calibri"/>
              </a:defRPr>
            </a:pPr>
            <a:r>
              <a:rPr lang="ru-RU" sz="1800" dirty="0" smtClean="0"/>
              <a:t>Преодоление стигматизации и самостигматизации</a:t>
            </a:r>
          </a:p>
          <a:p>
            <a:pPr marL="130141" indent="-130141" defTabSz="534100">
              <a:spcBef>
                <a:spcPts val="200"/>
              </a:spcBef>
              <a:buSzPct val="100000"/>
              <a:defRPr sz="1298">
                <a:latin typeface="+mn-lt"/>
                <a:ea typeface="+mn-ea"/>
                <a:cs typeface="+mn-cs"/>
                <a:sym typeface="Calibri"/>
              </a:defRPr>
            </a:pPr>
            <a:r>
              <a:rPr lang="ru-RU" sz="1800" dirty="0" smtClean="0"/>
              <a:t>Общение с расширенной семьёй и друзьями по поводу заболевания</a:t>
            </a:r>
          </a:p>
          <a:p>
            <a:pPr marL="130141" indent="-130141" defTabSz="534100">
              <a:spcBef>
                <a:spcPts val="200"/>
              </a:spcBef>
              <a:buSzPct val="100000"/>
              <a:defRPr sz="1298">
                <a:latin typeface="+mn-lt"/>
                <a:ea typeface="+mn-ea"/>
                <a:cs typeface="+mn-cs"/>
                <a:sym typeface="Calibri"/>
              </a:defRPr>
            </a:pPr>
            <a:r>
              <a:rPr lang="ru-RU" sz="1800" dirty="0" smtClean="0"/>
              <a:t>Трудности сепарации</a:t>
            </a:r>
            <a:endParaRPr lang="ru-RU" sz="1800" dirty="0"/>
          </a:p>
        </p:txBody>
      </p:sp>
      <p:pic>
        <p:nvPicPr>
          <p:cNvPr id="5" name="Содержимое 4" descr="розовые цветы от сереги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785786" y="2714620"/>
            <a:ext cx="4109805" cy="2729168"/>
          </a:xfrm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Заголовок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557783">
              <a:defRPr sz="2000"/>
            </a:pPr>
            <a:r>
              <a:rPr lang="ru-RU" sz="3200" b="1" dirty="0" smtClean="0"/>
              <a:t>Направления работы</a:t>
            </a:r>
            <a:r>
              <a:rPr dirty="0"/>
              <a:t/>
            </a:r>
            <a:br>
              <a:rPr dirty="0"/>
            </a:br>
            <a:endParaRPr dirty="0"/>
          </a:p>
        </p:txBody>
      </p:sp>
      <p:sp>
        <p:nvSpPr>
          <p:cNvPr id="162" name="Содержимое 2"/>
          <p:cNvSpPr txBox="1">
            <a:spLocks noGrp="1"/>
          </p:cNvSpPr>
          <p:nvPr>
            <p:ph sz="half" idx="1"/>
          </p:nvPr>
        </p:nvSpPr>
        <p:spPr>
          <a:xfrm>
            <a:off x="457200" y="1920085"/>
            <a:ext cx="4471990" cy="443484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29184" indent="-329184" defTabSz="877822">
              <a:lnSpc>
                <a:spcPct val="90000"/>
              </a:lnSpc>
              <a:spcBef>
                <a:spcPts val="1200"/>
              </a:spcBef>
              <a:defRPr sz="3000"/>
            </a:pPr>
            <a:r>
              <a:rPr dirty="0" smtClean="0"/>
              <a:t>Психообразование </a:t>
            </a:r>
            <a:endParaRPr dirty="0"/>
          </a:p>
          <a:p>
            <a:pPr marL="329184" indent="-329184" defTabSz="877822">
              <a:lnSpc>
                <a:spcPct val="90000"/>
              </a:lnSpc>
              <a:spcBef>
                <a:spcPts val="1200"/>
              </a:spcBef>
              <a:defRPr sz="3000"/>
            </a:pPr>
            <a:r>
              <a:rPr dirty="0"/>
              <a:t>Обучение оптимальным стратегиям коммуникации и навыкам решения конфликтов</a:t>
            </a:r>
          </a:p>
          <a:p>
            <a:pPr marL="329184" indent="-329184" defTabSz="877822">
              <a:lnSpc>
                <a:spcPct val="90000"/>
              </a:lnSpc>
              <a:spcBef>
                <a:spcPts val="1200"/>
              </a:spcBef>
              <a:defRPr sz="3000"/>
            </a:pPr>
            <a:r>
              <a:rPr dirty="0"/>
              <a:t>Исследование имеющихся условий жизни. Возможностей и ограничений связанных</a:t>
            </a:r>
          </a:p>
          <a:p>
            <a:pPr marL="329184" indent="-329184" defTabSz="877822">
              <a:lnSpc>
                <a:spcPct val="90000"/>
              </a:lnSpc>
              <a:spcBef>
                <a:spcPts val="1200"/>
              </a:spcBef>
              <a:defRPr sz="3000"/>
            </a:pPr>
            <a:r>
              <a:rPr dirty="0"/>
              <a:t>Исследование ограничений и возможностей, накладываемых на жизнь психической болезнью родственника</a:t>
            </a:r>
          </a:p>
        </p:txBody>
      </p:sp>
      <p:pic>
        <p:nvPicPr>
          <p:cNvPr id="5" name="Содержимое 4" descr="руки небо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19662" y="2947194"/>
            <a:ext cx="3495675" cy="2381250"/>
          </a:xfrm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Формы работы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Индивидуальная психотерапия</a:t>
            </a:r>
          </a:p>
          <a:p>
            <a:r>
              <a:rPr lang="ru-RU" dirty="0" smtClean="0"/>
              <a:t>Семейная психотерапия</a:t>
            </a:r>
          </a:p>
          <a:p>
            <a:r>
              <a:rPr lang="ru-RU" dirty="0" smtClean="0"/>
              <a:t>Групповая психотерапия</a:t>
            </a:r>
          </a:p>
          <a:p>
            <a:r>
              <a:rPr lang="ru-RU" dirty="0" smtClean="0"/>
              <a:t>Группы поддержки</a:t>
            </a:r>
            <a:endParaRPr lang="ru-RU" dirty="0"/>
          </a:p>
        </p:txBody>
      </p:sp>
      <p:pic>
        <p:nvPicPr>
          <p:cNvPr id="5" name="Содержимое 4" descr="руки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071934" y="2143116"/>
            <a:ext cx="4562137" cy="2566202"/>
          </a:xfrm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  <a:prstGeom prst="rect">
            <a:avLst/>
          </a:prstGeom>
        </p:spPr>
        <p:txBody>
          <a:bodyPr/>
          <a:lstStyle>
            <a:lvl1pPr>
              <a:defRPr sz="3900"/>
            </a:lvl1pPr>
          </a:lstStyle>
          <a:p>
            <a:r>
              <a:rPr dirty="0"/>
              <a:t>Произведения</a:t>
            </a:r>
          </a:p>
        </p:txBody>
      </p:sp>
      <p:sp>
        <p:nvSpPr>
          <p:cNvPr id="130" name="Содержимое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defRPr sz="2900"/>
            </a:pPr>
            <a:r>
              <a:rPr dirty="0"/>
              <a:t>Цветы для Элджернона (спектакль РАМТ, фильм)</a:t>
            </a:r>
          </a:p>
          <a:p>
            <a:pPr>
              <a:lnSpc>
                <a:spcPct val="80000"/>
              </a:lnSpc>
              <a:defRPr sz="2900"/>
            </a:pPr>
            <a:r>
              <a:rPr dirty="0"/>
              <a:t>Фильм «Отвращение»</a:t>
            </a:r>
          </a:p>
          <a:p>
            <a:pPr>
              <a:lnSpc>
                <a:spcPct val="80000"/>
              </a:lnSpc>
              <a:defRPr sz="2900"/>
            </a:pPr>
            <a:r>
              <a:rPr lang="ru-RU" dirty="0" smtClean="0"/>
              <a:t>Книга «Загадочное ночное убийство собаки»</a:t>
            </a:r>
            <a:endParaRPr dirty="0"/>
          </a:p>
          <a:p>
            <a:pPr>
              <a:lnSpc>
                <a:spcPct val="80000"/>
              </a:lnSpc>
              <a:defRPr sz="2900"/>
            </a:pPr>
            <a:r>
              <a:rPr lang="ru-RU" dirty="0" smtClean="0"/>
              <a:t>Фильм «Всё ещё Элис»</a:t>
            </a:r>
            <a:r>
              <a:rPr dirty="0" smtClean="0"/>
              <a:t> </a:t>
            </a:r>
            <a:endParaRPr dirty="0"/>
          </a:p>
          <a:p>
            <a:pPr>
              <a:lnSpc>
                <a:spcPct val="80000"/>
              </a:lnSpc>
              <a:defRPr sz="2900"/>
            </a:pPr>
            <a:r>
              <a:rPr dirty="0"/>
              <a:t>Фильм «Жилец</a:t>
            </a:r>
            <a:r>
              <a:rPr dirty="0" smtClean="0"/>
              <a:t>»</a:t>
            </a:r>
            <a:endParaRPr lang="ru-RU" dirty="0" smtClean="0"/>
          </a:p>
          <a:p>
            <a:pPr>
              <a:lnSpc>
                <a:spcPct val="80000"/>
              </a:lnSpc>
              <a:defRPr sz="2900"/>
            </a:pPr>
            <a:r>
              <a:rPr lang="ru-RU" dirty="0" smtClean="0"/>
              <a:t>Фильм «Игры разума»</a:t>
            </a:r>
          </a:p>
          <a:p>
            <a:pPr>
              <a:lnSpc>
                <a:spcPct val="80000"/>
              </a:lnSpc>
              <a:defRPr sz="2900"/>
            </a:pPr>
            <a:r>
              <a:rPr lang="ru-RU" dirty="0" smtClean="0"/>
              <a:t>Оноре де Бальзак «Поиски Абсолюта»</a:t>
            </a:r>
            <a:endParaRPr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Заголовок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 чем особенность </a:t>
            </a:r>
            <a:br>
              <a:rPr lang="ru-RU" b="1" dirty="0" smtClean="0"/>
            </a:br>
            <a:r>
              <a:rPr lang="ru-RU" b="1" dirty="0" smtClean="0"/>
              <a:t>психических заболеваний</a:t>
            </a:r>
            <a:r>
              <a:rPr b="1" dirty="0" smtClean="0"/>
              <a:t>?</a:t>
            </a:r>
            <a:endParaRPr b="1" dirty="0"/>
          </a:p>
        </p:txBody>
      </p:sp>
      <p:sp>
        <p:nvSpPr>
          <p:cNvPr id="117" name="Содержимое 2"/>
          <p:cNvSpPr txBox="1">
            <a:spLocks noGrp="1"/>
          </p:cNvSpPr>
          <p:nvPr>
            <p:ph sz="half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312039" indent="-312039" defTabSz="832104">
              <a:spcBef>
                <a:spcPts val="500"/>
              </a:spcBef>
              <a:defRPr sz="2548"/>
            </a:pPr>
            <a:r>
              <a:rPr lang="ru-RU" dirty="0" smtClean="0"/>
              <a:t>Они </a:t>
            </a:r>
            <a:r>
              <a:rPr dirty="0" smtClean="0"/>
              <a:t>нарушают </a:t>
            </a:r>
            <a:r>
              <a:rPr dirty="0"/>
              <a:t>восприятие человеком себя, окружающей ситуации и оказывают влияние на его поведение и социальную адаптацию.</a:t>
            </a:r>
          </a:p>
          <a:p>
            <a:pPr marL="312039" indent="-312039" defTabSz="832104">
              <a:spcBef>
                <a:spcPts val="500"/>
              </a:spcBef>
              <a:defRPr sz="2548"/>
            </a:pPr>
            <a:r>
              <a:rPr dirty="0"/>
              <a:t>Они могут быть у людей всех возрастов</a:t>
            </a:r>
          </a:p>
        </p:txBody>
      </p:sp>
      <p:pic>
        <p:nvPicPr>
          <p:cNvPr id="6" name="Содержимое 5" descr="жд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99640" y="1920875"/>
            <a:ext cx="2935719" cy="4433888"/>
          </a:xfrm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Основные психические заболевания и их распространенность"/>
          <p:cNvSpPr txBox="1">
            <a:spLocks noGrp="1"/>
          </p:cNvSpPr>
          <p:nvPr>
            <p:ph type="title"/>
          </p:nvPr>
        </p:nvSpPr>
        <p:spPr>
          <a:xfrm>
            <a:off x="428596" y="214290"/>
            <a:ext cx="8229600" cy="1143002"/>
          </a:xfrm>
          <a:prstGeom prst="rect">
            <a:avLst/>
          </a:prstGeom>
        </p:spPr>
        <p:txBody>
          <a:bodyPr/>
          <a:lstStyle>
            <a:lvl1pPr defTabSz="740662">
              <a:defRPr sz="3100"/>
            </a:lvl1pPr>
          </a:lstStyle>
          <a:p>
            <a:pPr algn="ctr"/>
            <a:r>
              <a:rPr b="1" dirty="0"/>
              <a:t>Основные психические </a:t>
            </a:r>
            <a:r>
              <a:rPr b="1" dirty="0" smtClean="0"/>
              <a:t>заболевания</a:t>
            </a:r>
            <a:endParaRPr b="1" dirty="0"/>
          </a:p>
        </p:txBody>
      </p:sp>
      <p:sp>
        <p:nvSpPr>
          <p:cNvPr id="120" name="Депрессия  - до 20%…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marL="315954" indent="-315954" defTabSz="851305">
              <a:spcBef>
                <a:spcPts val="400"/>
              </a:spcBef>
              <a:buClr>
                <a:srgbClr val="929292"/>
              </a:buClr>
              <a:buSzPct val="60000"/>
              <a:buFont typeface="Zapf Dingbats"/>
              <a:buChar char="❖"/>
              <a:defRPr sz="2300">
                <a:latin typeface="Constantia"/>
                <a:ea typeface="Constantia"/>
                <a:cs typeface="Constantia"/>
                <a:sym typeface="Constantia"/>
              </a:defRPr>
            </a:pPr>
            <a:r>
              <a:rPr dirty="0" smtClean="0"/>
              <a:t>Депрессия </a:t>
            </a:r>
          </a:p>
          <a:p>
            <a:pPr marL="315954" indent="-315954" defTabSz="851305">
              <a:spcBef>
                <a:spcPts val="400"/>
              </a:spcBef>
              <a:buClr>
                <a:srgbClr val="929292"/>
              </a:buClr>
              <a:buSzPct val="60000"/>
              <a:buFont typeface="Zapf Dingbats"/>
              <a:buChar char="❖"/>
              <a:defRPr sz="2300">
                <a:latin typeface="Constantia"/>
                <a:ea typeface="Constantia"/>
                <a:cs typeface="Constantia"/>
                <a:sym typeface="Constantia"/>
              </a:defRPr>
            </a:pPr>
            <a:r>
              <a:rPr dirty="0" smtClean="0"/>
              <a:t>Расстройства шизофренического спектра</a:t>
            </a:r>
          </a:p>
          <a:p>
            <a:pPr marL="315954" indent="-315954" defTabSz="851305">
              <a:spcBef>
                <a:spcPts val="400"/>
              </a:spcBef>
              <a:buClr>
                <a:srgbClr val="929292"/>
              </a:buClr>
              <a:buSzPct val="60000"/>
              <a:buFont typeface="Zapf Dingbats"/>
              <a:buChar char="❖"/>
              <a:defRPr sz="2300">
                <a:latin typeface="Constantia"/>
                <a:ea typeface="Constantia"/>
                <a:cs typeface="Constantia"/>
                <a:sym typeface="Constantia"/>
              </a:defRPr>
            </a:pPr>
            <a:r>
              <a:rPr dirty="0" smtClean="0"/>
              <a:t>Биполярное аффективное расстройство</a:t>
            </a:r>
          </a:p>
          <a:p>
            <a:pPr marL="315954" indent="-315954" defTabSz="851305">
              <a:spcBef>
                <a:spcPts val="400"/>
              </a:spcBef>
              <a:buClr>
                <a:srgbClr val="929292"/>
              </a:buClr>
              <a:buSzPct val="60000"/>
              <a:buFont typeface="Zapf Dingbats"/>
              <a:buChar char="❖"/>
              <a:defRPr sz="2300">
                <a:latin typeface="Constantia"/>
                <a:ea typeface="Constantia"/>
                <a:cs typeface="Constantia"/>
                <a:sym typeface="Constantia"/>
              </a:defRPr>
            </a:pPr>
            <a:r>
              <a:rPr dirty="0" smtClean="0"/>
              <a:t>Нейродегенеративные заболевания (деменции альцгеймеровкого типа, сенильные, болезнь Паркинсона)</a:t>
            </a:r>
          </a:p>
          <a:p>
            <a:pPr marL="315954" indent="-315954" defTabSz="851305">
              <a:spcBef>
                <a:spcPts val="400"/>
              </a:spcBef>
              <a:buClr>
                <a:srgbClr val="929292"/>
              </a:buClr>
              <a:buSzPct val="60000"/>
              <a:buFont typeface="Zapf Dingbats"/>
              <a:buChar char="❖"/>
              <a:defRPr sz="2300">
                <a:latin typeface="Constantia"/>
                <a:ea typeface="Constantia"/>
                <a:cs typeface="Constantia"/>
                <a:sym typeface="Constantia"/>
              </a:defRPr>
            </a:pPr>
            <a:r>
              <a:rPr dirty="0" err="1" smtClean="0"/>
              <a:t>Эпилепсия</a:t>
            </a:r>
            <a:r>
              <a:rPr dirty="0" smtClean="0"/>
              <a:t> </a:t>
            </a:r>
          </a:p>
          <a:p>
            <a:pPr marL="315954" indent="-315954" defTabSz="851305">
              <a:spcBef>
                <a:spcPts val="400"/>
              </a:spcBef>
              <a:buClr>
                <a:srgbClr val="929292"/>
              </a:buClr>
              <a:buSzPct val="60000"/>
              <a:buFont typeface="Zapf Dingbats"/>
              <a:buChar char="❖"/>
              <a:defRPr sz="2300">
                <a:solidFill>
                  <a:schemeClr val="accent3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r>
              <a:rPr dirty="0" err="1" smtClean="0"/>
              <a:t>Психические</a:t>
            </a:r>
            <a:r>
              <a:rPr dirty="0" smtClean="0"/>
              <a:t> </a:t>
            </a:r>
            <a:r>
              <a:rPr dirty="0" err="1" smtClean="0"/>
              <a:t>расстройства</a:t>
            </a:r>
            <a:r>
              <a:rPr dirty="0" smtClean="0"/>
              <a:t> </a:t>
            </a:r>
            <a:r>
              <a:rPr dirty="0" err="1" smtClean="0"/>
              <a:t>детского</a:t>
            </a:r>
            <a:r>
              <a:rPr dirty="0" smtClean="0"/>
              <a:t> </a:t>
            </a:r>
            <a:r>
              <a:rPr dirty="0" err="1" smtClean="0"/>
              <a:t>возраста</a:t>
            </a:r>
            <a:r>
              <a:rPr dirty="0" smtClean="0"/>
              <a:t>, </a:t>
            </a:r>
            <a:r>
              <a:rPr dirty="0" err="1" smtClean="0"/>
              <a:t>приводящие</a:t>
            </a:r>
            <a:r>
              <a:rPr dirty="0" smtClean="0"/>
              <a:t> к </a:t>
            </a:r>
            <a:r>
              <a:rPr dirty="0" err="1" smtClean="0"/>
              <a:t>нарушению</a:t>
            </a:r>
            <a:r>
              <a:rPr dirty="0" smtClean="0"/>
              <a:t> </a:t>
            </a:r>
            <a:r>
              <a:rPr dirty="0" err="1" smtClean="0"/>
              <a:t>интеллекта</a:t>
            </a:r>
            <a:r>
              <a:rPr dirty="0" smtClean="0"/>
              <a:t> </a:t>
            </a:r>
            <a:r>
              <a:rPr lang="ru-RU" dirty="0" smtClean="0"/>
              <a:t> и/или нарушениям социальной адаптации </a:t>
            </a:r>
            <a:r>
              <a:rPr dirty="0" smtClean="0"/>
              <a:t> </a:t>
            </a:r>
            <a:endParaRPr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Заголовок 1"/>
          <p:cNvSpPr txBox="1">
            <a:spLocks noGrp="1"/>
          </p:cNvSpPr>
          <p:nvPr>
            <p:ph type="title"/>
          </p:nvPr>
        </p:nvSpPr>
        <p:spPr>
          <a:xfrm>
            <a:off x="622300" y="376238"/>
            <a:ext cx="8229600" cy="766746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694944">
              <a:defRPr sz="2600"/>
            </a:pPr>
            <a:r>
              <a:rPr lang="ru-RU" sz="2200" b="1" dirty="0" smtClean="0"/>
              <a:t>Сотрудничество с какими специалистами может понадобиться? </a:t>
            </a:r>
            <a:endParaRPr sz="2200" b="1" dirty="0"/>
          </a:p>
        </p:txBody>
      </p:sp>
      <p:sp>
        <p:nvSpPr>
          <p:cNvPr id="123" name="Содержимое 2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285154" indent="-285154" defTabSz="760414">
              <a:lnSpc>
                <a:spcPct val="90000"/>
              </a:lnSpc>
              <a:spcBef>
                <a:spcPts val="500"/>
              </a:spcBef>
              <a:defRPr sz="2604"/>
            </a:pPr>
            <a:r>
              <a:rPr dirty="0"/>
              <a:t>Терапевт</a:t>
            </a:r>
          </a:p>
          <a:p>
            <a:pPr marL="285154" indent="-285154" defTabSz="760414">
              <a:lnSpc>
                <a:spcPct val="90000"/>
              </a:lnSpc>
              <a:spcBef>
                <a:spcPts val="500"/>
              </a:spcBef>
              <a:defRPr sz="2604"/>
            </a:pPr>
            <a:r>
              <a:rPr dirty="0"/>
              <a:t>Педиатр</a:t>
            </a:r>
          </a:p>
          <a:p>
            <a:pPr marL="285154" indent="-285154" defTabSz="760414">
              <a:lnSpc>
                <a:spcPct val="90000"/>
              </a:lnSpc>
              <a:spcBef>
                <a:spcPts val="500"/>
              </a:spcBef>
              <a:defRPr sz="2604"/>
            </a:pPr>
            <a:r>
              <a:rPr dirty="0"/>
              <a:t>Психиатр</a:t>
            </a:r>
          </a:p>
          <a:p>
            <a:pPr marL="285154" indent="-285154" defTabSz="760414">
              <a:lnSpc>
                <a:spcPct val="90000"/>
              </a:lnSpc>
              <a:spcBef>
                <a:spcPts val="500"/>
              </a:spcBef>
              <a:defRPr sz="2604"/>
            </a:pPr>
            <a:r>
              <a:rPr dirty="0"/>
              <a:t>Геронтолог</a:t>
            </a:r>
          </a:p>
          <a:p>
            <a:pPr marL="285154" indent="-285154" defTabSz="760414">
              <a:lnSpc>
                <a:spcPct val="90000"/>
              </a:lnSpc>
              <a:spcBef>
                <a:spcPts val="500"/>
              </a:spcBef>
              <a:defRPr sz="2604"/>
            </a:pPr>
            <a:r>
              <a:rPr dirty="0"/>
              <a:t>Невролог</a:t>
            </a:r>
          </a:p>
          <a:p>
            <a:pPr marL="285154" indent="-285154" defTabSz="760414">
              <a:lnSpc>
                <a:spcPct val="90000"/>
              </a:lnSpc>
              <a:spcBef>
                <a:spcPts val="500"/>
              </a:spcBef>
              <a:defRPr sz="2604"/>
            </a:pPr>
            <a:r>
              <a:rPr dirty="0" smtClean="0"/>
              <a:t>Эпилептолог</a:t>
            </a:r>
            <a:endParaRPr lang="ru-RU" dirty="0" smtClean="0"/>
          </a:p>
          <a:p>
            <a:pPr marL="285154" indent="-285154" defTabSz="760414">
              <a:lnSpc>
                <a:spcPct val="90000"/>
              </a:lnSpc>
              <a:spcBef>
                <a:spcPts val="500"/>
              </a:spcBef>
              <a:defRPr sz="2604"/>
            </a:pPr>
            <a:r>
              <a:rPr lang="ru-RU" dirty="0" smtClean="0"/>
              <a:t>Специалист по ранней помощи</a:t>
            </a:r>
          </a:p>
          <a:p>
            <a:pPr marL="285154" indent="-285154" defTabSz="760414">
              <a:lnSpc>
                <a:spcPct val="90000"/>
              </a:lnSpc>
              <a:spcBef>
                <a:spcPts val="500"/>
              </a:spcBef>
              <a:defRPr sz="2604"/>
            </a:pPr>
            <a:r>
              <a:rPr lang="ru-RU" dirty="0" smtClean="0"/>
              <a:t>Дефектолог</a:t>
            </a:r>
            <a:endParaRPr lang="en-US" dirty="0" smtClean="0"/>
          </a:p>
          <a:p>
            <a:pPr marL="285154" indent="-285154" defTabSz="760414">
              <a:lnSpc>
                <a:spcPct val="90000"/>
              </a:lnSpc>
              <a:spcBef>
                <a:spcPts val="500"/>
              </a:spcBef>
              <a:buNone/>
              <a:defRPr sz="2604">
                <a:solidFill>
                  <a:schemeClr val="accent2"/>
                </a:solidFill>
              </a:defRPr>
            </a:pPr>
            <a:endParaRPr dirty="0">
              <a:solidFill>
                <a:schemeClr val="accent3"/>
              </a:solidFill>
            </a:endParaRPr>
          </a:p>
        </p:txBody>
      </p:sp>
      <p:pic>
        <p:nvPicPr>
          <p:cNvPr id="124" name="палец вверх 3.png" descr="палец вверх 3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4701703" y="1626232"/>
            <a:ext cx="4205190" cy="420519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Заголовок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77822">
              <a:defRPr sz="3700"/>
            </a:lvl1pPr>
          </a:lstStyle>
          <a:p>
            <a:pPr algn="ctr"/>
            <a:r>
              <a:rPr b="1" dirty="0"/>
              <a:t>Знания, общие с другими областями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Психическая травма и работа с ней</a:t>
            </a:r>
          </a:p>
          <a:p>
            <a:r>
              <a:rPr lang="ru-RU" dirty="0" smtClean="0"/>
              <a:t>Зависимость и созависимость</a:t>
            </a:r>
          </a:p>
          <a:p>
            <a:r>
              <a:rPr lang="ru-RU" dirty="0" smtClean="0"/>
              <a:t>Основные закономерности развития и течения психических заболеваний, основные их проявления</a:t>
            </a:r>
          </a:p>
          <a:p>
            <a:endParaRPr lang="ru-RU" dirty="0"/>
          </a:p>
        </p:txBody>
      </p:sp>
      <p:pic>
        <p:nvPicPr>
          <p:cNvPr id="7" name="Содержимое 6" descr="информация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75756"/>
            <a:ext cx="4038600" cy="2524125"/>
          </a:xfr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725470"/>
          </a:xfrm>
          <a:prstGeom prst="rect">
            <a:avLst/>
          </a:prstGeom>
        </p:spPr>
        <p:txBody>
          <a:bodyPr/>
          <a:lstStyle/>
          <a:p>
            <a:pPr algn="ctr" defTabSz="832102">
              <a:defRPr sz="3100"/>
            </a:pPr>
            <a:r>
              <a:rPr dirty="0" smtClean="0"/>
              <a:t>Запросы</a:t>
            </a:r>
            <a:endParaRPr dirty="0"/>
          </a:p>
        </p:txBody>
      </p:sp>
      <p:sp>
        <p:nvSpPr>
          <p:cNvPr id="133" name="Содержимое 3"/>
          <p:cNvSpPr txBox="1">
            <a:spLocks noGrp="1"/>
          </p:cNvSpPr>
          <p:nvPr>
            <p:ph type="body" sz="half" idx="1"/>
          </p:nvPr>
        </p:nvSpPr>
        <p:spPr>
          <a:xfrm>
            <a:off x="172987" y="1071546"/>
            <a:ext cx="4259313" cy="3286148"/>
          </a:xfrm>
          <a:prstGeom prst="rect">
            <a:avLst/>
          </a:prstGeom>
        </p:spPr>
        <p:txBody>
          <a:bodyPr/>
          <a:lstStyle/>
          <a:p>
            <a:pPr marL="220655" indent="-220655" algn="ctr" defTabSz="588415">
              <a:lnSpc>
                <a:spcPct val="80000"/>
              </a:lnSpc>
              <a:spcBef>
                <a:spcPts val="200"/>
              </a:spcBef>
              <a:buSzTx/>
              <a:buNone/>
              <a:defRPr sz="1429"/>
            </a:pPr>
            <a:r>
              <a:rPr sz="1800" b="1" i="1" dirty="0"/>
              <a:t>Нереалистичные </a:t>
            </a:r>
            <a:endParaRPr lang="ru-RU" sz="1800" b="1" i="1" dirty="0" smtClean="0"/>
          </a:p>
          <a:p>
            <a:pPr marL="220655" indent="-220655" defTabSz="588415">
              <a:lnSpc>
                <a:spcPct val="80000"/>
              </a:lnSpc>
              <a:spcBef>
                <a:spcPts val="200"/>
              </a:spcBef>
              <a:buSzTx/>
              <a:buNone/>
              <a:defRPr sz="1429"/>
            </a:pPr>
            <a:endParaRPr dirty="0"/>
          </a:p>
          <a:p>
            <a:pPr marL="220655" indent="-220655" defTabSz="588415">
              <a:spcBef>
                <a:spcPts val="200"/>
              </a:spcBef>
              <a:defRPr sz="1429"/>
            </a:pPr>
            <a:r>
              <a:rPr sz="1600" dirty="0"/>
              <a:t>Вылечить</a:t>
            </a:r>
          </a:p>
          <a:p>
            <a:pPr marL="220655" indent="-220655" defTabSz="588415">
              <a:spcBef>
                <a:spcPts val="200"/>
              </a:spcBef>
              <a:defRPr sz="1429"/>
            </a:pPr>
            <a:r>
              <a:rPr sz="1600" dirty="0"/>
              <a:t>Вернуть всё как было</a:t>
            </a:r>
          </a:p>
          <a:p>
            <a:pPr marL="220655" indent="-220655" defTabSz="588415">
              <a:spcBef>
                <a:spcPts val="200"/>
              </a:spcBef>
              <a:defRPr sz="1429"/>
            </a:pPr>
            <a:r>
              <a:rPr sz="1600" dirty="0"/>
              <a:t>Жизнь совсем без лекарств</a:t>
            </a:r>
          </a:p>
          <a:p>
            <a:pPr marL="220655" indent="-220655" defTabSz="588415">
              <a:spcBef>
                <a:spcPts val="200"/>
              </a:spcBef>
              <a:defRPr sz="1429"/>
            </a:pPr>
            <a:r>
              <a:rPr sz="1600" dirty="0"/>
              <a:t>Завышенные требования к достижениям страдающего психическим заболеванием родственника</a:t>
            </a:r>
          </a:p>
          <a:p>
            <a:pPr marL="220655" indent="-220655" defTabSz="588415">
              <a:spcBef>
                <a:spcPts val="200"/>
              </a:spcBef>
              <a:defRPr sz="1429"/>
            </a:pPr>
            <a:r>
              <a:rPr sz="1600" dirty="0"/>
              <a:t>Завышенные требования к </a:t>
            </a:r>
            <a:r>
              <a:rPr sz="1600" dirty="0" err="1"/>
              <a:t>собственным</a:t>
            </a:r>
            <a:r>
              <a:rPr sz="1600" dirty="0"/>
              <a:t> </a:t>
            </a:r>
            <a:r>
              <a:rPr sz="1600" dirty="0" err="1" smtClean="0"/>
              <a:t>достижениям</a:t>
            </a:r>
            <a:r>
              <a:rPr lang="ru-RU" sz="1600" dirty="0" smtClean="0"/>
              <a:t> </a:t>
            </a:r>
          </a:p>
        </p:txBody>
      </p:sp>
      <p:sp>
        <p:nvSpPr>
          <p:cNvPr id="134" name="Содержимое 4"/>
          <p:cNvSpPr txBox="1"/>
          <p:nvPr/>
        </p:nvSpPr>
        <p:spPr>
          <a:xfrm>
            <a:off x="4678560" y="1071546"/>
            <a:ext cx="4109840" cy="29289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 fontScale="92500" lnSpcReduction="10000"/>
          </a:bodyPr>
          <a:lstStyle/>
          <a:p>
            <a:pPr marL="200287" indent="-200287" algn="ctr" defTabSz="534100">
              <a:lnSpc>
                <a:spcPct val="80000"/>
              </a:lnSpc>
              <a:spcBef>
                <a:spcPts val="200"/>
              </a:spcBef>
              <a:defRPr sz="1298">
                <a:latin typeface="+mn-lt"/>
                <a:ea typeface="+mn-ea"/>
                <a:cs typeface="+mn-cs"/>
                <a:sym typeface="Calibri"/>
              </a:defRPr>
            </a:pPr>
            <a:r>
              <a:rPr sz="1600" b="1" i="1" dirty="0" smtClean="0"/>
              <a:t>Реалистичные</a:t>
            </a:r>
            <a:endParaRPr lang="ru-RU" sz="1600" b="1" i="1" dirty="0" smtClean="0"/>
          </a:p>
          <a:p>
            <a:pPr marL="200287" indent="-200287" defTabSz="534100">
              <a:lnSpc>
                <a:spcPct val="80000"/>
              </a:lnSpc>
              <a:spcBef>
                <a:spcPts val="200"/>
              </a:spcBef>
              <a:defRPr sz="1298">
                <a:latin typeface="+mn-lt"/>
                <a:ea typeface="+mn-ea"/>
                <a:cs typeface="+mn-cs"/>
                <a:sym typeface="Calibri"/>
              </a:defRPr>
            </a:pPr>
            <a:endParaRPr dirty="0"/>
          </a:p>
          <a:p>
            <a:pPr marL="130141" indent="-130141" defTabSz="534100">
              <a:spcBef>
                <a:spcPts val="200"/>
              </a:spcBef>
              <a:buSzPct val="100000"/>
              <a:buChar char="•"/>
              <a:defRPr sz="1298">
                <a:latin typeface="+mn-lt"/>
                <a:ea typeface="+mn-ea"/>
                <a:cs typeface="+mn-cs"/>
                <a:sym typeface="Calibri"/>
              </a:defRPr>
            </a:pPr>
            <a:r>
              <a:rPr sz="1600" dirty="0"/>
              <a:t>Социальная адаптация </a:t>
            </a:r>
          </a:p>
          <a:p>
            <a:pPr marL="130141" indent="-130141" defTabSz="534100">
              <a:spcBef>
                <a:spcPts val="200"/>
              </a:spcBef>
              <a:buSzPct val="100000"/>
              <a:buChar char="•"/>
              <a:defRPr sz="1298">
                <a:latin typeface="+mn-lt"/>
                <a:ea typeface="+mn-ea"/>
                <a:cs typeface="+mn-cs"/>
                <a:sym typeface="Calibri"/>
              </a:defRPr>
            </a:pPr>
            <a:r>
              <a:rPr sz="1600" dirty="0"/>
              <a:t>Коммуникация с заболевшим родственником</a:t>
            </a:r>
          </a:p>
          <a:p>
            <a:pPr marL="130141" indent="-130141" defTabSz="534100">
              <a:spcBef>
                <a:spcPts val="200"/>
              </a:spcBef>
              <a:buSzPct val="100000"/>
              <a:buChar char="•"/>
              <a:defRPr sz="1298">
                <a:latin typeface="+mn-lt"/>
                <a:ea typeface="+mn-ea"/>
                <a:cs typeface="+mn-cs"/>
                <a:sym typeface="Calibri"/>
              </a:defRPr>
            </a:pPr>
            <a:r>
              <a:rPr sz="1600" dirty="0"/>
              <a:t>Переживание горя в связи с началом психического расстройства близкого человека</a:t>
            </a:r>
          </a:p>
          <a:p>
            <a:pPr marL="130141" indent="-130141" defTabSz="534100">
              <a:spcBef>
                <a:spcPts val="200"/>
              </a:spcBef>
              <a:buSzPct val="100000"/>
              <a:buChar char="•"/>
              <a:defRPr sz="1298">
                <a:latin typeface="+mn-lt"/>
                <a:ea typeface="+mn-ea"/>
                <a:cs typeface="+mn-cs"/>
                <a:sym typeface="Calibri"/>
              </a:defRPr>
            </a:pPr>
            <a:r>
              <a:rPr sz="1600" dirty="0"/>
              <a:t>Преодоление стигматизации и самостигматизации</a:t>
            </a:r>
          </a:p>
          <a:p>
            <a:pPr marL="130141" indent="-130141" defTabSz="534100">
              <a:spcBef>
                <a:spcPts val="200"/>
              </a:spcBef>
              <a:buSzPct val="100000"/>
              <a:buChar char="•"/>
              <a:defRPr sz="1298">
                <a:latin typeface="+mn-lt"/>
                <a:ea typeface="+mn-ea"/>
                <a:cs typeface="+mn-cs"/>
                <a:sym typeface="Calibri"/>
              </a:defRPr>
            </a:pPr>
            <a:r>
              <a:rPr sz="1600" dirty="0"/>
              <a:t>Общение с расширенной семьёй и друзьями по поводу заболевания</a:t>
            </a:r>
          </a:p>
          <a:p>
            <a:pPr marL="130141" indent="-130141" defTabSz="534100">
              <a:spcBef>
                <a:spcPts val="200"/>
              </a:spcBef>
              <a:buSzPct val="100000"/>
              <a:buChar char="•"/>
              <a:defRPr sz="1298">
                <a:latin typeface="+mn-lt"/>
                <a:ea typeface="+mn-ea"/>
                <a:cs typeface="+mn-cs"/>
                <a:sym typeface="Calibri"/>
              </a:defRPr>
            </a:pPr>
            <a:r>
              <a:rPr sz="1600" dirty="0"/>
              <a:t>Трудности сепарации</a:t>
            </a:r>
          </a:p>
        </p:txBody>
      </p:sp>
      <p:pic>
        <p:nvPicPr>
          <p:cNvPr id="135" name="весы 3.jpg" descr="весы 3.jp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465386" y="3842137"/>
            <a:ext cx="6213228" cy="278444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dirty="0" smtClean="0"/>
              <a:t>Этапы </a:t>
            </a:r>
            <a:r>
              <a:rPr dirty="0"/>
              <a:t>работы</a:t>
            </a:r>
          </a:p>
        </p:txBody>
      </p:sp>
      <p:sp>
        <p:nvSpPr>
          <p:cNvPr id="138" name="Содержимое 2"/>
          <p:cNvSpPr txBox="1">
            <a:spLocks noGrp="1"/>
          </p:cNvSpPr>
          <p:nvPr>
            <p:ph sz="half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Переформулирование запроса на более реалистичный</a:t>
            </a:r>
          </a:p>
          <a:p>
            <a:r>
              <a:rPr dirty="0"/>
              <a:t>Помощь в принятии ограничений (всех участников ситуации)</a:t>
            </a:r>
          </a:p>
          <a:p>
            <a:r>
              <a:rPr dirty="0"/>
              <a:t>Грусть, горевание и прощание с мечтами</a:t>
            </a:r>
          </a:p>
          <a:p>
            <a:r>
              <a:rPr dirty="0"/>
              <a:t>Работа с реалистичным запросом</a:t>
            </a:r>
          </a:p>
        </p:txBody>
      </p:sp>
      <p:pic>
        <p:nvPicPr>
          <p:cNvPr id="7" name="Содержимое 6" descr="лестница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794066"/>
            <a:ext cx="4038600" cy="2687505"/>
          </a:xfrm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832102">
              <a:defRPr sz="3500"/>
            </a:lvl1pPr>
          </a:lstStyle>
          <a:p>
            <a:r>
              <a:rPr b="1" dirty="0"/>
              <a:t>Вылечить</a:t>
            </a:r>
          </a:p>
        </p:txBody>
      </p:sp>
      <p:sp>
        <p:nvSpPr>
          <p:cNvPr id="141" name="Содержимое 3"/>
          <p:cNvSpPr txBox="1">
            <a:spLocks noGrp="1"/>
          </p:cNvSpPr>
          <p:nvPr>
            <p:ph sz="half" idx="1"/>
          </p:nvPr>
        </p:nvSpPr>
        <p:spPr>
          <a:xfrm>
            <a:off x="457200" y="1357298"/>
            <a:ext cx="4038600" cy="4997627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spcBef>
                <a:spcPts val="500"/>
              </a:spcBef>
              <a:buSzTx/>
              <a:buNone/>
              <a:defRPr sz="2300" b="1"/>
            </a:pPr>
            <a:r>
              <a:rPr dirty="0"/>
              <a:t>Негативные последствия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300"/>
            </a:pPr>
            <a:r>
              <a:rPr dirty="0"/>
              <a:t>Обращение к шарлатанам, обещающим невозможные результаты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300"/>
            </a:pPr>
            <a:r>
              <a:rPr dirty="0"/>
              <a:t>Потеря финансовых и временных ресурсов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300"/>
            </a:pPr>
            <a:r>
              <a:rPr dirty="0"/>
              <a:t>Снижение социальной адаптации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300"/>
            </a:pPr>
            <a:r>
              <a:rPr dirty="0"/>
              <a:t>Более быстрое нарастание психического </a:t>
            </a:r>
            <a:r>
              <a:rPr dirty="0" smtClean="0"/>
              <a:t>дефекта</a:t>
            </a:r>
            <a:endParaRPr lang="ru-RU" dirty="0" smtClean="0"/>
          </a:p>
          <a:p>
            <a:pPr>
              <a:lnSpc>
                <a:spcPct val="80000"/>
              </a:lnSpc>
              <a:spcBef>
                <a:spcPts val="500"/>
              </a:spcBef>
              <a:defRPr sz="2300"/>
            </a:pPr>
            <a:endParaRPr lang="ru-RU" dirty="0" smtClean="0"/>
          </a:p>
          <a:p>
            <a:pPr marL="339470" indent="-339470" defTabSz="905255">
              <a:lnSpc>
                <a:spcPct val="80000"/>
              </a:lnSpc>
              <a:spcBef>
                <a:spcPts val="500"/>
              </a:spcBef>
              <a:buNone/>
              <a:defRPr sz="2200" b="1">
                <a:latin typeface="+mn-lt"/>
                <a:ea typeface="+mn-ea"/>
                <a:cs typeface="+mn-cs"/>
                <a:sym typeface="Calibri"/>
              </a:defRPr>
            </a:pPr>
            <a:r>
              <a:rPr lang="ru-RU" dirty="0" smtClean="0"/>
              <a:t>Ключевые моменты работы</a:t>
            </a:r>
          </a:p>
          <a:p>
            <a:pPr marL="339470" indent="-339470" defTabSz="905255">
              <a:lnSpc>
                <a:spcPct val="80000"/>
              </a:lnSpc>
              <a:spcBef>
                <a:spcPts val="500"/>
              </a:spcBef>
              <a:defRPr sz="2200" b="1">
                <a:latin typeface="+mn-lt"/>
                <a:ea typeface="+mn-ea"/>
                <a:cs typeface="+mn-cs"/>
                <a:sym typeface="Calibri"/>
              </a:defRPr>
            </a:pPr>
            <a:endParaRPr lang="ru-RU" dirty="0" smtClean="0"/>
          </a:p>
          <a:p>
            <a:pPr marL="339470" indent="-339470" defTabSz="905255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  <a:defRPr sz="2200">
                <a:latin typeface="+mn-lt"/>
                <a:ea typeface="+mn-ea"/>
                <a:cs typeface="+mn-cs"/>
                <a:sym typeface="Calibri"/>
              </a:defRPr>
            </a:pPr>
            <a:r>
              <a:rPr lang="ru-RU" dirty="0" smtClean="0"/>
              <a:t>Помощь в принятии факта наличия психического заболевания</a:t>
            </a:r>
          </a:p>
          <a:p>
            <a:pPr marL="339470" indent="-339470" defTabSz="905255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  <a:defRPr sz="2200">
                <a:latin typeface="+mn-lt"/>
                <a:ea typeface="+mn-ea"/>
                <a:cs typeface="+mn-cs"/>
                <a:sym typeface="Calibri"/>
              </a:defRPr>
            </a:pPr>
            <a:r>
              <a:rPr lang="ru-RU" dirty="0" smtClean="0"/>
              <a:t>Горевание </a:t>
            </a:r>
          </a:p>
          <a:p>
            <a:pPr marL="339470" indent="-339470" defTabSz="905255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  <a:defRPr sz="2200">
                <a:latin typeface="+mn-lt"/>
                <a:ea typeface="+mn-ea"/>
                <a:cs typeface="+mn-cs"/>
                <a:sym typeface="Calibri"/>
              </a:defRPr>
            </a:pPr>
            <a:r>
              <a:rPr lang="ru-RU" dirty="0" smtClean="0"/>
              <a:t>Дестигматизация психического заболевания</a:t>
            </a:r>
          </a:p>
          <a:p>
            <a:pPr marL="339470" indent="-339470" defTabSz="905255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  <a:defRPr sz="2200">
                <a:latin typeface="+mn-lt"/>
                <a:ea typeface="+mn-ea"/>
                <a:cs typeface="+mn-cs"/>
                <a:sym typeface="Calibri"/>
              </a:defRPr>
            </a:pPr>
            <a:r>
              <a:rPr lang="ru-RU" dirty="0" smtClean="0"/>
              <a:t>Дестигматизация роли родственника в его формировании и дебюте</a:t>
            </a:r>
          </a:p>
          <a:p>
            <a:pPr>
              <a:lnSpc>
                <a:spcPct val="80000"/>
              </a:lnSpc>
              <a:spcBef>
                <a:spcPts val="500"/>
              </a:spcBef>
              <a:buNone/>
              <a:defRPr sz="2300"/>
            </a:pPr>
            <a:endParaRPr dirty="0"/>
          </a:p>
        </p:txBody>
      </p:sp>
      <p:pic>
        <p:nvPicPr>
          <p:cNvPr id="6" name="Содержимое 5" descr="шарлатан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632809"/>
            <a:ext cx="4038600" cy="3010019"/>
          </a:xfrm>
        </p:spPr>
      </p:pic>
      <p:sp>
        <p:nvSpPr>
          <p:cNvPr id="142" name="Содержимое 4"/>
          <p:cNvSpPr txBox="1"/>
          <p:nvPr/>
        </p:nvSpPr>
        <p:spPr>
          <a:xfrm>
            <a:off x="4648200" y="1600200"/>
            <a:ext cx="4038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pPr marL="339470" indent="-339470" defTabSz="905255">
              <a:lnSpc>
                <a:spcPct val="80000"/>
              </a:lnSpc>
              <a:spcBef>
                <a:spcPts val="500"/>
              </a:spcBef>
              <a:defRPr sz="2200" b="1">
                <a:latin typeface="+mn-lt"/>
                <a:ea typeface="+mn-ea"/>
                <a:cs typeface="+mn-cs"/>
                <a:sym typeface="Calibri"/>
              </a:defRPr>
            </a:pPr>
            <a:endParaRPr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Заголовок 1"/>
          <p:cNvSpPr txBox="1">
            <a:spLocks noGrp="1"/>
          </p:cNvSpPr>
          <p:nvPr>
            <p:ph type="title"/>
          </p:nvPr>
        </p:nvSpPr>
        <p:spPr>
          <a:xfrm>
            <a:off x="500034" y="298716"/>
            <a:ext cx="7775833" cy="915706"/>
          </a:xfrm>
          <a:prstGeom prst="rect">
            <a:avLst/>
          </a:prstGeom>
        </p:spPr>
        <p:txBody>
          <a:bodyPr/>
          <a:lstStyle/>
          <a:p>
            <a:r>
              <a:rPr b="1" dirty="0"/>
              <a:t>Вернуть всё как было</a:t>
            </a:r>
          </a:p>
        </p:txBody>
      </p:sp>
      <p:sp>
        <p:nvSpPr>
          <p:cNvPr id="145" name="Текст 2"/>
          <p:cNvSpPr txBox="1">
            <a:spLocks noGrp="1"/>
          </p:cNvSpPr>
          <p:nvPr>
            <p:ph type="body" sz="half" idx="1"/>
          </p:nvPr>
        </p:nvSpPr>
        <p:spPr>
          <a:xfrm>
            <a:off x="457200" y="1587248"/>
            <a:ext cx="4038600" cy="27175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7749" indent="-277749" defTabSz="740663">
              <a:lnSpc>
                <a:spcPct val="80000"/>
              </a:lnSpc>
              <a:spcBef>
                <a:spcPts val="400"/>
              </a:spcBef>
              <a:buSzTx/>
              <a:buNone/>
              <a:defRPr sz="2025" b="1"/>
            </a:pPr>
            <a:r>
              <a:rPr dirty="0"/>
              <a:t>Негативные последствия</a:t>
            </a:r>
          </a:p>
          <a:p>
            <a:pPr marL="277749" indent="-277749" defTabSz="740663">
              <a:lnSpc>
                <a:spcPct val="80000"/>
              </a:lnSpc>
              <a:spcBef>
                <a:spcPts val="400"/>
              </a:spcBef>
              <a:defRPr sz="2025"/>
            </a:pPr>
            <a:r>
              <a:rPr dirty="0"/>
              <a:t>Ухудшение отношений с человеком, страдающим психическим заболеванием</a:t>
            </a:r>
          </a:p>
          <a:p>
            <a:pPr marL="277749" indent="-277749" defTabSz="740663">
              <a:lnSpc>
                <a:spcPct val="80000"/>
              </a:lnSpc>
              <a:spcBef>
                <a:spcPts val="400"/>
              </a:spcBef>
              <a:defRPr sz="2025"/>
            </a:pPr>
            <a:r>
              <a:rPr dirty="0"/>
              <a:t>Снижение приверженности лечению</a:t>
            </a:r>
          </a:p>
          <a:p>
            <a:pPr marL="277749" indent="-277749" defTabSz="740663">
              <a:lnSpc>
                <a:spcPct val="80000"/>
              </a:lnSpc>
              <a:spcBef>
                <a:spcPts val="400"/>
              </a:spcBef>
              <a:defRPr sz="2025"/>
            </a:pPr>
            <a:r>
              <a:rPr dirty="0"/>
              <a:t>Увеличение нагрузки на всех членов семьи за счет игнорирования объективных изменений</a:t>
            </a:r>
          </a:p>
        </p:txBody>
      </p:sp>
      <p:sp>
        <p:nvSpPr>
          <p:cNvPr id="146" name="Содержимое 4"/>
          <p:cNvSpPr txBox="1"/>
          <p:nvPr/>
        </p:nvSpPr>
        <p:spPr>
          <a:xfrm>
            <a:off x="406050" y="4278271"/>
            <a:ext cx="4140900" cy="2548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pPr marL="285154" indent="-285154" defTabSz="760414">
              <a:lnSpc>
                <a:spcPct val="80000"/>
              </a:lnSpc>
              <a:spcBef>
                <a:spcPts val="400"/>
              </a:spcBef>
              <a:defRPr sz="1848" b="1">
                <a:latin typeface="+mn-lt"/>
                <a:ea typeface="+mn-ea"/>
                <a:cs typeface="+mn-cs"/>
                <a:sym typeface="Calibri"/>
              </a:defRPr>
            </a:pPr>
            <a:r>
              <a:rPr dirty="0"/>
              <a:t>Ключевые моменты работы</a:t>
            </a:r>
          </a:p>
          <a:p>
            <a:pPr marL="285154" indent="-285154" defTabSz="760414">
              <a:lnSpc>
                <a:spcPct val="80000"/>
              </a:lnSpc>
              <a:spcBef>
                <a:spcPts val="400"/>
              </a:spcBef>
              <a:buSzPct val="100000"/>
              <a:buFont typeface="Arial"/>
              <a:buChar char="•"/>
              <a:defRPr sz="1848">
                <a:latin typeface="+mn-lt"/>
                <a:ea typeface="+mn-ea"/>
                <a:cs typeface="+mn-cs"/>
                <a:sym typeface="Calibri"/>
              </a:defRPr>
            </a:pPr>
            <a:r>
              <a:rPr dirty="0"/>
              <a:t>Поддержка в горевании</a:t>
            </a:r>
          </a:p>
          <a:p>
            <a:pPr marL="285154" indent="-285154" defTabSz="760414">
              <a:lnSpc>
                <a:spcPct val="80000"/>
              </a:lnSpc>
              <a:spcBef>
                <a:spcPts val="400"/>
              </a:spcBef>
              <a:buSzPct val="100000"/>
              <a:buFont typeface="Arial"/>
              <a:buChar char="•"/>
              <a:defRPr sz="1848">
                <a:latin typeface="+mn-lt"/>
                <a:ea typeface="+mn-ea"/>
                <a:cs typeface="+mn-cs"/>
                <a:sym typeface="Calibri"/>
              </a:defRPr>
            </a:pPr>
            <a:r>
              <a:rPr dirty="0"/>
              <a:t>Признание факта наличия психического заболевания и его влияния на жизнь всех членов семьи</a:t>
            </a:r>
          </a:p>
          <a:p>
            <a:pPr marL="285154" indent="-285154" defTabSz="760414">
              <a:lnSpc>
                <a:spcPct val="80000"/>
              </a:lnSpc>
              <a:spcBef>
                <a:spcPts val="400"/>
              </a:spcBef>
              <a:buSzPct val="100000"/>
              <a:buFont typeface="Arial"/>
              <a:buChar char="•"/>
              <a:defRPr sz="1848">
                <a:latin typeface="+mn-lt"/>
                <a:ea typeface="+mn-ea"/>
                <a:cs typeface="+mn-cs"/>
                <a:sym typeface="Calibri"/>
              </a:defRPr>
            </a:pPr>
            <a:r>
              <a:rPr dirty="0"/>
              <a:t>Исследование новой реальности: возможностей и ограничений</a:t>
            </a:r>
          </a:p>
          <a:p>
            <a:pPr marL="285154" indent="-285154" defTabSz="760414">
              <a:lnSpc>
                <a:spcPct val="80000"/>
              </a:lnSpc>
              <a:spcBef>
                <a:spcPts val="400"/>
              </a:spcBef>
              <a:defRPr sz="1848">
                <a:latin typeface="+mn-lt"/>
                <a:ea typeface="+mn-ea"/>
                <a:cs typeface="+mn-cs"/>
                <a:sym typeface="Calibri"/>
              </a:defRPr>
            </a:pPr>
            <a:endParaRPr dirty="0"/>
          </a:p>
        </p:txBody>
      </p:sp>
      <p:pic>
        <p:nvPicPr>
          <p:cNvPr id="147" name="радуга.jpg" descr="радуга.jp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4907337" y="1487735"/>
            <a:ext cx="3469526" cy="523602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164</TotalTime>
  <Words>640</Words>
  <Application>Microsoft Office PowerPoint</Application>
  <PresentationFormat>Экран (4:3)</PresentationFormat>
  <Paragraphs>132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Работа с родственниками психически больных: запросы и стратегии работы</vt:lpstr>
      <vt:lpstr>В чем особенность  психических заболеваний?</vt:lpstr>
      <vt:lpstr>Основные психические заболевания</vt:lpstr>
      <vt:lpstr>Сотрудничество с какими специалистами может понадобиться? </vt:lpstr>
      <vt:lpstr>Знания, общие с другими областями</vt:lpstr>
      <vt:lpstr>Запросы</vt:lpstr>
      <vt:lpstr>Этапы работы</vt:lpstr>
      <vt:lpstr>Вылечить</vt:lpstr>
      <vt:lpstr>Вернуть всё как было</vt:lpstr>
      <vt:lpstr>Обязательно обеспечить жизнь без лекарств</vt:lpstr>
      <vt:lpstr>Завышенные требования к достижениям близкого,  страдающего психическим заболеванием</vt:lpstr>
      <vt:lpstr>Завышенные требования к собственным достижениям  (в том числе, относительно заботы о близком)</vt:lpstr>
      <vt:lpstr>Реалистичные запросы</vt:lpstr>
      <vt:lpstr>Направления работы </vt:lpstr>
      <vt:lpstr>Формы работы</vt:lpstr>
      <vt:lpstr>Произведения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 родственниками психически больных: запросы и стратегии работы</dc:title>
  <dc:creator>Olga B</dc:creator>
  <cp:lastModifiedBy>Olga B</cp:lastModifiedBy>
  <cp:revision>20</cp:revision>
  <dcterms:modified xsi:type="dcterms:W3CDTF">2020-05-28T15:23:29Z</dcterms:modified>
</cp:coreProperties>
</file>