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7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9" autoAdjust="0"/>
  </p:normalViewPr>
  <p:slideViewPr>
    <p:cSldViewPr snapToGrid="0">
      <p:cViewPr varScale="1">
        <p:scale>
          <a:sx n="70" d="100"/>
          <a:sy n="70" d="100"/>
        </p:scale>
        <p:origin x="73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516625"/>
            <a:ext cx="97536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166530"/>
            <a:ext cx="97536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1B22-1AB6-4E59-81AF-F3BEE0B3C2CE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B23BB3-5C96-4AC8-A6FE-0802106E2F3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1B22-1AB6-4E59-81AF-F3BEE0B3C2CE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23BB3-5C96-4AC8-A6FE-0802106E2F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31201" y="1826709"/>
            <a:ext cx="19899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9365" y="1826709"/>
            <a:ext cx="6988635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1B22-1AB6-4E59-81AF-F3BEE0B3C2CE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23BB3-5C96-4AC8-A6FE-0802106E2F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1B22-1AB6-4E59-81AF-F3BEE0B3C2CE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23BB3-5C96-4AC8-A6FE-0802106E2F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017572"/>
            <a:ext cx="97536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865098"/>
            <a:ext cx="97536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1B22-1AB6-4E59-81AF-F3BEE0B3C2CE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23BB3-5C96-4AC8-A6FE-0802106E2F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1B22-1AB6-4E59-81AF-F3BEE0B3C2CE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23BB3-5C96-4AC8-A6FE-0802106E2F3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219200" y="1544716"/>
            <a:ext cx="97536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219200" y="2743200"/>
            <a:ext cx="475488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242304" y="2743201"/>
            <a:ext cx="475488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8464" y="2743200"/>
            <a:ext cx="4486656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3526" y="2743200"/>
            <a:ext cx="4482749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1B22-1AB6-4E59-81AF-F3BEE0B3C2CE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23BB3-5C96-4AC8-A6FE-0802106E2F3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219200" y="1544716"/>
            <a:ext cx="97536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9200" y="3383280"/>
            <a:ext cx="475488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42303" y="3383280"/>
            <a:ext cx="475488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1B22-1AB6-4E59-81AF-F3BEE0B3C2CE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23BB3-5C96-4AC8-A6FE-0802106E2F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1B22-1AB6-4E59-81AF-F3BEE0B3C2CE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23BB3-5C96-4AC8-A6FE-0802106E2F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825363"/>
            <a:ext cx="3934581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2336" y="1826709"/>
            <a:ext cx="5610464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4061096"/>
            <a:ext cx="3934581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1B22-1AB6-4E59-81AF-F3BEE0B3C2CE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23BB3-5C96-4AC8-A6FE-0802106E2F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828800"/>
            <a:ext cx="3938016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88000" y="2286000"/>
            <a:ext cx="53848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4059936"/>
            <a:ext cx="3938016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F1B22-1AB6-4E59-81AF-F3BEE0B3C2CE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23BB3-5C96-4AC8-A6FE-0802106E2F3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1247024" y="573807"/>
            <a:ext cx="114981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1425892" y="573807"/>
            <a:ext cx="76809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1544716"/>
            <a:ext cx="97536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2769834"/>
            <a:ext cx="97536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10254" y="548797"/>
            <a:ext cx="1585509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82DF1B22-1AB6-4E59-81AF-F3BEE0B3C2CE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752554" y="548797"/>
            <a:ext cx="1254937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2B23BB3-5C96-4AC8-A6FE-0802106E2F3D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11585" y="855957"/>
            <a:ext cx="299531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581026"/>
            <a:ext cx="9144000" cy="3352800"/>
          </a:xfrm>
        </p:spPr>
        <p:txBody>
          <a:bodyPr>
            <a:normAutofit/>
          </a:bodyPr>
          <a:lstStyle/>
          <a:p>
            <a:pPr marL="0" indent="0" algn="ctr"/>
            <a:r>
              <a:rPr lang="ru-RU" sz="28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Н</a:t>
            </a:r>
            <a:r>
              <a:rPr lang="ru-RU" sz="2800" b="1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ЕКОТОРЫЕ ПРОБЛЕМЫ ПРОВЕДЕНИЯ</a:t>
            </a:r>
            <a:br>
              <a:rPr lang="ru-RU" sz="2800" b="1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ru-RU" sz="2800" b="1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СУДЕБНЫХ ПСИХОЛОГО-ПСИХИАТРИЧЕСКИХ ЭКСПЕРТИЗ</a:t>
            </a:r>
            <a:br>
              <a:rPr lang="ru-RU" sz="2800" b="1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ru-RU" sz="2800" b="1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ПО ДЕЛАМ О МЕСТЕ ПРОЖИВАНИЯ </a:t>
            </a:r>
            <a:br>
              <a:rPr lang="ru-RU" sz="2800" b="1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ru-RU" sz="2800" b="1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И ВОСПИТАНИИ ДЕТЕЙ</a:t>
            </a:r>
            <a:r>
              <a:rPr lang="ru-RU" sz="30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/>
            </a:r>
            <a:br>
              <a:rPr lang="ru-RU" sz="30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endParaRPr lang="ru-RU" sz="30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115" y="4532540"/>
            <a:ext cx="9144000" cy="132397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err="1" smtClean="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Забежинская</a:t>
            </a:r>
            <a:r>
              <a:rPr lang="ru-RU" sz="2400" b="1" dirty="0" smtClean="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И. Д.</a:t>
            </a:r>
            <a:endParaRPr lang="ru-RU" sz="2400" b="1" dirty="0">
              <a:solidFill>
                <a:schemeClr val="tx2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6144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28469"/>
            <a:ext cx="12191999" cy="1325563"/>
          </a:xfrm>
        </p:spPr>
        <p:txBody>
          <a:bodyPr>
            <a:normAutofit/>
          </a:bodyPr>
          <a:lstStyle/>
          <a:p>
            <a:pPr algn="ctr"/>
            <a:r>
              <a:rPr lang="ru-RU" sz="3000" b="1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Вопросы к психологу-эксперту</a:t>
            </a:r>
            <a:endParaRPr lang="ru-RU" sz="3000" b="1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33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1. </a:t>
            </a:r>
            <a:r>
              <a:rPr lang="ru-RU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К</a:t>
            </a:r>
            <a:r>
              <a:rPr lang="ru-RU" sz="24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аковы индивидуально-психологические особенности отца/матери и не препятствуют ли они выполнению  родительских обязанностей.   </a:t>
            </a:r>
          </a:p>
          <a:p>
            <a:pPr marL="0" indent="0">
              <a:buNone/>
            </a:pPr>
            <a:r>
              <a:rPr lang="ru-RU" sz="24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2. Каков характер отношения родителя к ребенку, его родительской позиции и воспитательные стратегии, оказывают ли они негативное влияние на физическое, психическое</a:t>
            </a:r>
            <a:r>
              <a:rPr lang="ru-RU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, духовное и нравственное </a:t>
            </a:r>
            <a:r>
              <a:rPr lang="ru-RU" sz="24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развитие </a:t>
            </a:r>
            <a:r>
              <a:rPr lang="ru-RU" sz="24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ребенка </a:t>
            </a:r>
            <a:r>
              <a:rPr lang="ru-RU" sz="24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</a:t>
            </a:r>
          </a:p>
          <a:p>
            <a:pPr marL="0" indent="0">
              <a:buNone/>
            </a:pPr>
            <a:r>
              <a:rPr lang="ru-RU" sz="24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3. Каков характер отношений между родителями</a:t>
            </a:r>
            <a:endParaRPr lang="ru-RU" sz="24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0" indent="0">
              <a:buNone/>
            </a:pPr>
            <a:r>
              <a:rPr lang="ru-RU" sz="24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4. Каков уровень психического развития ребенка и его индивидуально-психологические особенности.</a:t>
            </a:r>
          </a:p>
          <a:p>
            <a:pPr marL="0" indent="0">
              <a:buNone/>
            </a:pPr>
            <a:r>
              <a:rPr lang="ru-RU" sz="24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5. Каково (действительное) отношение ребенка к отцу/матери и сформировалось ли оно самостоятельно или под влиянием третьих лиц</a:t>
            </a:r>
          </a:p>
          <a:p>
            <a:pPr marL="0" indent="0">
              <a:buNone/>
            </a:pPr>
            <a:r>
              <a:rPr lang="ru-RU" sz="24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</a:t>
            </a:r>
          </a:p>
          <a:p>
            <a:endParaRPr lang="ru-RU" sz="1800" b="1" dirty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72304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8674" y="381001"/>
            <a:ext cx="10448926" cy="1500188"/>
          </a:xfrm>
        </p:spPr>
        <p:txBody>
          <a:bodyPr>
            <a:normAutofit fontScale="90000"/>
          </a:bodyPr>
          <a:lstStyle/>
          <a:p>
            <a:r>
              <a:rPr lang="ru-RU" sz="3300" b="1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/>
            </a:r>
            <a:br>
              <a:rPr lang="ru-RU" sz="3300" b="1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en-US" sz="3300" b="1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I</a:t>
            </a:r>
            <a:r>
              <a:rPr lang="ru-RU" sz="3300" b="1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. Проблемы, связанные с особенностями </a:t>
            </a:r>
            <a:br>
              <a:rPr lang="ru-RU" sz="3300" b="1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ru-RU" sz="3300" b="1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законодательства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3925" y="1731609"/>
            <a:ext cx="9753600" cy="40405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sz="28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- Предмет спора - место проживания, а не </a:t>
            </a:r>
            <a:r>
              <a:rPr lang="ru-RU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право </a:t>
            </a:r>
            <a:r>
              <a:rPr lang="ru-RU" sz="28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опеки</a:t>
            </a:r>
            <a:endParaRPr lang="ru-RU" sz="2800" i="1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0" indent="0">
              <a:buNone/>
            </a:pPr>
            <a:r>
              <a:rPr lang="ru-RU" sz="2800" i="1" dirty="0" smtClean="0"/>
              <a:t> </a:t>
            </a:r>
            <a:endParaRPr lang="ru-RU" sz="2800" dirty="0" smtClean="0"/>
          </a:p>
          <a:p>
            <a:pPr marL="0" indent="0">
              <a:buNone/>
            </a:pPr>
            <a:r>
              <a:rPr lang="ru-RU" sz="28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- Состязательный </a:t>
            </a:r>
            <a:r>
              <a:rPr lang="ru-RU" sz="28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характер </a:t>
            </a:r>
            <a:r>
              <a:rPr lang="ru-RU" sz="28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процесса</a:t>
            </a:r>
          </a:p>
          <a:p>
            <a:pPr marL="0" indent="0">
              <a:buNone/>
            </a:pPr>
            <a:r>
              <a:rPr lang="ru-RU" sz="24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	- </a:t>
            </a:r>
            <a:r>
              <a:rPr lang="ru-RU" sz="2400" dirty="0" err="1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Фасилитация</a:t>
            </a:r>
            <a:r>
              <a:rPr lang="ru-RU" sz="24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конфликта адвокатами, использование 	стратегий позиционного торга </a:t>
            </a:r>
          </a:p>
          <a:p>
            <a:pPr marL="0" indent="0">
              <a:buNone/>
            </a:pPr>
            <a:r>
              <a:rPr lang="ru-RU" sz="24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	- </a:t>
            </a:r>
            <a:r>
              <a:rPr lang="ru-RU" sz="2400" dirty="0" err="1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Радикализация</a:t>
            </a:r>
            <a:r>
              <a:rPr lang="ru-RU" sz="24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позиций сторон и вовлечение ребенка 	в конфликт  </a:t>
            </a:r>
            <a:endParaRPr lang="ru-RU" sz="2400" i="1" dirty="0" smtClean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endParaRPr lang="ru-RU" sz="2900" i="1" dirty="0" smtClean="0"/>
          </a:p>
          <a:p>
            <a:endParaRPr lang="ru-RU" sz="2900" dirty="0"/>
          </a:p>
        </p:txBody>
      </p:sp>
    </p:spTree>
    <p:extLst>
      <p:ext uri="{BB962C8B-B14F-4D97-AF65-F5344CB8AC3E}">
        <p14:creationId xmlns:p14="http://schemas.microsoft.com/office/powerpoint/2010/main" val="28733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7563" y="445998"/>
            <a:ext cx="10515600" cy="1325563"/>
          </a:xfrm>
        </p:spPr>
        <p:txBody>
          <a:bodyPr>
            <a:noAutofit/>
          </a:bodyPr>
          <a:lstStyle/>
          <a:p>
            <a:r>
              <a:rPr lang="ru-RU" sz="3000" b="1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/>
            </a:r>
            <a:br>
              <a:rPr lang="ru-RU" sz="3000" b="1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en-US" sz="3000" b="1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II</a:t>
            </a:r>
            <a:r>
              <a:rPr lang="ru-RU" sz="3000" b="1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.Проблемы</a:t>
            </a:r>
            <a:r>
              <a:rPr lang="ru-RU" sz="30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, связанные с социокультурным контекстом.</a:t>
            </a:r>
            <a:r>
              <a:rPr lang="ru-RU" sz="30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/>
            </a:r>
            <a:br>
              <a:rPr lang="ru-RU" sz="30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endParaRPr lang="ru-RU" sz="30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7563" y="1602641"/>
            <a:ext cx="10515600" cy="416667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sz="11200" dirty="0" smtClean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0" indent="0">
              <a:buNone/>
            </a:pPr>
            <a:r>
              <a:rPr lang="ru-RU" sz="112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- Восприятие развода</a:t>
            </a:r>
            <a:r>
              <a:rPr lang="en-US" sz="112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</a:t>
            </a:r>
            <a:r>
              <a:rPr lang="ru-RU" sz="112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как крайней меры</a:t>
            </a:r>
          </a:p>
          <a:p>
            <a:pPr marL="0" indent="0">
              <a:buNone/>
            </a:pPr>
            <a:r>
              <a:rPr lang="ru-RU" sz="112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</a:t>
            </a:r>
            <a:endParaRPr lang="en-US" sz="11200" dirty="0" smtClean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0" indent="0">
              <a:buNone/>
            </a:pPr>
            <a:r>
              <a:rPr lang="ru-RU" sz="112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- «Слипание» </a:t>
            </a:r>
            <a:r>
              <a:rPr lang="ru-RU" sz="11200" dirty="0" err="1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родительства</a:t>
            </a:r>
            <a:r>
              <a:rPr lang="ru-RU" sz="112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</a:t>
            </a:r>
            <a:r>
              <a:rPr lang="ru-RU" sz="112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и супружества </a:t>
            </a:r>
          </a:p>
          <a:p>
            <a:pPr marL="0" indent="0">
              <a:buNone/>
            </a:pPr>
            <a:endParaRPr lang="ru-RU" sz="112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0" indent="0">
              <a:buNone/>
            </a:pPr>
            <a:r>
              <a:rPr lang="ru-RU" sz="112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- Выраженная </a:t>
            </a:r>
            <a:r>
              <a:rPr lang="ru-RU" sz="112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гендерная дифференциация </a:t>
            </a:r>
            <a:r>
              <a:rPr lang="ru-RU" sz="112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представлений о родительских обязанностях </a:t>
            </a:r>
          </a:p>
          <a:p>
            <a:pPr marL="0" indent="0">
              <a:buNone/>
            </a:pPr>
            <a:r>
              <a:rPr lang="ru-RU" sz="112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</a:t>
            </a:r>
            <a:endParaRPr lang="ru-RU" sz="112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0" indent="0">
              <a:buNone/>
            </a:pPr>
            <a:r>
              <a:rPr lang="ru-RU" sz="112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- Восприятие ребенка как объекта (собственности, влияния) </a:t>
            </a:r>
          </a:p>
          <a:p>
            <a:pPr marL="0" indent="0">
              <a:buNone/>
            </a:pPr>
            <a:r>
              <a:rPr lang="ru-RU" sz="112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</a:t>
            </a:r>
            <a:endParaRPr lang="ru-RU" sz="112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85163" y="5874088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893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483" y="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br>
              <a:rPr lang="ru-RU" dirty="0" smtClean="0"/>
            </a:br>
            <a:r>
              <a:rPr lang="en-US" sz="3300" b="1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III</a:t>
            </a:r>
            <a:r>
              <a:rPr lang="ru-RU" sz="3300" b="1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.Проблемы </a:t>
            </a:r>
            <a:r>
              <a:rPr lang="ru-RU" sz="33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методологического характера </a:t>
            </a:r>
            <a:r>
              <a:rPr lang="ru-RU" sz="30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/>
            </a:r>
            <a:br>
              <a:rPr lang="ru-RU" sz="30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endParaRPr lang="ru-RU" sz="30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1050" y="1466850"/>
            <a:ext cx="9753600" cy="423862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sz="3600" dirty="0" smtClean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0" indent="0">
              <a:buNone/>
            </a:pPr>
            <a:r>
              <a:rPr lang="ru-RU" sz="112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- Отсутствие </a:t>
            </a:r>
            <a:r>
              <a:rPr lang="ru-RU" sz="112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единых, четко обозначенных и </a:t>
            </a:r>
            <a:r>
              <a:rPr lang="ru-RU" sz="112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формализованных представлений</a:t>
            </a:r>
            <a:r>
              <a:rPr lang="ru-RU" sz="112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</a:t>
            </a:r>
            <a:r>
              <a:rPr lang="ru-RU" sz="112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о «родительских обязанностях» </a:t>
            </a:r>
            <a:r>
              <a:rPr lang="ru-RU" sz="112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и </a:t>
            </a:r>
            <a:r>
              <a:rPr lang="ru-RU" sz="112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«интересах ребенка».</a:t>
            </a:r>
          </a:p>
          <a:p>
            <a:pPr marL="0" indent="0">
              <a:buNone/>
            </a:pPr>
            <a:r>
              <a:rPr lang="ru-RU" sz="112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</a:t>
            </a:r>
          </a:p>
          <a:p>
            <a:pPr marL="0" indent="0">
              <a:buNone/>
            </a:pPr>
            <a:r>
              <a:rPr lang="ru-RU" sz="112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- Отсутствие </a:t>
            </a:r>
            <a:r>
              <a:rPr lang="ru-RU" sz="112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критериев </a:t>
            </a:r>
            <a:r>
              <a:rPr lang="ru-RU" sz="112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оценки соответствия  воспитательных стратегий </a:t>
            </a:r>
            <a:r>
              <a:rPr lang="ru-RU" sz="112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«интересам ребенка» </a:t>
            </a:r>
          </a:p>
          <a:p>
            <a:pPr marL="457200" indent="-457200">
              <a:buAutoNum type="arabicPeriod"/>
            </a:pPr>
            <a:endParaRPr lang="ru-RU" sz="112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0" indent="0">
              <a:buNone/>
            </a:pPr>
            <a:r>
              <a:rPr lang="ru-RU" sz="112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- Необходимость подтверждения выводов данными конкретного обследования  </a:t>
            </a:r>
          </a:p>
          <a:p>
            <a:pPr marL="457200" indent="-457200">
              <a:buFontTx/>
              <a:buChar char="-"/>
            </a:pPr>
            <a:endParaRPr lang="ru-RU" sz="1120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457200" indent="-457200">
              <a:buFontTx/>
              <a:buChar char="-"/>
            </a:pPr>
            <a:endParaRPr lang="ru-RU" sz="11200" dirty="0" smtClean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marL="0" indent="0">
              <a:buNone/>
            </a:pPr>
            <a:r>
              <a:rPr lang="ru-RU" sz="36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</a:t>
            </a:r>
            <a:r>
              <a:rPr lang="ru-RU" sz="36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	</a:t>
            </a:r>
            <a:r>
              <a:rPr lang="ru-RU" sz="36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</a:t>
            </a:r>
          </a:p>
          <a:p>
            <a:pPr marL="0" indent="0" algn="ctr">
              <a:buNone/>
            </a:pPr>
            <a:r>
              <a:rPr lang="ru-RU" sz="3600" dirty="0" smtClean="0"/>
              <a:t> </a:t>
            </a:r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384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0100" y="-377825"/>
            <a:ext cx="10515600" cy="1325563"/>
          </a:xfrm>
        </p:spPr>
        <p:txBody>
          <a:bodyPr>
            <a:normAutofit/>
          </a:bodyPr>
          <a:lstStyle/>
          <a:p>
            <a:r>
              <a:rPr lang="en-US" sz="3000" b="1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IV</a:t>
            </a:r>
            <a:r>
              <a:rPr lang="ru-RU" sz="3000" b="1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 Проблемы </a:t>
            </a:r>
            <a:r>
              <a:rPr lang="ru-RU" sz="3000" b="1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этического характера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0637" y="189002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- Проблема конфиденциальности и доступность заключения обоим сторонам конфликта </a:t>
            </a:r>
          </a:p>
          <a:p>
            <a:pPr marL="0" indent="0">
              <a:buNone/>
            </a:pPr>
            <a:r>
              <a:rPr lang="ru-RU" sz="28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</a:t>
            </a:r>
          </a:p>
          <a:p>
            <a:pPr marL="0" indent="0">
              <a:buNone/>
            </a:pPr>
            <a:r>
              <a:rPr lang="ru-RU" sz="28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- </a:t>
            </a:r>
            <a:r>
              <a:rPr lang="ru-RU" sz="280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Соблазн выхода из </a:t>
            </a:r>
            <a:r>
              <a:rPr lang="ru-RU" sz="280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профессиональной позиции</a:t>
            </a:r>
            <a:r>
              <a:rPr lang="ru-RU" sz="280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5173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335291"/>
            <a:ext cx="9753600" cy="1154097"/>
          </a:xfrm>
        </p:spPr>
        <p:txBody>
          <a:bodyPr>
            <a:normAutofit/>
          </a:bodyPr>
          <a:lstStyle/>
          <a:p>
            <a:pPr algn="ctr"/>
            <a:r>
              <a:rPr lang="ru-RU" sz="3000" b="1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СПАСИБО ЗА ВНИМАНИЕ</a:t>
            </a:r>
            <a:endParaRPr lang="ru-RU" sz="3000" b="1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6026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6370</TotalTime>
  <Words>195</Words>
  <Application>Microsoft Office PowerPoint</Application>
  <PresentationFormat>Широкоэкранный</PresentationFormat>
  <Paragraphs>43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Microsoft YaHei UI</vt:lpstr>
      <vt:lpstr>Arial</vt:lpstr>
      <vt:lpstr>Wingdings</vt:lpstr>
      <vt:lpstr>Перспектива</vt:lpstr>
      <vt:lpstr>НЕКОТОРЫЕ ПРОБЛЕМЫ ПРОВЕДЕНИЯ  СУДЕБНЫХ ПСИХОЛОГО-ПСИХИАТРИЧЕСКИХ ЭКСПЕРТИЗ  ПО ДЕЛАМ О МЕСТЕ ПРОЖИВАНИЯ  И ВОСПИТАНИИ ДЕТЕЙ </vt:lpstr>
      <vt:lpstr>Вопросы к психологу-эксперту</vt:lpstr>
      <vt:lpstr> I. Проблемы, связанные с особенностями  законодательства </vt:lpstr>
      <vt:lpstr> II.Проблемы, связанные с социокультурным контекстом. </vt:lpstr>
      <vt:lpstr>  III.Проблемы методологического характера  </vt:lpstr>
      <vt:lpstr>IV  Проблемы этического характера</vt:lpstr>
      <vt:lpstr>СПАСИБО ЗА ВНИМАНИЕ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Alexander Malyarovsky</dc:creator>
  <cp:lastModifiedBy>Alexander Malyarovsky</cp:lastModifiedBy>
  <cp:revision>37</cp:revision>
  <dcterms:created xsi:type="dcterms:W3CDTF">2017-09-17T14:33:00Z</dcterms:created>
  <dcterms:modified xsi:type="dcterms:W3CDTF">2017-09-23T07:17:57Z</dcterms:modified>
</cp:coreProperties>
</file>