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42" r:id="rId3"/>
    <p:sldId id="257" r:id="rId4"/>
    <p:sldId id="258" r:id="rId5"/>
    <p:sldId id="259" r:id="rId6"/>
    <p:sldId id="260" r:id="rId7"/>
    <p:sldId id="261" r:id="rId8"/>
    <p:sldId id="262" r:id="rId9"/>
    <p:sldId id="274" r:id="rId10"/>
    <p:sldId id="275" r:id="rId11"/>
    <p:sldId id="263" r:id="rId12"/>
    <p:sldId id="265" r:id="rId13"/>
    <p:sldId id="264" r:id="rId14"/>
    <p:sldId id="343" r:id="rId15"/>
    <p:sldId id="266" r:id="rId16"/>
    <p:sldId id="267" r:id="rId17"/>
    <p:sldId id="269" r:id="rId18"/>
    <p:sldId id="270" r:id="rId19"/>
    <p:sldId id="272" r:id="rId20"/>
    <p:sldId id="27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04791-4E26-4687-831A-6D2738D719EA}" type="datetimeFigureOut">
              <a:rPr lang="ru-RU" smtClean="0"/>
              <a:t>28.09.2023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2180C-8BF4-46A9-B05C-EA9799005ACF}" type="slidenum">
              <a:rPr lang="ru-RU" smtClean="0"/>
              <a:t>‹#›</a:t>
            </a:fld>
            <a:endParaRPr lang="ru-RU"/>
          </a:p>
        </p:txBody>
      </p:sp>
    </p:spTree>
    <p:extLst>
      <p:ext uri="{BB962C8B-B14F-4D97-AF65-F5344CB8AC3E}">
        <p14:creationId xmlns:p14="http://schemas.microsoft.com/office/powerpoint/2010/main" val="378864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br>
              <a:rPr lang="ru-RU" b="0" i="0" dirty="0">
                <a:solidFill>
                  <a:srgbClr val="202122"/>
                </a:solidFill>
                <a:effectLst/>
                <a:latin typeface="Arial" panose="020B0604020202020204" pitchFamily="34" charset="0"/>
              </a:rPr>
            </a:br>
            <a:br>
              <a:rPr lang="ru-RU" b="0" i="0" dirty="0">
                <a:solidFill>
                  <a:srgbClr val="202122"/>
                </a:solidFill>
                <a:effectLst/>
                <a:latin typeface="Arial" panose="020B0604020202020204" pitchFamily="34" charset="0"/>
              </a:rPr>
            </a:br>
            <a:r>
              <a:rPr lang="ru-RU" b="0" i="0" dirty="0">
                <a:solidFill>
                  <a:srgbClr val="202122"/>
                </a:solidFill>
                <a:effectLst/>
                <a:latin typeface="Arial" panose="020B0604020202020204" pitchFamily="34" charset="0"/>
              </a:rPr>
              <a:t>Ситуационное насилие в паре включает:</a:t>
            </a:r>
          </a:p>
          <a:p>
            <a:pPr algn="l">
              <a:buFont typeface="Arial" panose="020B0604020202020204" pitchFamily="34" charset="0"/>
              <a:buChar char="•"/>
            </a:pPr>
            <a:r>
              <a:rPr lang="ru-RU" b="0" i="0" dirty="0">
                <a:solidFill>
                  <a:srgbClr val="202122"/>
                </a:solidFill>
                <a:effectLst/>
                <a:latin typeface="Arial" panose="020B0604020202020204" pitchFamily="34" charset="0"/>
              </a:rPr>
              <a:t>Режим: Умеренно агрессивное поведение, такое как бросание предметов, варьирующееся от более агрессивного поведения, такого как толкание, пощечина, укус, наезд, царапанье или выдергивание волос.</a:t>
            </a:r>
          </a:p>
          <a:p>
            <a:pPr algn="l">
              <a:buFont typeface="Arial" panose="020B0604020202020204" pitchFamily="34" charset="0"/>
              <a:buChar char="•"/>
            </a:pPr>
            <a:r>
              <a:rPr lang="ru-RU" b="0" i="0" dirty="0">
                <a:solidFill>
                  <a:srgbClr val="202122"/>
                </a:solidFill>
                <a:effectLst/>
                <a:latin typeface="Arial" panose="020B0604020202020204" pitchFamily="34" charset="0"/>
              </a:rPr>
              <a:t>Частота: встречается реже, чем терроризм со стороны партнера, время от времени во время ссоры или разногласия.</a:t>
            </a:r>
          </a:p>
          <a:p>
            <a:pPr algn="l">
              <a:buFont typeface="Arial" panose="020B0604020202020204" pitchFamily="34" charset="0"/>
              <a:buChar char="•"/>
            </a:pPr>
            <a:r>
              <a:rPr lang="ru-RU" b="0" i="0" dirty="0">
                <a:solidFill>
                  <a:srgbClr val="202122"/>
                </a:solidFill>
                <a:effectLst/>
                <a:latin typeface="Arial" panose="020B0604020202020204" pitchFamily="34" charset="0"/>
              </a:rPr>
              <a:t>Степень тяжести: более мягкая, чем интимный терроризм, очень редко перерастает в более серьезное насилие, обычно не включает серьезные травмы или госпитализацию одного из партнеров.</a:t>
            </a:r>
          </a:p>
          <a:p>
            <a:pPr algn="l">
              <a:buFont typeface="Arial" panose="020B0604020202020204" pitchFamily="34" charset="0"/>
              <a:buChar char="•"/>
            </a:pPr>
            <a:r>
              <a:rPr lang="ru-RU" b="0" i="0" dirty="0">
                <a:solidFill>
                  <a:srgbClr val="202122"/>
                </a:solidFill>
                <a:effectLst/>
                <a:latin typeface="Arial" panose="020B0604020202020204" pitchFamily="34" charset="0"/>
              </a:rPr>
              <a:t>Взаимность: насилие может в равной степени проявляться любым партнером в отношениях.</a:t>
            </a:r>
          </a:p>
          <a:p>
            <a:pPr algn="l">
              <a:buFont typeface="Arial" panose="020B0604020202020204" pitchFamily="34" charset="0"/>
              <a:buChar char="•"/>
            </a:pPr>
            <a:r>
              <a:rPr lang="ru-RU" b="0" i="0" dirty="0">
                <a:solidFill>
                  <a:srgbClr val="202122"/>
                </a:solidFill>
                <a:effectLst/>
                <a:latin typeface="Arial" panose="020B0604020202020204" pitchFamily="34" charset="0"/>
              </a:rPr>
              <a:t>Намерение: происходит из-за гнева или разочарования, а не как средство получения контроля и власти над другим партнером.</a:t>
            </a:r>
          </a:p>
          <a:p>
            <a:endParaRPr lang="ru-RU" dirty="0"/>
          </a:p>
        </p:txBody>
      </p:sp>
      <p:sp>
        <p:nvSpPr>
          <p:cNvPr id="4" name="Номер слайда 3"/>
          <p:cNvSpPr>
            <a:spLocks noGrp="1"/>
          </p:cNvSpPr>
          <p:nvPr>
            <p:ph type="sldNum" sz="quarter" idx="5"/>
          </p:nvPr>
        </p:nvSpPr>
        <p:spPr/>
        <p:txBody>
          <a:bodyPr/>
          <a:lstStyle/>
          <a:p>
            <a:fld id="{2E72180C-8BF4-46A9-B05C-EA9799005ACF}" type="slidenum">
              <a:rPr lang="ru-RU" smtClean="0"/>
              <a:t>9</a:t>
            </a:fld>
            <a:endParaRPr lang="ru-RU"/>
          </a:p>
        </p:txBody>
      </p:sp>
    </p:spTree>
    <p:extLst>
      <p:ext uri="{BB962C8B-B14F-4D97-AF65-F5344CB8AC3E}">
        <p14:creationId xmlns:p14="http://schemas.microsoft.com/office/powerpoint/2010/main" val="393172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br>
              <a:rPr lang="ru-RU" b="0" i="0" dirty="0">
                <a:solidFill>
                  <a:srgbClr val="202122"/>
                </a:solidFill>
                <a:effectLst/>
                <a:latin typeface="Arial" panose="020B0604020202020204" pitchFamily="34" charset="0"/>
              </a:rPr>
            </a:br>
            <a:br>
              <a:rPr lang="ru-RU" b="0" i="0" dirty="0">
                <a:solidFill>
                  <a:srgbClr val="202122"/>
                </a:solidFill>
                <a:effectLst/>
                <a:latin typeface="Arial" panose="020B0604020202020204" pitchFamily="34" charset="0"/>
              </a:rPr>
            </a:br>
            <a:r>
              <a:rPr lang="ru-RU" b="0" i="0" dirty="0">
                <a:solidFill>
                  <a:srgbClr val="202122"/>
                </a:solidFill>
                <a:effectLst/>
                <a:latin typeface="Arial" panose="020B0604020202020204" pitchFamily="34" charset="0"/>
              </a:rPr>
              <a:t>Ситуационное насилие в паре включает:</a:t>
            </a:r>
          </a:p>
          <a:p>
            <a:pPr algn="l">
              <a:buFont typeface="Arial" panose="020B0604020202020204" pitchFamily="34" charset="0"/>
              <a:buChar char="•"/>
            </a:pPr>
            <a:r>
              <a:rPr lang="ru-RU" b="0" i="0" dirty="0">
                <a:solidFill>
                  <a:srgbClr val="202122"/>
                </a:solidFill>
                <a:effectLst/>
                <a:latin typeface="Arial" panose="020B0604020202020204" pitchFamily="34" charset="0"/>
              </a:rPr>
              <a:t>Режим: Умеренно агрессивное поведение, такое как бросание предметов, варьирующееся от более агрессивного поведения, такого как толкание, пощечина, укус, наезд, царапанье или выдергивание волос.</a:t>
            </a:r>
          </a:p>
          <a:p>
            <a:pPr algn="l">
              <a:buFont typeface="Arial" panose="020B0604020202020204" pitchFamily="34" charset="0"/>
              <a:buChar char="•"/>
            </a:pPr>
            <a:r>
              <a:rPr lang="ru-RU" b="0" i="0" dirty="0">
                <a:solidFill>
                  <a:srgbClr val="202122"/>
                </a:solidFill>
                <a:effectLst/>
                <a:latin typeface="Arial" panose="020B0604020202020204" pitchFamily="34" charset="0"/>
              </a:rPr>
              <a:t>Частота: встречается реже, чем терроризм со стороны партнера, время от времени во время ссоры или разногласия.</a:t>
            </a:r>
          </a:p>
          <a:p>
            <a:pPr algn="l">
              <a:buFont typeface="Arial" panose="020B0604020202020204" pitchFamily="34" charset="0"/>
              <a:buChar char="•"/>
            </a:pPr>
            <a:r>
              <a:rPr lang="ru-RU" b="0" i="0" dirty="0">
                <a:solidFill>
                  <a:srgbClr val="202122"/>
                </a:solidFill>
                <a:effectLst/>
                <a:latin typeface="Arial" panose="020B0604020202020204" pitchFamily="34" charset="0"/>
              </a:rPr>
              <a:t>Степень тяжести: более мягкая, чем интимный терроризм, очень редко перерастает в более серьезное насилие, обычно не включает серьезные травмы или госпитализацию одного из партнеров.</a:t>
            </a:r>
          </a:p>
          <a:p>
            <a:pPr algn="l">
              <a:buFont typeface="Arial" panose="020B0604020202020204" pitchFamily="34" charset="0"/>
              <a:buChar char="•"/>
            </a:pPr>
            <a:r>
              <a:rPr lang="ru-RU" b="0" i="0" dirty="0">
                <a:solidFill>
                  <a:srgbClr val="202122"/>
                </a:solidFill>
                <a:effectLst/>
                <a:latin typeface="Arial" panose="020B0604020202020204" pitchFamily="34" charset="0"/>
              </a:rPr>
              <a:t>Взаимность: насилие может в равной степени проявляться любым партнером в отношениях.</a:t>
            </a:r>
          </a:p>
          <a:p>
            <a:pPr algn="l">
              <a:buFont typeface="Arial" panose="020B0604020202020204" pitchFamily="34" charset="0"/>
              <a:buChar char="•"/>
            </a:pPr>
            <a:r>
              <a:rPr lang="ru-RU" b="0" i="0" dirty="0">
                <a:solidFill>
                  <a:srgbClr val="202122"/>
                </a:solidFill>
                <a:effectLst/>
                <a:latin typeface="Arial" panose="020B0604020202020204" pitchFamily="34" charset="0"/>
              </a:rPr>
              <a:t>Намерение: происходит из-за гнева или разочарования, а не как средство получения контроля и власти над другим партнером.</a:t>
            </a:r>
          </a:p>
          <a:p>
            <a:endParaRPr lang="ru-RU" dirty="0"/>
          </a:p>
        </p:txBody>
      </p:sp>
      <p:sp>
        <p:nvSpPr>
          <p:cNvPr id="4" name="Номер слайда 3"/>
          <p:cNvSpPr>
            <a:spLocks noGrp="1"/>
          </p:cNvSpPr>
          <p:nvPr>
            <p:ph type="sldNum" sz="quarter" idx="5"/>
          </p:nvPr>
        </p:nvSpPr>
        <p:spPr/>
        <p:txBody>
          <a:bodyPr/>
          <a:lstStyle/>
          <a:p>
            <a:fld id="{2E72180C-8BF4-46A9-B05C-EA9799005ACF}" type="slidenum">
              <a:rPr lang="ru-RU" smtClean="0"/>
              <a:t>10</a:t>
            </a:fld>
            <a:endParaRPr lang="ru-RU"/>
          </a:p>
        </p:txBody>
      </p:sp>
    </p:spTree>
    <p:extLst>
      <p:ext uri="{BB962C8B-B14F-4D97-AF65-F5344CB8AC3E}">
        <p14:creationId xmlns:p14="http://schemas.microsoft.com/office/powerpoint/2010/main" val="108735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br>
              <a:rPr lang="ru-RU" b="0" i="0" dirty="0">
                <a:solidFill>
                  <a:srgbClr val="202122"/>
                </a:solidFill>
                <a:effectLst/>
                <a:latin typeface="Arial" panose="020B0604020202020204" pitchFamily="34" charset="0"/>
              </a:rPr>
            </a:br>
            <a:br>
              <a:rPr lang="ru-RU" b="0" i="0" dirty="0">
                <a:solidFill>
                  <a:srgbClr val="202122"/>
                </a:solidFill>
                <a:effectLst/>
                <a:latin typeface="Arial" panose="020B0604020202020204" pitchFamily="34" charset="0"/>
              </a:rPr>
            </a:br>
            <a:r>
              <a:rPr lang="ru-RU" b="0" i="0" dirty="0">
                <a:solidFill>
                  <a:srgbClr val="202122"/>
                </a:solidFill>
                <a:effectLst/>
                <a:latin typeface="Arial" panose="020B0604020202020204" pitchFamily="34" charset="0"/>
              </a:rPr>
              <a:t>Ситуационное насилие в паре включает:</a:t>
            </a:r>
          </a:p>
          <a:p>
            <a:pPr algn="l">
              <a:buFont typeface="Arial" panose="020B0604020202020204" pitchFamily="34" charset="0"/>
              <a:buChar char="•"/>
            </a:pPr>
            <a:r>
              <a:rPr lang="ru-RU" b="0" i="0" dirty="0">
                <a:solidFill>
                  <a:srgbClr val="202122"/>
                </a:solidFill>
                <a:effectLst/>
                <a:latin typeface="Arial" panose="020B0604020202020204" pitchFamily="34" charset="0"/>
              </a:rPr>
              <a:t>Режим: Умеренно агрессивное поведение, такое как бросание предметов, варьирующееся от более агрессивного поведения, такого как толкание, пощечина, укус, наезд, царапанье или выдергивание волос.</a:t>
            </a:r>
          </a:p>
          <a:p>
            <a:pPr algn="l">
              <a:buFont typeface="Arial" panose="020B0604020202020204" pitchFamily="34" charset="0"/>
              <a:buChar char="•"/>
            </a:pPr>
            <a:r>
              <a:rPr lang="ru-RU" b="0" i="0" dirty="0">
                <a:solidFill>
                  <a:srgbClr val="202122"/>
                </a:solidFill>
                <a:effectLst/>
                <a:latin typeface="Arial" panose="020B0604020202020204" pitchFamily="34" charset="0"/>
              </a:rPr>
              <a:t>Частота: встречается реже, чем терроризм со стороны партнера, время от времени во время ссоры или разногласия.</a:t>
            </a:r>
          </a:p>
          <a:p>
            <a:pPr algn="l">
              <a:buFont typeface="Arial" panose="020B0604020202020204" pitchFamily="34" charset="0"/>
              <a:buChar char="•"/>
            </a:pPr>
            <a:r>
              <a:rPr lang="ru-RU" b="0" i="0" dirty="0">
                <a:solidFill>
                  <a:srgbClr val="202122"/>
                </a:solidFill>
                <a:effectLst/>
                <a:latin typeface="Arial" panose="020B0604020202020204" pitchFamily="34" charset="0"/>
              </a:rPr>
              <a:t>Степень тяжести: более мягкая, чем интимный терроризм, очень редко перерастает в более серьезное насилие, обычно не включает серьезные травмы или госпитализацию одного из партнеров.</a:t>
            </a:r>
          </a:p>
          <a:p>
            <a:pPr algn="l">
              <a:buFont typeface="Arial" panose="020B0604020202020204" pitchFamily="34" charset="0"/>
              <a:buChar char="•"/>
            </a:pPr>
            <a:r>
              <a:rPr lang="ru-RU" b="0" i="0" dirty="0">
                <a:solidFill>
                  <a:srgbClr val="202122"/>
                </a:solidFill>
                <a:effectLst/>
                <a:latin typeface="Arial" panose="020B0604020202020204" pitchFamily="34" charset="0"/>
              </a:rPr>
              <a:t>Взаимность: насилие может в равной степени проявляться любым партнером в отношениях.</a:t>
            </a:r>
          </a:p>
          <a:p>
            <a:pPr algn="l">
              <a:buFont typeface="Arial" panose="020B0604020202020204" pitchFamily="34" charset="0"/>
              <a:buChar char="•"/>
            </a:pPr>
            <a:r>
              <a:rPr lang="ru-RU" b="0" i="0" dirty="0">
                <a:solidFill>
                  <a:srgbClr val="202122"/>
                </a:solidFill>
                <a:effectLst/>
                <a:latin typeface="Arial" panose="020B0604020202020204" pitchFamily="34" charset="0"/>
              </a:rPr>
              <a:t>Намерение: происходит из-за гнева или разочарования, а не как средство получения контроля и власти над другим партнером.</a:t>
            </a:r>
          </a:p>
          <a:p>
            <a:endParaRPr lang="ru-RU" dirty="0"/>
          </a:p>
        </p:txBody>
      </p:sp>
      <p:sp>
        <p:nvSpPr>
          <p:cNvPr id="4" name="Номер слайда 3"/>
          <p:cNvSpPr>
            <a:spLocks noGrp="1"/>
          </p:cNvSpPr>
          <p:nvPr>
            <p:ph type="sldNum" sz="quarter" idx="5"/>
          </p:nvPr>
        </p:nvSpPr>
        <p:spPr/>
        <p:txBody>
          <a:bodyPr/>
          <a:lstStyle/>
          <a:p>
            <a:fld id="{2E72180C-8BF4-46A9-B05C-EA9799005ACF}" type="slidenum">
              <a:rPr lang="ru-RU" smtClean="0"/>
              <a:t>11</a:t>
            </a:fld>
            <a:endParaRPr lang="ru-RU"/>
          </a:p>
        </p:txBody>
      </p:sp>
    </p:spTree>
    <p:extLst>
      <p:ext uri="{BB962C8B-B14F-4D97-AF65-F5344CB8AC3E}">
        <p14:creationId xmlns:p14="http://schemas.microsoft.com/office/powerpoint/2010/main" val="325404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C00B7C-4CC8-4FF3-87BA-2747D22ACC8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FA040E7-2A71-45B3-A63D-450A072D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85C5485-678D-45A8-89C7-1C8DE89A5BA6}"/>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5" name="Нижний колонтитул 4">
            <a:extLst>
              <a:ext uri="{FF2B5EF4-FFF2-40B4-BE49-F238E27FC236}">
                <a16:creationId xmlns:a16="http://schemas.microsoft.com/office/drawing/2014/main" id="{44937160-9C99-4F9C-9975-E73E366561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5AAF84-2A05-4933-9465-EEDCBFBCD8AF}"/>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20550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BB81B8-73C6-4E6D-9C7E-FE649DFE981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B9984EF-3D0F-4BCC-AD38-377B170EF00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ADAA544-4AE6-474A-A499-7E17A1054362}"/>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5" name="Нижний колонтитул 4">
            <a:extLst>
              <a:ext uri="{FF2B5EF4-FFF2-40B4-BE49-F238E27FC236}">
                <a16:creationId xmlns:a16="http://schemas.microsoft.com/office/drawing/2014/main" id="{06BF58BC-5AE7-41C9-A468-6DC7D3BD78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583320-226C-49FA-B547-53072D755CA4}"/>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366660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7D9CEBA-5CE0-4630-91E0-23B90F19EDE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FFD3DA3-56D0-47C1-9423-40E9D716144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BF0400-86DF-48F7-85D4-7838778B17EB}"/>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5" name="Нижний колонтитул 4">
            <a:extLst>
              <a:ext uri="{FF2B5EF4-FFF2-40B4-BE49-F238E27FC236}">
                <a16:creationId xmlns:a16="http://schemas.microsoft.com/office/drawing/2014/main" id="{E273F579-0480-43F4-A658-49303E67AB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E05154-F2BD-420A-8434-34F38976B11E}"/>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360565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602D8-7A4F-4AFF-A7DB-AB650A5E2C1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93AF4D1-855B-4484-BD28-3011B3FEFC6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E9BDE1B-A912-4D89-B06C-B1AC69EC5C22}"/>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5" name="Нижний колонтитул 4">
            <a:extLst>
              <a:ext uri="{FF2B5EF4-FFF2-40B4-BE49-F238E27FC236}">
                <a16:creationId xmlns:a16="http://schemas.microsoft.com/office/drawing/2014/main" id="{8912F2AD-F128-4673-8047-B4E547B344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E54CF2-2553-4E19-82D4-FFE87C41F9CD}"/>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133754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65DB08-3868-49D2-88C8-2457214C10A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2BA655E-1A55-46A5-AA34-52541AC1B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003C1D8-1B02-4286-9BA3-02AF0AF725E6}"/>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5" name="Нижний колонтитул 4">
            <a:extLst>
              <a:ext uri="{FF2B5EF4-FFF2-40B4-BE49-F238E27FC236}">
                <a16:creationId xmlns:a16="http://schemas.microsoft.com/office/drawing/2014/main" id="{A64BE270-9E4D-49FC-9862-76C60BC672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B2C2A8-72C6-47E5-8DC8-0C7FC0A454CF}"/>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296553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CC327-208F-491B-A2EA-4A5E39D8E49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756487E-B8EF-4D32-AFC6-EFCFF02BA8D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1E6CC8D-7827-48D2-BD7E-B13D8152891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35D8B69-2C55-41FA-8A9E-22643F061C9E}"/>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6" name="Нижний колонтитул 5">
            <a:extLst>
              <a:ext uri="{FF2B5EF4-FFF2-40B4-BE49-F238E27FC236}">
                <a16:creationId xmlns:a16="http://schemas.microsoft.com/office/drawing/2014/main" id="{5CFB5F74-9F40-4EFF-844F-C8D6359FE7D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80A45D-886E-42A0-B85F-2C078BEA40CA}"/>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289022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0F4950-C903-4A33-AF49-71EA6E7A78A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5DB155F-43D8-45E0-9292-6F9BD1AF1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A9BE7C5-F301-4FA1-ADB1-B1D479A08F6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AA1AC52-CE8D-44B3-A458-C4DD7FCAE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1346345-9CCE-47AC-B2FC-81EEDC6AC2C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AD8D8B-8181-40A4-A2AD-6CE6A6FC5739}"/>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8" name="Нижний колонтитул 7">
            <a:extLst>
              <a:ext uri="{FF2B5EF4-FFF2-40B4-BE49-F238E27FC236}">
                <a16:creationId xmlns:a16="http://schemas.microsoft.com/office/drawing/2014/main" id="{9FDF153D-055C-40D9-9A18-AA55802C9CA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DD09295-B714-4319-8F92-E0F45F2D82E3}"/>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243035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069F3-4B2D-4AA7-9883-D8C45250614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F6B81B1-E726-4716-BAD1-2A3962D99A69}"/>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4" name="Нижний колонтитул 3">
            <a:extLst>
              <a:ext uri="{FF2B5EF4-FFF2-40B4-BE49-F238E27FC236}">
                <a16:creationId xmlns:a16="http://schemas.microsoft.com/office/drawing/2014/main" id="{B9318A3C-16F3-4CC5-B6A3-3C23E45B487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A5BEBF5-EFB2-45AF-8A67-9F0FB5F954D9}"/>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289629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F42995E-84C8-44FB-A9F0-65DEC61D83EA}"/>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3" name="Нижний колонтитул 2">
            <a:extLst>
              <a:ext uri="{FF2B5EF4-FFF2-40B4-BE49-F238E27FC236}">
                <a16:creationId xmlns:a16="http://schemas.microsoft.com/office/drawing/2014/main" id="{4C29CBEF-93C4-4EB5-BB0C-58E8CD73938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7B89C25-5A8D-4DEF-85F6-6A9945116BBC}"/>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229436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A3225-3594-488B-B35C-F18201C4C1D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1930989-A13E-447F-BF66-19F06189B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4A35FC0-4455-47B3-9626-2BA433579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0A950DC-F46D-4D7F-AA2C-6C88BE7CB160}"/>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6" name="Нижний колонтитул 5">
            <a:extLst>
              <a:ext uri="{FF2B5EF4-FFF2-40B4-BE49-F238E27FC236}">
                <a16:creationId xmlns:a16="http://schemas.microsoft.com/office/drawing/2014/main" id="{7B060C02-0CE3-42DF-970C-85D27CE5F6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3EE1CE1-6C5C-4ACD-919B-B8EBCD06758D}"/>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161672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8B6172-C59E-4D87-B242-9185E6DCE4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4C7BC51-BE83-4B7A-8DD3-A106E07E6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73A35B3-EF28-42F4-BE6A-BF063C785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18ED09F-A979-4EC6-9AD7-CB0E122BF581}"/>
              </a:ext>
            </a:extLst>
          </p:cNvPr>
          <p:cNvSpPr>
            <a:spLocks noGrp="1"/>
          </p:cNvSpPr>
          <p:nvPr>
            <p:ph type="dt" sz="half" idx="10"/>
          </p:nvPr>
        </p:nvSpPr>
        <p:spPr/>
        <p:txBody>
          <a:bodyPr/>
          <a:lstStyle/>
          <a:p>
            <a:fld id="{601C6668-F524-494F-BECA-1A75B33A8F72}" type="datetimeFigureOut">
              <a:rPr lang="ru-RU" smtClean="0"/>
              <a:t>28.09.2023</a:t>
            </a:fld>
            <a:endParaRPr lang="ru-RU"/>
          </a:p>
        </p:txBody>
      </p:sp>
      <p:sp>
        <p:nvSpPr>
          <p:cNvPr id="6" name="Нижний колонтитул 5">
            <a:extLst>
              <a:ext uri="{FF2B5EF4-FFF2-40B4-BE49-F238E27FC236}">
                <a16:creationId xmlns:a16="http://schemas.microsoft.com/office/drawing/2014/main" id="{07C1584E-9991-4E92-9819-39E55BDD6DE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804D898-28B8-415B-B8CB-051C658BA056}"/>
              </a:ext>
            </a:extLst>
          </p:cNvPr>
          <p:cNvSpPr>
            <a:spLocks noGrp="1"/>
          </p:cNvSpPr>
          <p:nvPr>
            <p:ph type="sldNum" sz="quarter" idx="12"/>
          </p:nvPr>
        </p:nvSpPr>
        <p:spPr/>
        <p:txBody>
          <a:bodyPr/>
          <a:lstStyle/>
          <a:p>
            <a:fld id="{DF81F5DF-DD50-452E-959C-FF9A69100B15}" type="slidenum">
              <a:rPr lang="ru-RU" smtClean="0"/>
              <a:t>‹#›</a:t>
            </a:fld>
            <a:endParaRPr lang="ru-RU"/>
          </a:p>
        </p:txBody>
      </p:sp>
    </p:spTree>
    <p:extLst>
      <p:ext uri="{BB962C8B-B14F-4D97-AF65-F5344CB8AC3E}">
        <p14:creationId xmlns:p14="http://schemas.microsoft.com/office/powerpoint/2010/main" val="94701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3F5C8C-D59E-46A3-9AA5-64DDF668F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8282656-5389-4EFE-BAA5-CD8275CA6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10EA0B-F8D6-417C-8E10-CA3F820EC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6668-F524-494F-BECA-1A75B33A8F72}" type="datetimeFigureOut">
              <a:rPr lang="ru-RU" smtClean="0"/>
              <a:t>28.09.2023</a:t>
            </a:fld>
            <a:endParaRPr lang="ru-RU"/>
          </a:p>
        </p:txBody>
      </p:sp>
      <p:sp>
        <p:nvSpPr>
          <p:cNvPr id="5" name="Нижний колонтитул 4">
            <a:extLst>
              <a:ext uri="{FF2B5EF4-FFF2-40B4-BE49-F238E27FC236}">
                <a16:creationId xmlns:a16="http://schemas.microsoft.com/office/drawing/2014/main" id="{8AC4F1E5-9BFA-4601-B9AF-CA86B7E08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1EA9E32-CC73-48A8-9FB7-98C00AF8F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1F5DF-DD50-452E-959C-FF9A69100B15}" type="slidenum">
              <a:rPr lang="ru-RU" smtClean="0"/>
              <a:t>‹#›</a:t>
            </a:fld>
            <a:endParaRPr lang="ru-RU"/>
          </a:p>
        </p:txBody>
      </p:sp>
    </p:spTree>
    <p:extLst>
      <p:ext uri="{BB962C8B-B14F-4D97-AF65-F5344CB8AC3E}">
        <p14:creationId xmlns:p14="http://schemas.microsoft.com/office/powerpoint/2010/main" val="145900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elf-defen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Michael_P._Johns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dpsdocs.state.co.us/dcj/DCJ%20External%20Website/DVOMB/Reports/Couples%20Counseling.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hehotline.org/resources/should-i-go-to-couples-therapy-with-my-abusive-partne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ate.net/publication/286811155_EMDR_and_Family_Therapy_in_the_Treatment_of_Domestic_Violence" TargetMode="External"/><Relationship Id="rId2" Type="http://schemas.openxmlformats.org/officeDocument/2006/relationships/hyperlink" Target="https://www.ncbi.nlm.nih.gov/pmc/articles/PMC505008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washingtoncountyor.gov/documents/12-reasons-why-couples-counseling-not-recommended-when-domestic-violence-present/download?inli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pages/responsepage.aspx?id=rbY5x3iW5kSaMLE7oiztS95UrzI5RVtHgvg4HsR22iBUN0RGRDBPT00xSlM2WUY5SDFLQVhFMERHSS4u"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me/saltcouns" TargetMode="External"/><Relationship Id="rId7" Type="http://schemas.openxmlformats.org/officeDocument/2006/relationships/hyperlink" Target="https://podster.fm/podcasts/saltassociation" TargetMode="External"/><Relationship Id="rId2" Type="http://schemas.openxmlformats.org/officeDocument/2006/relationships/hyperlink" Target="https://saltcouns.ru/" TargetMode="External"/><Relationship Id="rId1" Type="http://schemas.openxmlformats.org/officeDocument/2006/relationships/slideLayout" Target="../slideLayouts/slideLayout2.xml"/><Relationship Id="rId6" Type="http://schemas.openxmlformats.org/officeDocument/2006/relationships/hyperlink" Target="https://www.youtube.com/@saltcouns" TargetMode="External"/><Relationship Id="rId5" Type="http://schemas.openxmlformats.org/officeDocument/2006/relationships/hyperlink" Target="https://dzen.ru/saltcouns" TargetMode="External"/><Relationship Id="rId4" Type="http://schemas.openxmlformats.org/officeDocument/2006/relationships/hyperlink" Target="https://vk.com/saltassoci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Economic_abuse" TargetMode="External"/><Relationship Id="rId3" Type="http://schemas.openxmlformats.org/officeDocument/2006/relationships/hyperlink" Target="https://en.wikipedia.org/wiki/Abusive_power_and_control" TargetMode="External"/><Relationship Id="rId7" Type="http://schemas.openxmlformats.org/officeDocument/2006/relationships/hyperlink" Target="https://en.wikipedia.org/wiki/Sadistic_personality_disord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Sexual_abuse" TargetMode="External"/><Relationship Id="rId5" Type="http://schemas.openxmlformats.org/officeDocument/2006/relationships/hyperlink" Target="https://en.wikipedia.org/wiki/Isolation_to_facilitate_abuse" TargetMode="External"/><Relationship Id="rId10" Type="http://schemas.openxmlformats.org/officeDocument/2006/relationships/hyperlink" Target="https://en.wikipedia.org/wiki/Psychological_abuse" TargetMode="External"/><Relationship Id="rId4" Type="http://schemas.openxmlformats.org/officeDocument/2006/relationships/hyperlink" Target="https://en.wikipedia.org/wiki/Intimidation" TargetMode="External"/><Relationship Id="rId9" Type="http://schemas.openxmlformats.org/officeDocument/2006/relationships/hyperlink" Target="https://en.wikipedia.org/wiki/Physical_abu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B2E86DE-C59D-4038-8D72-EFAEADBCF1C7}"/>
              </a:ext>
            </a:extLst>
          </p:cNvPr>
          <p:cNvSpPr>
            <a:spLocks noGrp="1"/>
          </p:cNvSpPr>
          <p:nvPr>
            <p:ph type="ctrTitle"/>
          </p:nvPr>
        </p:nvSpPr>
        <p:spPr>
          <a:xfrm>
            <a:off x="1285241" y="1008993"/>
            <a:ext cx="9231410" cy="3542045"/>
          </a:xfrm>
        </p:spPr>
        <p:txBody>
          <a:bodyPr anchor="b">
            <a:normAutofit/>
          </a:bodyPr>
          <a:lstStyle/>
          <a:p>
            <a:pPr algn="l"/>
            <a:r>
              <a:rPr lang="ru-RU" sz="5500" dirty="0"/>
              <a:t>Ассоциация «Соль» или особенности работы с авторами насилия в близких отношениях</a:t>
            </a:r>
          </a:p>
        </p:txBody>
      </p:sp>
      <p:sp>
        <p:nvSpPr>
          <p:cNvPr id="3" name="Подзаголовок 2">
            <a:extLst>
              <a:ext uri="{FF2B5EF4-FFF2-40B4-BE49-F238E27FC236}">
                <a16:creationId xmlns:a16="http://schemas.microsoft.com/office/drawing/2014/main" id="{04C3FC3E-806E-40E2-BFC1-6696A3707FB6}"/>
              </a:ext>
            </a:extLst>
          </p:cNvPr>
          <p:cNvSpPr>
            <a:spLocks noGrp="1"/>
          </p:cNvSpPr>
          <p:nvPr>
            <p:ph type="subTitle" idx="1"/>
          </p:nvPr>
        </p:nvSpPr>
        <p:spPr>
          <a:xfrm>
            <a:off x="1285241" y="4582814"/>
            <a:ext cx="7132335" cy="1312657"/>
          </a:xfrm>
        </p:spPr>
        <p:txBody>
          <a:bodyPr anchor="t">
            <a:normAutofit/>
          </a:bodyPr>
          <a:lstStyle/>
          <a:p>
            <a:pPr algn="l"/>
            <a:r>
              <a:rPr lang="ru-RU" dirty="0"/>
              <a:t>Виктория Плессер, </a:t>
            </a:r>
            <a:endParaRPr lang="ru-RU"/>
          </a:p>
          <a:p>
            <a:pPr algn="l"/>
            <a:r>
              <a:rPr lang="ru-RU" dirty="0"/>
              <a:t>председатель ассоциации «Соль»</a:t>
            </a:r>
            <a:endParaRPr lang="ru-RU"/>
          </a:p>
        </p:txBody>
      </p:sp>
    </p:spTree>
    <p:extLst>
      <p:ext uri="{BB962C8B-B14F-4D97-AF65-F5344CB8AC3E}">
        <p14:creationId xmlns:p14="http://schemas.microsoft.com/office/powerpoint/2010/main" val="378589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996BE39-7B44-45CD-A2C6-F98CB8237BA8}"/>
              </a:ext>
            </a:extLst>
          </p:cNvPr>
          <p:cNvSpPr>
            <a:spLocks noGrp="1"/>
          </p:cNvSpPr>
          <p:nvPr>
            <p:ph type="title"/>
          </p:nvPr>
        </p:nvSpPr>
        <p:spPr>
          <a:xfrm>
            <a:off x="1285240" y="717755"/>
            <a:ext cx="8074815" cy="796413"/>
          </a:xfrm>
        </p:spPr>
        <p:txBody>
          <a:bodyPr anchor="ctr">
            <a:normAutofit fontScale="90000"/>
          </a:bodyPr>
          <a:lstStyle/>
          <a:p>
            <a:r>
              <a:rPr lang="ru-RU" sz="7200" dirty="0"/>
              <a:t>Работа с парой</a:t>
            </a:r>
          </a:p>
        </p:txBody>
      </p:sp>
      <p:sp>
        <p:nvSpPr>
          <p:cNvPr id="3" name="Объект 2">
            <a:extLst>
              <a:ext uri="{FF2B5EF4-FFF2-40B4-BE49-F238E27FC236}">
                <a16:creationId xmlns:a16="http://schemas.microsoft.com/office/drawing/2014/main" id="{42DCC93F-8722-4919-8CE2-A598C17F2723}"/>
              </a:ext>
            </a:extLst>
          </p:cNvPr>
          <p:cNvSpPr>
            <a:spLocks noGrp="1"/>
          </p:cNvSpPr>
          <p:nvPr>
            <p:ph idx="1"/>
          </p:nvPr>
        </p:nvSpPr>
        <p:spPr>
          <a:xfrm>
            <a:off x="875072" y="1514168"/>
            <a:ext cx="10314038" cy="4716989"/>
          </a:xfrm>
        </p:spPr>
        <p:txBody>
          <a:bodyPr anchor="t">
            <a:normAutofit/>
          </a:bodyPr>
          <a:lstStyle/>
          <a:p>
            <a:pPr marL="0" indent="0">
              <a:buNone/>
            </a:pPr>
            <a:r>
              <a:rPr lang="ru-RU" sz="1600" b="1" dirty="0"/>
              <a:t>Насильственное сопротивление</a:t>
            </a:r>
          </a:p>
          <a:p>
            <a:r>
              <a:rPr lang="ru-RU" sz="1600" dirty="0">
                <a:solidFill>
                  <a:srgbClr val="202122"/>
                </a:solidFill>
                <a:latin typeface="Arial" panose="020B0604020202020204" pitchFamily="34" charset="0"/>
              </a:rPr>
              <a:t>Насильственное сопротивление, форма </a:t>
            </a:r>
            <a:r>
              <a:rPr lang="ru-RU" sz="1600" dirty="0">
                <a:solidFill>
                  <a:srgbClr val="202122"/>
                </a:solidFill>
                <a:latin typeface="Arial" panose="020B0604020202020204" pitchFamily="34" charset="0"/>
                <a:hlinkClick r:id="rId3" tooltip="Самооборона">
                  <a:extLst>
                    <a:ext uri="{A12FA001-AC4F-418D-AE19-62706E023703}">
                      <ahyp:hlinkClr xmlns:ahyp="http://schemas.microsoft.com/office/drawing/2018/hyperlinkcolor" val="tx"/>
                    </a:ext>
                  </a:extLst>
                </a:hlinkClick>
              </a:rPr>
              <a:t>самообороны</a:t>
            </a:r>
            <a:r>
              <a:rPr lang="ru-RU" sz="1600" dirty="0">
                <a:solidFill>
                  <a:srgbClr val="202122"/>
                </a:solidFill>
                <a:latin typeface="Arial" panose="020B0604020202020204" pitchFamily="34" charset="0"/>
              </a:rPr>
              <a:t>, представляет собой насилие, совершаемое жертвами в отношении своих партнеров, которые прибегали к интимному терроризму против них. В отношениях интимного терроризма и насильственного сопротивления 96% участников насильственного сопротивления составляют женщины. </a:t>
            </a:r>
          </a:p>
          <a:p>
            <a:r>
              <a:rPr lang="ru-RU" sz="1600" dirty="0">
                <a:solidFill>
                  <a:srgbClr val="202122"/>
                </a:solidFill>
                <a:latin typeface="Arial" panose="020B0604020202020204" pitchFamily="34" charset="0"/>
              </a:rPr>
              <a:t>Насильственное сопротивление может возникать как инстинктивная реакция в ответ на первоначальную атаку или защитный механизм после длительных случаев насилия. Иногда эта форма сопротивления может привести к летальному исходу, если жертва чувствует, что ее единственный выход - убить своего партнера</a:t>
            </a:r>
          </a:p>
          <a:p>
            <a:pPr marL="0" indent="0">
              <a:buNone/>
            </a:pPr>
            <a:r>
              <a:rPr lang="ru-RU" sz="1600" b="1" dirty="0"/>
              <a:t>Взаимное и невзаимное</a:t>
            </a:r>
          </a:p>
          <a:p>
            <a:r>
              <a:rPr lang="ru-RU" sz="1600" b="0" i="0" dirty="0">
                <a:solidFill>
                  <a:srgbClr val="202122"/>
                </a:solidFill>
                <a:effectLst/>
                <a:latin typeface="Arial" panose="020B0604020202020204" pitchFamily="34" charset="0"/>
              </a:rPr>
              <a:t> </a:t>
            </a:r>
            <a:r>
              <a:rPr lang="ru-RU" sz="1600" dirty="0">
                <a:solidFill>
                  <a:srgbClr val="202122"/>
                </a:solidFill>
                <a:latin typeface="Arial" panose="020B0604020202020204" pitchFamily="34" charset="0"/>
              </a:rPr>
              <a:t>Джонсон делит насилие в семье на два типа: взаимное, при котором оба партнера проявляют насилие, и невзаимное насилие, при котором один партнер проявляет насилие. </a:t>
            </a:r>
          </a:p>
          <a:p>
            <a:r>
              <a:rPr lang="ru-RU" sz="1600" dirty="0">
                <a:solidFill>
                  <a:srgbClr val="202122"/>
                </a:solidFill>
                <a:latin typeface="Arial" panose="020B0604020202020204" pitchFamily="34" charset="0"/>
              </a:rPr>
              <a:t>Из четырех типов ситуационное насилие в паре и взаимный насильственный контроль являются взаимными, в то время как интимный терроризм не взаимен. </a:t>
            </a:r>
          </a:p>
          <a:p>
            <a:r>
              <a:rPr lang="ru-RU" sz="1600" dirty="0">
                <a:solidFill>
                  <a:srgbClr val="202122"/>
                </a:solidFill>
                <a:latin typeface="Arial" panose="020B0604020202020204" pitchFamily="34" charset="0"/>
              </a:rPr>
              <a:t>Насильственное сопротивление само по себе не взаимно, но является ответом на интимный терроризм.</a:t>
            </a:r>
          </a:p>
          <a:p>
            <a:pPr marL="0" indent="0">
              <a:buNone/>
            </a:pPr>
            <a:endParaRPr lang="ru-RU" sz="1300" dirty="0"/>
          </a:p>
          <a:p>
            <a:pPr marL="0" indent="0" rtl="0">
              <a:buNone/>
            </a:pPr>
            <a:endParaRPr lang="ru-RU" sz="1300" dirty="0"/>
          </a:p>
          <a:p>
            <a:pPr rtl="0">
              <a:buFont typeface="Arial" panose="020B0604020202020204" pitchFamily="34" charset="0"/>
              <a:buChar char="•"/>
            </a:pPr>
            <a:endParaRPr lang="ru-RU" sz="1300" dirty="0"/>
          </a:p>
          <a:p>
            <a:endParaRPr lang="ru-RU" sz="1300" dirty="0"/>
          </a:p>
        </p:txBody>
      </p:sp>
    </p:spTree>
    <p:extLst>
      <p:ext uri="{BB962C8B-B14F-4D97-AF65-F5344CB8AC3E}">
        <p14:creationId xmlns:p14="http://schemas.microsoft.com/office/powerpoint/2010/main" val="30318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996BE39-7B44-45CD-A2C6-F98CB8237BA8}"/>
              </a:ext>
            </a:extLst>
          </p:cNvPr>
          <p:cNvSpPr>
            <a:spLocks noGrp="1"/>
          </p:cNvSpPr>
          <p:nvPr>
            <p:ph type="title"/>
          </p:nvPr>
        </p:nvSpPr>
        <p:spPr>
          <a:xfrm>
            <a:off x="1285240" y="1050595"/>
            <a:ext cx="8074815" cy="1618489"/>
          </a:xfrm>
        </p:spPr>
        <p:txBody>
          <a:bodyPr anchor="ctr">
            <a:normAutofit/>
          </a:bodyPr>
          <a:lstStyle/>
          <a:p>
            <a:r>
              <a:rPr lang="ru-RU" sz="7200" dirty="0"/>
              <a:t>Работа с парой</a:t>
            </a:r>
          </a:p>
        </p:txBody>
      </p:sp>
      <p:sp>
        <p:nvSpPr>
          <p:cNvPr id="3" name="Объект 2">
            <a:extLst>
              <a:ext uri="{FF2B5EF4-FFF2-40B4-BE49-F238E27FC236}">
                <a16:creationId xmlns:a16="http://schemas.microsoft.com/office/drawing/2014/main" id="{42DCC93F-8722-4919-8CE2-A598C17F2723}"/>
              </a:ext>
            </a:extLst>
          </p:cNvPr>
          <p:cNvSpPr>
            <a:spLocks noGrp="1"/>
          </p:cNvSpPr>
          <p:nvPr>
            <p:ph idx="1"/>
          </p:nvPr>
        </p:nvSpPr>
        <p:spPr>
          <a:xfrm>
            <a:off x="875072" y="2497395"/>
            <a:ext cx="10314038" cy="3733762"/>
          </a:xfrm>
        </p:spPr>
        <p:txBody>
          <a:bodyPr anchor="t">
            <a:normAutofit/>
          </a:bodyPr>
          <a:lstStyle/>
          <a:p>
            <a:pPr rtl="0">
              <a:buFont typeface="Arial" panose="020B0604020202020204" pitchFamily="34" charset="0"/>
              <a:buChar char="•"/>
            </a:pPr>
            <a:r>
              <a:rPr lang="ru-RU" sz="1800" dirty="0"/>
              <a:t>Норвежцы и шведы настаивали на том, что с парой нельзя работать в ситуации насилия. Мариус </a:t>
            </a:r>
            <a:r>
              <a:rPr lang="ru-RU" sz="1800" dirty="0" err="1"/>
              <a:t>Рокель</a:t>
            </a:r>
            <a:r>
              <a:rPr lang="ru-RU" sz="1800" dirty="0"/>
              <a:t> из ATV (Осло) и Ханс </a:t>
            </a:r>
            <a:r>
              <a:rPr lang="ru-RU" sz="1800" dirty="0" err="1"/>
              <a:t>Оберг</a:t>
            </a:r>
            <a:r>
              <a:rPr lang="ru-RU" sz="1800" dirty="0"/>
              <a:t> из </a:t>
            </a:r>
            <a:r>
              <a:rPr lang="ru-RU" sz="1800" dirty="0" err="1"/>
              <a:t>MoU</a:t>
            </a:r>
            <a:r>
              <a:rPr lang="ru-RU" sz="1800" dirty="0"/>
              <a:t> (</a:t>
            </a:r>
            <a:r>
              <a:rPr lang="ru-RU" sz="1800" dirty="0" err="1"/>
              <a:t>Уппсала</a:t>
            </a:r>
            <a:r>
              <a:rPr lang="ru-RU" sz="1800" dirty="0"/>
              <a:t>).</a:t>
            </a:r>
          </a:p>
          <a:p>
            <a:pPr rtl="0">
              <a:buFont typeface="Arial" panose="020B0604020202020204" pitchFamily="34" charset="0"/>
              <a:buChar char="•"/>
            </a:pPr>
            <a:r>
              <a:rPr lang="ru-RU" sz="1800" dirty="0"/>
              <a:t>Михаэль Джонсон </a:t>
            </a:r>
            <a:r>
              <a:rPr lang="en-US" sz="1800" dirty="0">
                <a:hlinkClick r:id="rId3"/>
              </a:rPr>
              <a:t>https://en.wikipedia.org/wiki/Michael_P._Johnson</a:t>
            </a:r>
            <a:endParaRPr lang="ru-RU" sz="1800" dirty="0"/>
          </a:p>
          <a:p>
            <a:pPr marL="0" indent="0" rtl="0">
              <a:buNone/>
            </a:pPr>
            <a:r>
              <a:rPr lang="ru-RU" sz="1800" dirty="0"/>
              <a:t>любое насилие рассматривает как «интимный терроризм», пока не доказано обратное</a:t>
            </a:r>
            <a:endParaRPr lang="en-US" sz="1800" dirty="0"/>
          </a:p>
          <a:p>
            <a:r>
              <a:rPr lang="en-US" sz="1800" dirty="0"/>
              <a:t>DVOMB (</a:t>
            </a:r>
            <a:r>
              <a:rPr lang="ru-RU" sz="1800" dirty="0"/>
              <a:t>совет по работе с правонарушителями, штат Колорадо</a:t>
            </a:r>
            <a:r>
              <a:rPr lang="en-US" sz="1800" dirty="0"/>
              <a:t>)</a:t>
            </a:r>
            <a:endParaRPr lang="ru-RU" sz="1800" dirty="0"/>
          </a:p>
          <a:p>
            <a:pPr marL="0" indent="0">
              <a:buNone/>
            </a:pPr>
            <a:r>
              <a:rPr lang="en-US" sz="1800" dirty="0">
                <a:hlinkClick r:id="rId4"/>
              </a:rPr>
              <a:t>https://cdpsdocs.state.co.us/dcj/DCJ%20External%20Website/DVOMB/Reports/Couples%20Counseling.pdf</a:t>
            </a:r>
            <a:endParaRPr lang="ru-RU" sz="1800" dirty="0"/>
          </a:p>
          <a:p>
            <a:pPr marL="0" indent="0">
              <a:buNone/>
            </a:pPr>
            <a:r>
              <a:rPr lang="ru-RU" sz="1800" dirty="0"/>
              <a:t>- </a:t>
            </a:r>
            <a:r>
              <a:rPr lang="en-US" sz="1800" dirty="0"/>
              <a:t>Because there </a:t>
            </a:r>
            <a:r>
              <a:rPr lang="en-US" sz="1800" b="1" dirty="0"/>
              <a:t>is not adequate evidence of safety measures </a:t>
            </a:r>
            <a:r>
              <a:rPr lang="en-US" sz="1800" dirty="0"/>
              <a:t>in couples counseling, we cannot support this type of treatment during domestic violence offender treatment. GP 3.01 “Victim and community safety are paramount.” </a:t>
            </a:r>
            <a:endParaRPr lang="ru-RU" sz="1800" dirty="0"/>
          </a:p>
          <a:p>
            <a:pPr marL="0" indent="0">
              <a:buNone/>
            </a:pPr>
            <a:r>
              <a:rPr lang="ru-RU" sz="1800" dirty="0"/>
              <a:t>-</a:t>
            </a:r>
            <a:r>
              <a:rPr lang="en-US" sz="1800" dirty="0"/>
              <a:t>Thus we recommend that couples counseling only occur in </a:t>
            </a:r>
            <a:r>
              <a:rPr lang="en-US" sz="1800" b="1" dirty="0"/>
              <a:t>aftercare. </a:t>
            </a:r>
            <a:endParaRPr lang="ru-RU" sz="1800" b="1" dirty="0"/>
          </a:p>
          <a:p>
            <a:pPr marL="0" indent="0">
              <a:buNone/>
            </a:pPr>
            <a:endParaRPr lang="ru-RU" sz="1300" dirty="0"/>
          </a:p>
          <a:p>
            <a:pPr marL="0" indent="0" rtl="0">
              <a:buNone/>
            </a:pPr>
            <a:endParaRPr lang="ru-RU" sz="1300" dirty="0"/>
          </a:p>
          <a:p>
            <a:pPr rtl="0">
              <a:buFont typeface="Arial" panose="020B0604020202020204" pitchFamily="34" charset="0"/>
              <a:buChar char="•"/>
            </a:pPr>
            <a:endParaRPr lang="ru-RU" sz="1300" dirty="0"/>
          </a:p>
          <a:p>
            <a:endParaRPr lang="ru-RU" sz="1300" dirty="0"/>
          </a:p>
        </p:txBody>
      </p:sp>
    </p:spTree>
    <p:extLst>
      <p:ext uri="{BB962C8B-B14F-4D97-AF65-F5344CB8AC3E}">
        <p14:creationId xmlns:p14="http://schemas.microsoft.com/office/powerpoint/2010/main" val="289597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3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D10CBA6-156F-4775-88B5-392D8A10CB4A}"/>
              </a:ext>
            </a:extLst>
          </p:cNvPr>
          <p:cNvSpPr>
            <a:spLocks noGrp="1"/>
          </p:cNvSpPr>
          <p:nvPr>
            <p:ph type="title"/>
          </p:nvPr>
        </p:nvSpPr>
        <p:spPr>
          <a:xfrm>
            <a:off x="1123356" y="1188637"/>
            <a:ext cx="9984615" cy="1597228"/>
          </a:xfrm>
        </p:spPr>
        <p:txBody>
          <a:bodyPr>
            <a:normAutofit/>
          </a:bodyPr>
          <a:lstStyle/>
          <a:p>
            <a:r>
              <a:rPr lang="ru-RU" sz="6000"/>
              <a:t>Работа с парой</a:t>
            </a:r>
          </a:p>
        </p:txBody>
      </p:sp>
      <p:pic>
        <p:nvPicPr>
          <p:cNvPr id="9" name="Рисунок 8" descr="Изображение выглядит как текст, снимок экрана, Шрифт, программное обеспечение&#10;&#10;Автоматически созданное описание">
            <a:extLst>
              <a:ext uri="{FF2B5EF4-FFF2-40B4-BE49-F238E27FC236}">
                <a16:creationId xmlns:a16="http://schemas.microsoft.com/office/drawing/2014/main" id="{ACA57A4E-EDA9-4674-A43E-6D24503A8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23" y="2785865"/>
            <a:ext cx="5856799" cy="3060178"/>
          </a:xfrm>
          <a:prstGeom prst="rect">
            <a:avLst/>
          </a:prstGeom>
        </p:spPr>
      </p:pic>
      <p:sp>
        <p:nvSpPr>
          <p:cNvPr id="3" name="Объект 2">
            <a:extLst>
              <a:ext uri="{FF2B5EF4-FFF2-40B4-BE49-F238E27FC236}">
                <a16:creationId xmlns:a16="http://schemas.microsoft.com/office/drawing/2014/main" id="{762A5230-A866-4417-A2E4-AF4D1D906B85}"/>
              </a:ext>
            </a:extLst>
          </p:cNvPr>
          <p:cNvSpPr>
            <a:spLocks noGrp="1"/>
          </p:cNvSpPr>
          <p:nvPr>
            <p:ph idx="1"/>
          </p:nvPr>
        </p:nvSpPr>
        <p:spPr>
          <a:xfrm>
            <a:off x="6869714" y="2941165"/>
            <a:ext cx="4238257" cy="2728198"/>
          </a:xfrm>
        </p:spPr>
        <p:txBody>
          <a:bodyPr anchor="t">
            <a:normAutofit/>
          </a:bodyPr>
          <a:lstStyle/>
          <a:p>
            <a:pPr marL="0" indent="0">
              <a:buNone/>
            </a:pPr>
            <a:r>
              <a:rPr lang="en-US" sz="2000" dirty="0">
                <a:hlinkClick r:id="rId3"/>
              </a:rPr>
              <a:t>https://www.thehotline.org/resources/should-i-go-to-couples-therapy-with-my-abusive-partner/</a:t>
            </a:r>
            <a:endParaRPr lang="ru-RU" sz="2000" dirty="0"/>
          </a:p>
          <a:p>
            <a:pPr marL="0" indent="0">
              <a:buNone/>
            </a:pPr>
            <a:r>
              <a:rPr lang="ru-RU" sz="2000" dirty="0"/>
              <a:t>Латино-американское комьюнити – горячая линия</a:t>
            </a:r>
          </a:p>
          <a:p>
            <a:pPr marL="0" indent="0">
              <a:buNone/>
            </a:pPr>
            <a:endParaRPr lang="ru-RU" sz="2000" dirty="0"/>
          </a:p>
          <a:p>
            <a:pPr marL="0" indent="0">
              <a:buNone/>
            </a:pPr>
            <a:endParaRPr lang="ru-RU" sz="2000" dirty="0"/>
          </a:p>
        </p:txBody>
      </p:sp>
    </p:spTree>
    <p:extLst>
      <p:ext uri="{BB962C8B-B14F-4D97-AF65-F5344CB8AC3E}">
        <p14:creationId xmlns:p14="http://schemas.microsoft.com/office/powerpoint/2010/main" val="19847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A30F869-3268-40F9-9E6B-7567BF7CD68A}"/>
              </a:ext>
            </a:extLst>
          </p:cNvPr>
          <p:cNvSpPr>
            <a:spLocks noGrp="1"/>
          </p:cNvSpPr>
          <p:nvPr>
            <p:ph type="title"/>
          </p:nvPr>
        </p:nvSpPr>
        <p:spPr>
          <a:xfrm>
            <a:off x="1285240" y="1050595"/>
            <a:ext cx="8074815" cy="1618489"/>
          </a:xfrm>
        </p:spPr>
        <p:txBody>
          <a:bodyPr anchor="ctr">
            <a:normAutofit/>
          </a:bodyPr>
          <a:lstStyle/>
          <a:p>
            <a:r>
              <a:rPr lang="ru-RU" sz="7200"/>
              <a:t>Работа с парой </a:t>
            </a:r>
          </a:p>
        </p:txBody>
      </p:sp>
      <p:sp>
        <p:nvSpPr>
          <p:cNvPr id="3" name="Объект 2">
            <a:extLst>
              <a:ext uri="{FF2B5EF4-FFF2-40B4-BE49-F238E27FC236}">
                <a16:creationId xmlns:a16="http://schemas.microsoft.com/office/drawing/2014/main" id="{85C9E58D-8D7F-45B2-8F9C-0EAC527245BB}"/>
              </a:ext>
            </a:extLst>
          </p:cNvPr>
          <p:cNvSpPr>
            <a:spLocks noGrp="1"/>
          </p:cNvSpPr>
          <p:nvPr>
            <p:ph idx="1"/>
          </p:nvPr>
        </p:nvSpPr>
        <p:spPr>
          <a:xfrm>
            <a:off x="641774" y="2290917"/>
            <a:ext cx="10567000" cy="3478948"/>
          </a:xfrm>
        </p:spPr>
        <p:txBody>
          <a:bodyPr anchor="t">
            <a:normAutofit/>
          </a:bodyPr>
          <a:lstStyle/>
          <a:p>
            <a:r>
              <a:rPr lang="ru-RU" sz="2000" dirty="0"/>
              <a:t>Мета-анализ Парная терапия в ситуации насилия в близких отношениях </a:t>
            </a:r>
            <a:r>
              <a:rPr lang="en-US" sz="2000" dirty="0">
                <a:hlinkClick r:id="rId2"/>
              </a:rPr>
              <a:t>https://www.ncbi.nlm.nih.gov/pmc/articles/PMC5050084/</a:t>
            </a:r>
            <a:endParaRPr lang="ru-RU" sz="2000" dirty="0"/>
          </a:p>
          <a:p>
            <a:pPr marL="0" indent="0">
              <a:buNone/>
            </a:pPr>
            <a:r>
              <a:rPr lang="ru-RU" sz="2000" dirty="0"/>
              <a:t>Показан эффективность парной терапии в ситуации легкого и умеренного </a:t>
            </a:r>
            <a:r>
              <a:rPr lang="ru-RU" sz="2000" b="1" dirty="0"/>
              <a:t>ситуационного</a:t>
            </a:r>
            <a:r>
              <a:rPr lang="ru-RU" sz="2000" dirty="0"/>
              <a:t> насилия, однако важно очень осторожно подходить к выбору данного способа работы. Исследований еще мало.</a:t>
            </a:r>
          </a:p>
          <a:p>
            <a:r>
              <a:rPr lang="ru-RU" sz="2000" dirty="0"/>
              <a:t>Статья по эффективности семейной терапии и </a:t>
            </a:r>
            <a:r>
              <a:rPr lang="en-US" sz="2000" dirty="0" err="1"/>
              <a:t>emdr</a:t>
            </a:r>
            <a:r>
              <a:rPr lang="ru-RU" sz="2000" dirty="0"/>
              <a:t> в ситуации домашнего насилия </a:t>
            </a:r>
          </a:p>
          <a:p>
            <a:pPr marL="0" indent="0">
              <a:buNone/>
            </a:pPr>
            <a:r>
              <a:rPr lang="en-US" sz="2000" dirty="0">
                <a:hlinkClick r:id="rId3"/>
              </a:rPr>
              <a:t>https://www.researchgate.net/publication/286811155_EMDR_and_Family_Therapy_in_the_Treatment_of_Domestic_Violence</a:t>
            </a:r>
            <a:endParaRPr lang="ru-RU" sz="2000" dirty="0"/>
          </a:p>
          <a:p>
            <a:pPr marL="0" indent="0">
              <a:buNone/>
            </a:pPr>
            <a:r>
              <a:rPr lang="ru-RU" sz="2000" dirty="0"/>
              <a:t>Не смотря на то, что такая работа возможна и может быть крайне полезной, она требует высокой квалификации специалиста и создания безопасности для пострадавшей стороны</a:t>
            </a:r>
          </a:p>
          <a:p>
            <a:pPr marL="0" indent="0">
              <a:buNone/>
            </a:pPr>
            <a:endParaRPr lang="en-US" sz="1500" dirty="0"/>
          </a:p>
          <a:p>
            <a:pPr marL="0" indent="0">
              <a:buNone/>
            </a:pPr>
            <a:endParaRPr lang="ru-RU" sz="1500" dirty="0"/>
          </a:p>
        </p:txBody>
      </p:sp>
    </p:spTree>
    <p:extLst>
      <p:ext uri="{BB962C8B-B14F-4D97-AF65-F5344CB8AC3E}">
        <p14:creationId xmlns:p14="http://schemas.microsoft.com/office/powerpoint/2010/main" val="197029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A30F869-3268-40F9-9E6B-7567BF7CD68A}"/>
              </a:ext>
            </a:extLst>
          </p:cNvPr>
          <p:cNvSpPr>
            <a:spLocks noGrp="1"/>
          </p:cNvSpPr>
          <p:nvPr>
            <p:ph type="title"/>
          </p:nvPr>
        </p:nvSpPr>
        <p:spPr>
          <a:xfrm>
            <a:off x="1285240" y="470491"/>
            <a:ext cx="8074815" cy="1618489"/>
          </a:xfrm>
        </p:spPr>
        <p:txBody>
          <a:bodyPr anchor="ctr">
            <a:normAutofit/>
          </a:bodyPr>
          <a:lstStyle/>
          <a:p>
            <a:r>
              <a:rPr lang="ru-RU" sz="7200" dirty="0"/>
              <a:t>Работа с парой </a:t>
            </a:r>
          </a:p>
        </p:txBody>
      </p:sp>
      <p:sp>
        <p:nvSpPr>
          <p:cNvPr id="3" name="Объект 2">
            <a:extLst>
              <a:ext uri="{FF2B5EF4-FFF2-40B4-BE49-F238E27FC236}">
                <a16:creationId xmlns:a16="http://schemas.microsoft.com/office/drawing/2014/main" id="{85C9E58D-8D7F-45B2-8F9C-0EAC527245BB}"/>
              </a:ext>
            </a:extLst>
          </p:cNvPr>
          <p:cNvSpPr>
            <a:spLocks noGrp="1"/>
          </p:cNvSpPr>
          <p:nvPr>
            <p:ph idx="1"/>
          </p:nvPr>
        </p:nvSpPr>
        <p:spPr>
          <a:xfrm>
            <a:off x="641774" y="1789471"/>
            <a:ext cx="10567000" cy="4336026"/>
          </a:xfrm>
        </p:spPr>
        <p:txBody>
          <a:bodyPr anchor="t">
            <a:normAutofit fontScale="85000" lnSpcReduction="10000"/>
          </a:bodyPr>
          <a:lstStyle/>
          <a:p>
            <a:pPr marL="0" indent="0">
              <a:buNone/>
            </a:pPr>
            <a:endParaRPr lang="en-US" sz="1500" dirty="0"/>
          </a:p>
          <a:p>
            <a:pPr>
              <a:buFontTx/>
              <a:buChar char="-"/>
            </a:pPr>
            <a:r>
              <a:rPr lang="ru-RU" sz="2000" dirty="0"/>
              <a:t>Цель поведенческой терапии для пар (BCT) - улучшить отношения пары, одновременно оказывая поддержку воздержанию. Это означает увеличение позитивной активности и улучшение общения между партнерами, как с принятием, так и с изменениями, чтобы способствовать успеху в выздоровлении от алкоголя и других наркотиков.</a:t>
            </a:r>
          </a:p>
          <a:p>
            <a:pPr>
              <a:buFontTx/>
              <a:buChar char="-"/>
            </a:pPr>
            <a:r>
              <a:rPr lang="ru-RU" sz="2000" dirty="0"/>
              <a:t>Программа сдерживания семейных конфликтов (DCCP) - это высокоструктурированная программа, основанная на навыках, целью которой является обучение супружеских пар навыкам сдерживания конфликтов. Была разработана для семей военнослужащих, но может быть использована для всех</a:t>
            </a:r>
          </a:p>
          <a:p>
            <a:pPr>
              <a:buFontTx/>
              <a:buChar char="-"/>
            </a:pPr>
            <a:r>
              <a:rPr lang="ru-RU" sz="2000" dirty="0"/>
              <a:t>Лечение пар с физической агрессией (</a:t>
            </a:r>
            <a:r>
              <a:rPr lang="en-US" sz="2100" dirty="0"/>
              <a:t>PACT</a:t>
            </a:r>
            <a:r>
              <a:rPr lang="ru-RU" sz="2100" dirty="0"/>
              <a:t>), Поскольку принципы ПАКТА утверждают, что насилие - это обреченная на провал попытка изменить отношения, мы считаем, что терапевтические усилия по уменьшению гнева и повышению компетентности в навыках взаимоотношений снизят риск физического насилия. 1-я половина PACT посвящена принятию ответственности за собственное насилие и навыкам контроля над гневом. 2-я половина направлена на расширение альтернатив насилию и уменьшение конфликтов, которые могут привести к насилию.</a:t>
            </a:r>
          </a:p>
          <a:p>
            <a:pPr>
              <a:buFontTx/>
              <a:buChar char="-"/>
            </a:pPr>
            <a:r>
              <a:rPr lang="ru-RU" sz="2000" dirty="0"/>
              <a:t>лечение супружеских пар, ориентированное на бытовое насилие (DVFCT), направлено на прекращение насилия с дополнительной целью помочь парам улучшить качество их отношений. Показывает свою эффективность в большой группе.</a:t>
            </a:r>
          </a:p>
        </p:txBody>
      </p:sp>
    </p:spTree>
    <p:extLst>
      <p:ext uri="{BB962C8B-B14F-4D97-AF65-F5344CB8AC3E}">
        <p14:creationId xmlns:p14="http://schemas.microsoft.com/office/powerpoint/2010/main" val="18427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03FD5BF-5B92-494E-988C-2D962F8B27EE}"/>
              </a:ext>
            </a:extLst>
          </p:cNvPr>
          <p:cNvSpPr>
            <a:spLocks noGrp="1"/>
          </p:cNvSpPr>
          <p:nvPr>
            <p:ph type="title"/>
          </p:nvPr>
        </p:nvSpPr>
        <p:spPr>
          <a:xfrm>
            <a:off x="1285240" y="1050595"/>
            <a:ext cx="8074815" cy="1618489"/>
          </a:xfrm>
        </p:spPr>
        <p:txBody>
          <a:bodyPr anchor="ctr">
            <a:normAutofit/>
          </a:bodyPr>
          <a:lstStyle/>
          <a:p>
            <a:br>
              <a:rPr lang="en-US" sz="1800"/>
            </a:br>
            <a:r>
              <a:rPr lang="ru-RU" sz="1800"/>
              <a:t>12 Причин, по которым консультирование супружеских пар не рекомендуется при наличии домашнего насилия</a:t>
            </a:r>
            <a:r>
              <a:rPr lang="en-US" sz="1800"/>
              <a:t> </a:t>
            </a:r>
            <a:r>
              <a:rPr lang="en-US" sz="1800">
                <a:hlinkClick r:id="rId2"/>
              </a:rPr>
              <a:t>https://www.washingtoncountyor.gov/documents/12-reasons-why-couples-counseling-not-recommended-when-domestic-violence-present/download?inline</a:t>
            </a:r>
            <a:br>
              <a:rPr lang="en-US" sz="1800"/>
            </a:br>
            <a:endParaRPr lang="ru-RU" sz="1800"/>
          </a:p>
        </p:txBody>
      </p:sp>
      <p:sp>
        <p:nvSpPr>
          <p:cNvPr id="3" name="Объект 2">
            <a:extLst>
              <a:ext uri="{FF2B5EF4-FFF2-40B4-BE49-F238E27FC236}">
                <a16:creationId xmlns:a16="http://schemas.microsoft.com/office/drawing/2014/main" id="{0B5BBFA8-E958-4CCB-89FF-16F789017233}"/>
              </a:ext>
            </a:extLst>
          </p:cNvPr>
          <p:cNvSpPr>
            <a:spLocks noGrp="1"/>
          </p:cNvSpPr>
          <p:nvPr>
            <p:ph idx="1"/>
          </p:nvPr>
        </p:nvSpPr>
        <p:spPr>
          <a:xfrm>
            <a:off x="875071" y="2669085"/>
            <a:ext cx="9743767" cy="3100780"/>
          </a:xfrm>
        </p:spPr>
        <p:txBody>
          <a:bodyPr anchor="t">
            <a:normAutofit/>
          </a:bodyPr>
          <a:lstStyle/>
          <a:p>
            <a:pPr marL="514350" indent="-514350">
              <a:buAutoNum type="arabicPeriod"/>
            </a:pPr>
            <a:r>
              <a:rPr lang="ru-RU" sz="1600" b="0" i="0" dirty="0">
                <a:effectLst/>
                <a:latin typeface="Roboto" panose="02000000000000000000" pitchFamily="2" charset="0"/>
              </a:rPr>
              <a:t>Поскольку основное внимание уделяется отношениям, существует неявное предположение, что каждый человек вносит свой вклад в оскорбительное поведение, когда на самом деле автор насилия несет полную ответственность за свое поведение.</a:t>
            </a:r>
          </a:p>
          <a:p>
            <a:pPr marL="514350" indent="-514350">
              <a:buAutoNum type="arabicPeriod"/>
            </a:pPr>
            <a:r>
              <a:rPr lang="ru-RU" sz="1600" b="0" i="0" dirty="0">
                <a:effectLst/>
                <a:latin typeface="Roboto" panose="02000000000000000000" pitchFamily="2" charset="0"/>
              </a:rPr>
              <a:t>Фокусируясь на проблемах, а не поведении насилия, он позволяет и даже поощряет оскорбительное поведение</a:t>
            </a:r>
          </a:p>
          <a:p>
            <a:pPr marL="514350" indent="-514350">
              <a:buAutoNum type="arabicPeriod"/>
            </a:pPr>
            <a:r>
              <a:rPr lang="ru-RU" sz="1600" b="0" i="0" dirty="0">
                <a:effectLst/>
                <a:latin typeface="Roboto" panose="02000000000000000000" pitchFamily="2" charset="0"/>
              </a:rPr>
              <a:t>Это повышает опасность для пострадавшей эскалации насилия в результате вмешательства консультанта. Поскольку цель автора насилия заключается в поддержании контроля над отношениями, любое вмешательство со стороны консультанта может приводить к увеличению его контролирующего поведения. Терапевт может невольно получить информацию или инициировать вмешательства, которые приведут к эскалации </a:t>
            </a:r>
            <a:endParaRPr lang="ru-RU" sz="1600" dirty="0"/>
          </a:p>
        </p:txBody>
      </p:sp>
    </p:spTree>
    <p:extLst>
      <p:ext uri="{BB962C8B-B14F-4D97-AF65-F5344CB8AC3E}">
        <p14:creationId xmlns:p14="http://schemas.microsoft.com/office/powerpoint/2010/main" val="218112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E6B00CBC-DD30-4291-8115-07251532A583}"/>
              </a:ext>
            </a:extLst>
          </p:cNvPr>
          <p:cNvSpPr>
            <a:spLocks noGrp="1"/>
          </p:cNvSpPr>
          <p:nvPr>
            <p:ph idx="1"/>
          </p:nvPr>
        </p:nvSpPr>
        <p:spPr>
          <a:xfrm>
            <a:off x="953729" y="943897"/>
            <a:ext cx="9311147" cy="5287260"/>
          </a:xfrm>
        </p:spPr>
        <p:txBody>
          <a:bodyPr anchor="t">
            <a:normAutofit/>
          </a:bodyPr>
          <a:lstStyle/>
          <a:p>
            <a:pPr marL="0" indent="0">
              <a:buNone/>
            </a:pPr>
            <a:r>
              <a:rPr lang="ru-RU" sz="1500" b="0" i="0" dirty="0">
                <a:effectLst/>
                <a:latin typeface="Roboto" panose="02000000000000000000" pitchFamily="2" charset="0"/>
              </a:rPr>
              <a:t>4. Это увеличивает обвинение пострадавшей стороны. При выявлении жестокого поведения у пострадавшей могут спросить: "что вы делаете, чтобы это происходило?" В качестве альтернативы автор насилия может использовать комментарии и замечания консультанта по семейным отношениям для обоснования своих действий насилия (например, "помните, он сказал, что твой отказ отвечать на мои вопросы только ухудшает положение"). Поскольку многие пострадавшие уже склонны винить себя, это принятие на себя неоправданной ответственности может быть и дальше поощряться консультантом</a:t>
            </a:r>
          </a:p>
          <a:p>
            <a:pPr marL="0" indent="0">
              <a:buNone/>
            </a:pPr>
            <a:r>
              <a:rPr lang="ru-RU" sz="1500" dirty="0">
                <a:latin typeface="Roboto" panose="02000000000000000000" pitchFamily="2" charset="0"/>
              </a:rPr>
              <a:t>5. </a:t>
            </a:r>
            <a:r>
              <a:rPr lang="ru-RU" sz="1500" b="0" i="0" dirty="0">
                <a:effectLst/>
                <a:latin typeface="Roboto" panose="02000000000000000000" pitchFamily="2" charset="0"/>
              </a:rPr>
              <a:t>Из-за страха дальнейших злоупотреблений пострадавшая сторона может быть не честной о насилии или других вопросах в супружеской сессии, что создаст ложное впечатления как у терапевта, так и у ее партнера, что все намного лучше.</a:t>
            </a:r>
          </a:p>
          <a:p>
            <a:pPr marL="0" indent="0">
              <a:buNone/>
            </a:pPr>
            <a:r>
              <a:rPr lang="ru-RU" sz="1600" dirty="0"/>
              <a:t>6. </a:t>
            </a:r>
            <a:r>
              <a:rPr lang="ru-RU" sz="1600" b="0" i="0" dirty="0">
                <a:solidFill>
                  <a:srgbClr val="222C31"/>
                </a:solidFill>
                <a:effectLst/>
                <a:latin typeface="Roboto" panose="02000000000000000000" pitchFamily="2" charset="0"/>
              </a:rPr>
              <a:t>С другой стороны, пострадавшая сторона может иметь ложное чувство безопасности, </a:t>
            </a:r>
            <a:r>
              <a:rPr lang="ru-RU" sz="1600" b="0" i="0" dirty="0">
                <a:solidFill>
                  <a:srgbClr val="000000"/>
                </a:solidFill>
                <a:effectLst/>
                <a:latin typeface="Arial" panose="020B0604020202020204" pitchFamily="34" charset="0"/>
              </a:rPr>
              <a:t>что может вынудить ее раскрыть информацию, которую она обычно не стала бы раскрывать дома</a:t>
            </a:r>
            <a:r>
              <a:rPr lang="ru-RU" sz="1600" b="0" i="0" dirty="0">
                <a:solidFill>
                  <a:srgbClr val="222C31"/>
                </a:solidFill>
                <a:effectLst/>
                <a:latin typeface="Roboto" panose="02000000000000000000" pitchFamily="2" charset="0"/>
              </a:rPr>
              <a:t>, полагая, что терапевт будет держать ее в безопасности. Как только они ушли, автор насилия может принять ответные меры с применением жестокости.</a:t>
            </a:r>
          </a:p>
          <a:p>
            <a:pPr marL="0" indent="0">
              <a:buNone/>
            </a:pPr>
            <a:r>
              <a:rPr lang="ru-RU" sz="1600" dirty="0">
                <a:solidFill>
                  <a:srgbClr val="222C31"/>
                </a:solidFill>
                <a:latin typeface="Roboto" panose="02000000000000000000" pitchFamily="2" charset="0"/>
              </a:rPr>
              <a:t>7. </a:t>
            </a:r>
            <a:r>
              <a:rPr lang="ru-RU" sz="1600" b="0" i="0" dirty="0">
                <a:solidFill>
                  <a:srgbClr val="222C31"/>
                </a:solidFill>
                <a:effectLst/>
                <a:latin typeface="Roboto" panose="02000000000000000000" pitchFamily="2" charset="0"/>
              </a:rPr>
              <a:t>Если терапевт уделяет большое внимание насилию, то автор насилия может чувствовать себя опозоренным и обманутым, если его будут рассматривать как единственную проблему. В психотерапевтической группе для авторов насилия от всех членов ожидается, что они будут говорить о жестоком обращении, но нет никакого позора или осуждения того, что происходит. Хотя они несут ответственность за свои действия насилия, они не обвиняются в том, что виноваты в каждой проблеме в отношениях. Поэтому консультирование пар может препятствовать уровню раскрытия, которая возможно в группе. </a:t>
            </a:r>
            <a:endParaRPr lang="ru-RU" sz="1600" dirty="0"/>
          </a:p>
          <a:p>
            <a:pPr marL="0" indent="0">
              <a:buNone/>
            </a:pPr>
            <a:endParaRPr lang="ru-RU" sz="1500" dirty="0"/>
          </a:p>
        </p:txBody>
      </p:sp>
    </p:spTree>
    <p:extLst>
      <p:ext uri="{BB962C8B-B14F-4D97-AF65-F5344CB8AC3E}">
        <p14:creationId xmlns:p14="http://schemas.microsoft.com/office/powerpoint/2010/main" val="212684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E6B00CBC-DD30-4291-8115-07251532A583}"/>
              </a:ext>
            </a:extLst>
          </p:cNvPr>
          <p:cNvSpPr>
            <a:spLocks noGrp="1"/>
          </p:cNvSpPr>
          <p:nvPr>
            <p:ph idx="1"/>
          </p:nvPr>
        </p:nvSpPr>
        <p:spPr>
          <a:xfrm>
            <a:off x="934065" y="806245"/>
            <a:ext cx="9842089" cy="5299587"/>
          </a:xfrm>
        </p:spPr>
        <p:txBody>
          <a:bodyPr anchor="t">
            <a:normAutofit/>
          </a:bodyPr>
          <a:lstStyle/>
          <a:p>
            <a:pPr marL="0" indent="0">
              <a:buNone/>
            </a:pPr>
            <a:r>
              <a:rPr lang="ru-RU" sz="1500" dirty="0"/>
              <a:t>8. Действия насилия, как правило, отвлекает внимание от других проблем, связанных с отношениями, подобно дымовой завесе.. Когда присутствует жестокое обращение, может быть очень трудно сосредоточиться на каких-либо других проблемах. Это сродни попытке консультирования супружеских пар, где один или оба человека являются активными алкоголиками. Пока они не протрезвеют, такие вмешательства малоэффективны. Аналогичным образом, до тех пор, пока насилие не прекратится, другие вмешательства могут иметь ограниченную эффективность.</a:t>
            </a:r>
          </a:p>
          <a:p>
            <a:pPr marL="0" indent="0">
              <a:buNone/>
            </a:pPr>
            <a:r>
              <a:rPr lang="ru-RU" sz="1500" dirty="0"/>
              <a:t>9. </a:t>
            </a:r>
            <a:r>
              <a:rPr lang="ru-RU" sz="1500" b="0" i="0" dirty="0">
                <a:effectLst/>
                <a:latin typeface="Arial" panose="020B0604020202020204" pitchFamily="34" charset="0"/>
              </a:rPr>
              <a:t>Это приводит к отрицанию автора насилия того, что проблема заключается в его жестоком обращении. Это позволяет ему продолжать обвинять ее и/или отношения в целом за свое оскорбительное и контролирующее поведение. Он также может воспользоваться преимуществами парных занятий, чтобы продвигать свою программу контроля и власти над пострадавше</a:t>
            </a:r>
            <a:r>
              <a:rPr lang="ru-RU" sz="1500" dirty="0">
                <a:latin typeface="Arial" panose="020B0604020202020204" pitchFamily="34" charset="0"/>
              </a:rPr>
              <a:t>й стороной</a:t>
            </a:r>
          </a:p>
          <a:p>
            <a:pPr marL="0" indent="0">
              <a:buNone/>
            </a:pPr>
            <a:r>
              <a:rPr lang="ru-RU" sz="1600" dirty="0"/>
              <a:t>10. Часто при консультировании супружеских пар оценка степени насилия не проводится. Та небольшая оценка, которая была проведена, может быть завершена в присутствии обоих людей, что еще больше подрывает возможность получения какого-либо честного раскрытия информации.</a:t>
            </a:r>
          </a:p>
          <a:p>
            <a:pPr marL="0" indent="0">
              <a:buNone/>
            </a:pPr>
            <a:r>
              <a:rPr lang="ru-RU" sz="1600" dirty="0"/>
              <a:t>11. Поскольку консультант по семейным парам сосредоточен на отношениях, он/она может не решаться вступать в решительную конфронтацию только с одним из людей, опасаясь, что это будет расценено как фаворитизм. Таким образом, даже если есть осознание жестокого обращения, оно может быть не так сильно пресечено или на нем не так сосредоточено, как это необходимо.</a:t>
            </a:r>
          </a:p>
          <a:p>
            <a:pPr marL="0" indent="0">
              <a:buNone/>
            </a:pPr>
            <a:r>
              <a:rPr lang="ru-RU" sz="1600" dirty="0"/>
              <a:t>12. Это также может удерживать ее в отношениях насилия дольше, чем она оставалась бы в противном случае, в ложной надежде, что консультация может улучшить ситуацию. Некоторые формы консультирования супружеских пар требуют, чтобы пары взяли на себя временное обязательство (например, 3-6 месяцев) не расставаться во время консультирования, что также может удерживать ее в ситуации насилия дольше, чем если бы она не посещала консультацию.</a:t>
            </a:r>
          </a:p>
          <a:p>
            <a:pPr marL="0" indent="0">
              <a:buNone/>
            </a:pPr>
            <a:endParaRPr lang="ru-RU" sz="1500" dirty="0"/>
          </a:p>
        </p:txBody>
      </p:sp>
    </p:spTree>
    <p:extLst>
      <p:ext uri="{BB962C8B-B14F-4D97-AF65-F5344CB8AC3E}">
        <p14:creationId xmlns:p14="http://schemas.microsoft.com/office/powerpoint/2010/main" val="429306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A352E8A-4A48-4DA1-9771-A4B75DF25243}"/>
              </a:ext>
            </a:extLst>
          </p:cNvPr>
          <p:cNvSpPr>
            <a:spLocks noGrp="1"/>
          </p:cNvSpPr>
          <p:nvPr>
            <p:ph type="title"/>
          </p:nvPr>
        </p:nvSpPr>
        <p:spPr>
          <a:xfrm>
            <a:off x="1285240" y="1050595"/>
            <a:ext cx="8074815" cy="1618489"/>
          </a:xfrm>
        </p:spPr>
        <p:txBody>
          <a:bodyPr anchor="ctr">
            <a:normAutofit/>
          </a:bodyPr>
          <a:lstStyle/>
          <a:p>
            <a:r>
              <a:rPr lang="ru-RU" sz="5000"/>
              <a:t>Так когда же быть парной терапии???</a:t>
            </a:r>
          </a:p>
        </p:txBody>
      </p:sp>
      <p:sp>
        <p:nvSpPr>
          <p:cNvPr id="3" name="Объект 2">
            <a:extLst>
              <a:ext uri="{FF2B5EF4-FFF2-40B4-BE49-F238E27FC236}">
                <a16:creationId xmlns:a16="http://schemas.microsoft.com/office/drawing/2014/main" id="{6244A518-BC40-4E5D-A636-193638521C4D}"/>
              </a:ext>
            </a:extLst>
          </p:cNvPr>
          <p:cNvSpPr>
            <a:spLocks noGrp="1"/>
          </p:cNvSpPr>
          <p:nvPr>
            <p:ph idx="1"/>
          </p:nvPr>
        </p:nvSpPr>
        <p:spPr>
          <a:xfrm>
            <a:off x="1285240" y="2969469"/>
            <a:ext cx="8074815" cy="2800395"/>
          </a:xfrm>
        </p:spPr>
        <p:txBody>
          <a:bodyPr anchor="t">
            <a:normAutofit fontScale="92500"/>
          </a:bodyPr>
          <a:lstStyle/>
          <a:p>
            <a:r>
              <a:rPr lang="ru-RU" sz="2400" dirty="0"/>
              <a:t>После того, как автор насилия будет находиться в завершающей фазе индивидуальной терапии или пройдет курс до конца. </a:t>
            </a:r>
          </a:p>
          <a:p>
            <a:r>
              <a:rPr lang="ru-RU" sz="2400" dirty="0"/>
              <a:t>Легкие формы ситуационного насилия (аффективная реакция) в однократном (не систематическом) исполнении. </a:t>
            </a:r>
          </a:p>
          <a:p>
            <a:r>
              <a:rPr lang="ru-RU" sz="2400" dirty="0"/>
              <a:t>Конфликты</a:t>
            </a:r>
          </a:p>
          <a:p>
            <a:r>
              <a:rPr lang="ru-RU" sz="2400" dirty="0"/>
              <a:t>Некоторые формы психоэмоционального насилия</a:t>
            </a:r>
          </a:p>
          <a:p>
            <a:endParaRPr lang="ru-RU" sz="2400" dirty="0"/>
          </a:p>
        </p:txBody>
      </p:sp>
    </p:spTree>
    <p:extLst>
      <p:ext uri="{BB962C8B-B14F-4D97-AF65-F5344CB8AC3E}">
        <p14:creationId xmlns:p14="http://schemas.microsoft.com/office/powerpoint/2010/main" val="121518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5BC4734-E5D6-4D91-8D30-CB3110338A30}"/>
              </a:ext>
            </a:extLst>
          </p:cNvPr>
          <p:cNvSpPr>
            <a:spLocks noGrp="1"/>
          </p:cNvSpPr>
          <p:nvPr>
            <p:ph type="title"/>
          </p:nvPr>
        </p:nvSpPr>
        <p:spPr>
          <a:xfrm>
            <a:off x="5297762" y="329184"/>
            <a:ext cx="6251110" cy="1783080"/>
          </a:xfrm>
        </p:spPr>
        <p:txBody>
          <a:bodyPr anchor="b">
            <a:normAutofit/>
          </a:bodyPr>
          <a:lstStyle/>
          <a:p>
            <a:r>
              <a:rPr lang="ru-RU" sz="4600"/>
              <a:t>Генрих Краус 7-8 октября с 10.00 до 18.00</a:t>
            </a:r>
          </a:p>
        </p:txBody>
      </p:sp>
      <p:pic>
        <p:nvPicPr>
          <p:cNvPr id="5" name="Рисунок 4" descr="Изображение выглядит как Человеческое лицо, человек, одежда, стена&#10;&#10;Автоматически созданное описание">
            <a:extLst>
              <a:ext uri="{FF2B5EF4-FFF2-40B4-BE49-F238E27FC236}">
                <a16:creationId xmlns:a16="http://schemas.microsoft.com/office/drawing/2014/main" id="{7DC2C585-C4A4-4E0F-B6F5-02499FF20C9F}"/>
              </a:ext>
            </a:extLst>
          </p:cNvPr>
          <p:cNvPicPr>
            <a:picLocks noChangeAspect="1"/>
          </p:cNvPicPr>
          <p:nvPr/>
        </p:nvPicPr>
        <p:blipFill rotWithShape="1">
          <a:blip r:embed="rId2">
            <a:extLst>
              <a:ext uri="{28A0092B-C50C-407E-A947-70E740481C1C}">
                <a14:useLocalDpi xmlns:a14="http://schemas.microsoft.com/office/drawing/2010/main" val="0"/>
              </a:ext>
            </a:extLst>
          </a:blip>
          <a:srcRect l="3726" r="572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60F6CAAA-3F4B-41BA-9224-BAF46AFEC774}"/>
              </a:ext>
            </a:extLst>
          </p:cNvPr>
          <p:cNvSpPr>
            <a:spLocks noGrp="1"/>
          </p:cNvSpPr>
          <p:nvPr>
            <p:ph idx="1"/>
          </p:nvPr>
        </p:nvSpPr>
        <p:spPr>
          <a:xfrm>
            <a:off x="5297762" y="2706624"/>
            <a:ext cx="6251110" cy="3483864"/>
          </a:xfrm>
        </p:spPr>
        <p:txBody>
          <a:bodyPr>
            <a:normAutofit/>
          </a:bodyPr>
          <a:lstStyle/>
          <a:p>
            <a:r>
              <a:rPr lang="ru-RU" sz="1700" b="1" i="0" dirty="0">
                <a:effectLst/>
                <a:latin typeface="Segoe UI" panose="020B0502040204020203" pitchFamily="34" charset="0"/>
              </a:rPr>
              <a:t>Доктор Генрих Краус</a:t>
            </a:r>
            <a:r>
              <a:rPr lang="ru-RU" sz="1700" b="0" i="0" dirty="0">
                <a:effectLst/>
                <a:latin typeface="Segoe UI" panose="020B0502040204020203" pitchFamily="34" charset="0"/>
              </a:rPr>
              <a:t> - психолог, судебный психотерапевт и эксперт (</a:t>
            </a:r>
            <a:r>
              <a:rPr lang="en-US" sz="1700" b="0" i="0" dirty="0">
                <a:effectLst/>
                <a:latin typeface="Segoe UI" panose="020B0502040204020203" pitchFamily="34" charset="0"/>
              </a:rPr>
              <a:t>Psychologist and forensic Psychotherapist with training in </a:t>
            </a:r>
            <a:r>
              <a:rPr lang="en-US" sz="1700" b="0" i="0" dirty="0" err="1">
                <a:effectLst/>
                <a:latin typeface="Segoe UI" panose="020B0502040204020203" pitchFamily="34" charset="0"/>
              </a:rPr>
              <a:t>bodyorientated</a:t>
            </a:r>
            <a:r>
              <a:rPr lang="en-US" sz="1700" b="0" i="0" dirty="0">
                <a:effectLst/>
                <a:latin typeface="Segoe UI" panose="020B0502040204020203" pitchFamily="34" charset="0"/>
              </a:rPr>
              <a:t> Psychotherapy, Analytical Psychology (Jung), transference focused Psychotherapy (</a:t>
            </a:r>
            <a:r>
              <a:rPr lang="en-US" sz="1700" b="0" i="0" dirty="0" err="1">
                <a:effectLst/>
                <a:latin typeface="Segoe UI" panose="020B0502040204020203" pitchFamily="34" charset="0"/>
              </a:rPr>
              <a:t>Kernberg</a:t>
            </a:r>
            <a:r>
              <a:rPr lang="en-US" sz="1700" b="0" i="0" dirty="0">
                <a:effectLst/>
                <a:latin typeface="Segoe UI" panose="020B0502040204020203" pitchFamily="34" charset="0"/>
              </a:rPr>
              <a:t>), Motivational Interviewing, EMDR, Neurofeedback and Biofeedback). </a:t>
            </a:r>
            <a:r>
              <a:rPr lang="ru-RU" sz="1700" b="0" i="0" dirty="0">
                <a:effectLst/>
                <a:latin typeface="Segoe UI" panose="020B0502040204020203" pitchFamily="34" charset="0"/>
              </a:rPr>
              <a:t>Он участвовал в создании и реализации Венской программы по борьбе с насилием с 1999 по 2021 год и руководил семинарами по повышению квалификации в вопросах насилия как внутри страны, так и за рубежом.</a:t>
            </a:r>
          </a:p>
          <a:p>
            <a:pPr marL="0" indent="0">
              <a:buNone/>
            </a:pPr>
            <a:r>
              <a:rPr lang="en-US" sz="1700" dirty="0">
                <a:hlinkClick r:id="rId3"/>
              </a:rPr>
              <a:t>https://forms.office.com/pages/responsepage.aspx?id=rbY5x3iW5kSaMLE7oiztS95UrzI5RVtHgvg4HsR22iBUN0RGRDBPT00xSlM2WUY5SDFLQVhFMERHSS4u</a:t>
            </a:r>
            <a:endParaRPr lang="ru-RU" sz="1700" dirty="0"/>
          </a:p>
          <a:p>
            <a:pPr marL="0" indent="0">
              <a:buNone/>
            </a:pPr>
            <a:endParaRPr lang="ru-RU" sz="1700" dirty="0"/>
          </a:p>
        </p:txBody>
      </p:sp>
    </p:spTree>
    <p:extLst>
      <p:ext uri="{BB962C8B-B14F-4D97-AF65-F5344CB8AC3E}">
        <p14:creationId xmlns:p14="http://schemas.microsoft.com/office/powerpoint/2010/main" val="29473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Соединитель: изогнутый 50">
            <a:extLst>
              <a:ext uri="{FF2B5EF4-FFF2-40B4-BE49-F238E27FC236}">
                <a16:creationId xmlns:a16="http://schemas.microsoft.com/office/drawing/2014/main" id="{28827849-4780-0165-9A8B-39E72A22F649}"/>
              </a:ext>
            </a:extLst>
          </p:cNvPr>
          <p:cNvCxnSpPr>
            <a:cxnSpLocks/>
          </p:cNvCxnSpPr>
          <p:nvPr/>
        </p:nvCxnSpPr>
        <p:spPr>
          <a:xfrm rot="5400000" flipH="1" flipV="1">
            <a:off x="6049150" y="3924307"/>
            <a:ext cx="2153396" cy="1435558"/>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Прямоугольник: скругленные углы 25">
            <a:extLst>
              <a:ext uri="{FF2B5EF4-FFF2-40B4-BE49-F238E27FC236}">
                <a16:creationId xmlns:a16="http://schemas.microsoft.com/office/drawing/2014/main" id="{80346D8C-B8BF-B84D-1D2D-92FEB14C1876}"/>
              </a:ext>
            </a:extLst>
          </p:cNvPr>
          <p:cNvSpPr/>
          <p:nvPr/>
        </p:nvSpPr>
        <p:spPr>
          <a:xfrm>
            <a:off x="453585" y="1884865"/>
            <a:ext cx="1099460" cy="473529"/>
          </a:xfrm>
          <a:prstGeom prst="round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4FB070"/>
                </a:solidFill>
                <a:latin typeface="Calibri" panose="020F0502020204030204" pitchFamily="34" charset="0"/>
                <a:cs typeface="Calibri" panose="020F0502020204030204" pitchFamily="34" charset="0"/>
              </a:rPr>
              <a:t>20</a:t>
            </a:r>
            <a:r>
              <a:rPr lang="en-US" sz="1400" b="1" dirty="0">
                <a:solidFill>
                  <a:srgbClr val="4FB070"/>
                </a:solidFill>
                <a:latin typeface="Calibri" panose="020F0502020204030204" pitchFamily="34" charset="0"/>
                <a:cs typeface="Calibri" panose="020F0502020204030204" pitchFamily="34" charset="0"/>
              </a:rPr>
              <a:t>10</a:t>
            </a:r>
            <a:r>
              <a:rPr lang="ru-RU" sz="1400" b="1" dirty="0">
                <a:solidFill>
                  <a:srgbClr val="4FB070"/>
                </a:solidFill>
                <a:latin typeface="Calibri" panose="020F0502020204030204" pitchFamily="34" charset="0"/>
                <a:cs typeface="Calibri" panose="020F0502020204030204" pitchFamily="34" charset="0"/>
              </a:rPr>
              <a:t> е </a:t>
            </a:r>
          </a:p>
        </p:txBody>
      </p:sp>
      <p:cxnSp>
        <p:nvCxnSpPr>
          <p:cNvPr id="28" name="Соединитель: изогнутый 27">
            <a:extLst>
              <a:ext uri="{FF2B5EF4-FFF2-40B4-BE49-F238E27FC236}">
                <a16:creationId xmlns:a16="http://schemas.microsoft.com/office/drawing/2014/main" id="{DB4D1B27-8374-4485-7747-DE35F492CF96}"/>
              </a:ext>
            </a:extLst>
          </p:cNvPr>
          <p:cNvCxnSpPr>
            <a:cxnSpLocks/>
          </p:cNvCxnSpPr>
          <p:nvPr/>
        </p:nvCxnSpPr>
        <p:spPr>
          <a:xfrm rot="5400000" flipH="1" flipV="1">
            <a:off x="7793844" y="3624079"/>
            <a:ext cx="681937" cy="3453484"/>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Соединитель: изогнутый 31">
            <a:extLst>
              <a:ext uri="{FF2B5EF4-FFF2-40B4-BE49-F238E27FC236}">
                <a16:creationId xmlns:a16="http://schemas.microsoft.com/office/drawing/2014/main" id="{46F848FE-2BB2-BE11-71DE-236EB55C9027}"/>
              </a:ext>
            </a:extLst>
          </p:cNvPr>
          <p:cNvCxnSpPr>
            <a:cxnSpLocks/>
          </p:cNvCxnSpPr>
          <p:nvPr/>
        </p:nvCxnSpPr>
        <p:spPr>
          <a:xfrm rot="5400000" flipH="1" flipV="1">
            <a:off x="2772925" y="3840936"/>
            <a:ext cx="857249" cy="306155"/>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Соединитель: изогнутый 32">
            <a:extLst>
              <a:ext uri="{FF2B5EF4-FFF2-40B4-BE49-F238E27FC236}">
                <a16:creationId xmlns:a16="http://schemas.microsoft.com/office/drawing/2014/main" id="{7A42234C-7877-34BC-2BDF-91C15CF789A0}"/>
              </a:ext>
            </a:extLst>
          </p:cNvPr>
          <p:cNvCxnSpPr>
            <a:cxnSpLocks/>
          </p:cNvCxnSpPr>
          <p:nvPr/>
        </p:nvCxnSpPr>
        <p:spPr>
          <a:xfrm rot="16200000" flipV="1">
            <a:off x="4852096" y="4135814"/>
            <a:ext cx="786494" cy="2325455"/>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Соединитель: изогнутый 33">
            <a:extLst>
              <a:ext uri="{FF2B5EF4-FFF2-40B4-BE49-F238E27FC236}">
                <a16:creationId xmlns:a16="http://schemas.microsoft.com/office/drawing/2014/main" id="{EED8F2C3-89F7-CD56-CC88-38702D046E2D}"/>
              </a:ext>
            </a:extLst>
          </p:cNvPr>
          <p:cNvCxnSpPr>
            <a:cxnSpLocks/>
          </p:cNvCxnSpPr>
          <p:nvPr/>
        </p:nvCxnSpPr>
        <p:spPr>
          <a:xfrm rot="16200000" flipV="1">
            <a:off x="5719354" y="5003072"/>
            <a:ext cx="849477" cy="527957"/>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Соединитель: изогнутый 42">
            <a:extLst>
              <a:ext uri="{FF2B5EF4-FFF2-40B4-BE49-F238E27FC236}">
                <a16:creationId xmlns:a16="http://schemas.microsoft.com/office/drawing/2014/main" id="{75772B00-005D-B85A-58AB-0ED86BC8E04F}"/>
              </a:ext>
            </a:extLst>
          </p:cNvPr>
          <p:cNvCxnSpPr>
            <a:cxnSpLocks/>
          </p:cNvCxnSpPr>
          <p:nvPr/>
        </p:nvCxnSpPr>
        <p:spPr>
          <a:xfrm rot="10800000">
            <a:off x="3354628" y="3565388"/>
            <a:ext cx="993325" cy="794266"/>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Соединитель: изогнутый 46">
            <a:extLst>
              <a:ext uri="{FF2B5EF4-FFF2-40B4-BE49-F238E27FC236}">
                <a16:creationId xmlns:a16="http://schemas.microsoft.com/office/drawing/2014/main" id="{16C97D42-639B-2F63-0752-CAF04E0228C2}"/>
              </a:ext>
            </a:extLst>
          </p:cNvPr>
          <p:cNvCxnSpPr>
            <a:cxnSpLocks/>
          </p:cNvCxnSpPr>
          <p:nvPr/>
        </p:nvCxnSpPr>
        <p:spPr>
          <a:xfrm flipV="1">
            <a:off x="4227621" y="1985977"/>
            <a:ext cx="2068286" cy="1245188"/>
          </a:xfrm>
          <a:prstGeom prst="curvedConnector3">
            <a:avLst>
              <a:gd name="adj1" fmla="val 3210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Соединитель: изогнутый 64">
            <a:extLst>
              <a:ext uri="{FF2B5EF4-FFF2-40B4-BE49-F238E27FC236}">
                <a16:creationId xmlns:a16="http://schemas.microsoft.com/office/drawing/2014/main" id="{F8B10B6B-E4DD-2148-E308-B7550DF5E006}"/>
              </a:ext>
            </a:extLst>
          </p:cNvPr>
          <p:cNvCxnSpPr>
            <a:cxnSpLocks/>
          </p:cNvCxnSpPr>
          <p:nvPr/>
        </p:nvCxnSpPr>
        <p:spPr>
          <a:xfrm rot="16200000" flipV="1">
            <a:off x="3139868" y="2343141"/>
            <a:ext cx="456574" cy="469441"/>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191344" y="188640"/>
            <a:ext cx="10873208" cy="769441"/>
          </a:xfrm>
          <a:prstGeom prst="rect">
            <a:avLst/>
          </a:prstGeom>
        </p:spPr>
        <p:txBody>
          <a:bodyPr wrap="square">
            <a:spAutoFit/>
          </a:bodyPr>
          <a:lstStyle/>
          <a:p>
            <a:r>
              <a:rPr lang="ru-RU" sz="4400" b="1" dirty="0">
                <a:solidFill>
                  <a:schemeClr val="bg1"/>
                </a:solidFill>
                <a:latin typeface="Calibri" charset="0"/>
                <a:ea typeface="Calibri" charset="0"/>
                <a:cs typeface="Calibri" charset="0"/>
              </a:rPr>
              <a:t>История и тенденции развития программ</a:t>
            </a:r>
            <a:endParaRPr lang="ru-RU" sz="4400" dirty="0">
              <a:solidFill>
                <a:schemeClr val="bg1"/>
              </a:solidFill>
              <a:latin typeface="Calibri" charset="0"/>
              <a:ea typeface="Calibri" charset="0"/>
              <a:cs typeface="Calibri" charset="0"/>
            </a:endParaRPr>
          </a:p>
        </p:txBody>
      </p:sp>
      <p:sp>
        <p:nvSpPr>
          <p:cNvPr id="30" name="Прямоугольник 29"/>
          <p:cNvSpPr/>
          <p:nvPr/>
        </p:nvSpPr>
        <p:spPr>
          <a:xfrm>
            <a:off x="196861" y="764704"/>
            <a:ext cx="5799986" cy="584775"/>
          </a:xfrm>
          <a:prstGeom prst="rect">
            <a:avLst/>
          </a:prstGeom>
        </p:spPr>
        <p:txBody>
          <a:bodyPr wrap="none">
            <a:spAutoFit/>
          </a:bodyPr>
          <a:lstStyle/>
          <a:p>
            <a:r>
              <a:rPr lang="ru-RU" sz="3200" dirty="0">
                <a:solidFill>
                  <a:schemeClr val="bg1"/>
                </a:solidFill>
                <a:latin typeface="Calibri" charset="0"/>
                <a:ea typeface="Calibri" charset="0"/>
                <a:cs typeface="Calibri" charset="0"/>
              </a:rPr>
              <a:t>на примере участников анализа</a:t>
            </a:r>
          </a:p>
        </p:txBody>
      </p:sp>
      <p:sp>
        <p:nvSpPr>
          <p:cNvPr id="35" name="Прямоугольник: скругленные углы 25">
            <a:extLst>
              <a:ext uri="{FF2B5EF4-FFF2-40B4-BE49-F238E27FC236}">
                <a16:creationId xmlns:a16="http://schemas.microsoft.com/office/drawing/2014/main" id="{80346D8C-B8BF-B84D-1D2D-92FEB14C1876}"/>
              </a:ext>
            </a:extLst>
          </p:cNvPr>
          <p:cNvSpPr/>
          <p:nvPr/>
        </p:nvSpPr>
        <p:spPr>
          <a:xfrm>
            <a:off x="438626" y="2941917"/>
            <a:ext cx="1099460" cy="473529"/>
          </a:xfrm>
          <a:prstGeom prst="round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4FB070"/>
                </a:solidFill>
                <a:latin typeface="Calibri" panose="020F0502020204030204" pitchFamily="34" charset="0"/>
                <a:cs typeface="Calibri" panose="020F0502020204030204" pitchFamily="34" charset="0"/>
              </a:rPr>
              <a:t>2000 е </a:t>
            </a:r>
          </a:p>
        </p:txBody>
      </p:sp>
      <p:sp>
        <p:nvSpPr>
          <p:cNvPr id="36" name="Прямоугольник: скругленные углы 25">
            <a:extLst>
              <a:ext uri="{FF2B5EF4-FFF2-40B4-BE49-F238E27FC236}">
                <a16:creationId xmlns:a16="http://schemas.microsoft.com/office/drawing/2014/main" id="{80346D8C-B8BF-B84D-1D2D-92FEB14C1876}"/>
              </a:ext>
            </a:extLst>
          </p:cNvPr>
          <p:cNvSpPr/>
          <p:nvPr/>
        </p:nvSpPr>
        <p:spPr>
          <a:xfrm>
            <a:off x="438626" y="4700705"/>
            <a:ext cx="1099460" cy="473529"/>
          </a:xfrm>
          <a:prstGeom prst="round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4FB070"/>
                </a:solidFill>
                <a:latin typeface="Calibri" panose="020F0502020204030204" pitchFamily="34" charset="0"/>
                <a:cs typeface="Calibri" panose="020F0502020204030204" pitchFamily="34" charset="0"/>
              </a:rPr>
              <a:t>1990 е </a:t>
            </a:r>
          </a:p>
        </p:txBody>
      </p:sp>
      <p:sp>
        <p:nvSpPr>
          <p:cNvPr id="37" name="Прямоугольник: скругленные углы 25">
            <a:extLst>
              <a:ext uri="{FF2B5EF4-FFF2-40B4-BE49-F238E27FC236}">
                <a16:creationId xmlns:a16="http://schemas.microsoft.com/office/drawing/2014/main" id="{80346D8C-B8BF-B84D-1D2D-92FEB14C1876}"/>
              </a:ext>
            </a:extLst>
          </p:cNvPr>
          <p:cNvSpPr/>
          <p:nvPr/>
        </p:nvSpPr>
        <p:spPr>
          <a:xfrm>
            <a:off x="438626" y="5912155"/>
            <a:ext cx="1099460" cy="473529"/>
          </a:xfrm>
          <a:prstGeom prst="roundRect">
            <a:avLst/>
          </a:pr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4FB070"/>
                </a:solidFill>
                <a:latin typeface="Calibri" panose="020F0502020204030204" pitchFamily="34" charset="0"/>
                <a:cs typeface="Calibri" panose="020F0502020204030204" pitchFamily="34" charset="0"/>
              </a:rPr>
              <a:t>1980 е </a:t>
            </a:r>
          </a:p>
        </p:txBody>
      </p:sp>
      <p:sp>
        <p:nvSpPr>
          <p:cNvPr id="38" name="Прямоугольник: скругленные углы 25">
            <a:extLst>
              <a:ext uri="{FF2B5EF4-FFF2-40B4-BE49-F238E27FC236}">
                <a16:creationId xmlns:a16="http://schemas.microsoft.com/office/drawing/2014/main" id="{80346D8C-B8BF-B84D-1D2D-92FEB14C1876}"/>
              </a:ext>
            </a:extLst>
          </p:cNvPr>
          <p:cNvSpPr/>
          <p:nvPr/>
        </p:nvSpPr>
        <p:spPr>
          <a:xfrm>
            <a:off x="5241176" y="5844504"/>
            <a:ext cx="1977106"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err="1">
                <a:solidFill>
                  <a:srgbClr val="4FB070"/>
                </a:solidFill>
                <a:latin typeface="Calibri" panose="020F0502020204030204" pitchFamily="34" charset="0"/>
                <a:cs typeface="Calibri" panose="020F0502020204030204" pitchFamily="34" charset="0"/>
              </a:rPr>
              <a:t>Дулутская</a:t>
            </a:r>
            <a:r>
              <a:rPr lang="ru-RU" sz="1400" b="1" dirty="0">
                <a:solidFill>
                  <a:srgbClr val="4FB070"/>
                </a:solidFill>
                <a:latin typeface="Calibri" panose="020F0502020204030204" pitchFamily="34" charset="0"/>
                <a:cs typeface="Calibri" panose="020F0502020204030204" pitchFamily="34" charset="0"/>
              </a:rPr>
              <a:t> модель</a:t>
            </a:r>
          </a:p>
          <a:p>
            <a:pPr algn="ctr"/>
            <a:r>
              <a:rPr lang="ru-RU" sz="1400" b="1" dirty="0">
                <a:solidFill>
                  <a:srgbClr val="4FB070"/>
                </a:solidFill>
                <a:latin typeface="Calibri" panose="020F0502020204030204" pitchFamily="34" charset="0"/>
                <a:cs typeface="Calibri" panose="020F0502020204030204" pitchFamily="34" charset="0"/>
              </a:rPr>
              <a:t>(США)</a:t>
            </a:r>
          </a:p>
        </p:txBody>
      </p:sp>
      <p:sp>
        <p:nvSpPr>
          <p:cNvPr id="39" name="Прямоугольник: скругленные углы 25">
            <a:extLst>
              <a:ext uri="{FF2B5EF4-FFF2-40B4-BE49-F238E27FC236}">
                <a16:creationId xmlns:a16="http://schemas.microsoft.com/office/drawing/2014/main" id="{80346D8C-B8BF-B84D-1D2D-92FEB14C1876}"/>
              </a:ext>
            </a:extLst>
          </p:cNvPr>
          <p:cNvSpPr/>
          <p:nvPr/>
        </p:nvSpPr>
        <p:spPr>
          <a:xfrm>
            <a:off x="7938477" y="4256723"/>
            <a:ext cx="3846155"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4FB070"/>
                </a:solidFill>
                <a:latin typeface="Calibri" panose="020F0502020204030204" pitchFamily="34" charset="0"/>
                <a:cs typeface="Calibri" panose="020F0502020204030204" pitchFamily="34" charset="0"/>
              </a:rPr>
              <a:t>Männerberatung</a:t>
            </a:r>
            <a:r>
              <a:rPr lang="en-US" sz="1400" b="1" dirty="0">
                <a:solidFill>
                  <a:srgbClr val="4FB070"/>
                </a:solidFill>
                <a:latin typeface="Calibri" panose="020F0502020204030204" pitchFamily="34" charset="0"/>
                <a:cs typeface="Calibri" panose="020F0502020204030204" pitchFamily="34" charset="0"/>
              </a:rPr>
              <a:t>/</a:t>
            </a:r>
            <a:r>
              <a:rPr lang="en-US" sz="1400" b="1" dirty="0" err="1">
                <a:solidFill>
                  <a:srgbClr val="4FB070"/>
                </a:solidFill>
                <a:latin typeface="Calibri" panose="020F0502020204030204" pitchFamily="34" charset="0"/>
                <a:cs typeface="Calibri" panose="020F0502020204030204" pitchFamily="34" charset="0"/>
              </a:rPr>
              <a:t>Interventionsstelle</a:t>
            </a:r>
            <a:endParaRPr lang="en-US" sz="1400" b="1" dirty="0">
              <a:solidFill>
                <a:srgbClr val="4FB070"/>
              </a:solidFill>
              <a:latin typeface="Calibri" panose="020F0502020204030204" pitchFamily="34" charset="0"/>
              <a:cs typeface="Calibri" panose="020F0502020204030204" pitchFamily="34" charset="0"/>
            </a:endParaRPr>
          </a:p>
          <a:p>
            <a:pPr algn="ctr"/>
            <a:r>
              <a:rPr lang="en-US" sz="1400" b="1" dirty="0">
                <a:solidFill>
                  <a:srgbClr val="4FB070"/>
                </a:solidFill>
                <a:latin typeface="Calibri" panose="020F0502020204030204" pitchFamily="34" charset="0"/>
                <a:cs typeface="Calibri" panose="020F0502020204030204" pitchFamily="34" charset="0"/>
              </a:rPr>
              <a:t>(</a:t>
            </a:r>
            <a:r>
              <a:rPr lang="ru-RU" sz="1400" b="1" dirty="0">
                <a:solidFill>
                  <a:srgbClr val="4FB070"/>
                </a:solidFill>
                <a:latin typeface="Calibri" panose="020F0502020204030204" pitchFamily="34" charset="0"/>
                <a:cs typeface="Calibri" panose="020F0502020204030204" pitchFamily="34" charset="0"/>
              </a:rPr>
              <a:t>Австрия. Вена) </a:t>
            </a:r>
          </a:p>
          <a:p>
            <a:pPr algn="ctr"/>
            <a:r>
              <a:rPr lang="en-US" sz="1400" b="1" dirty="0">
                <a:solidFill>
                  <a:srgbClr val="4FB070"/>
                </a:solidFill>
                <a:latin typeface="Calibri" panose="020F0502020204030204" pitchFamily="34" charset="0"/>
                <a:cs typeface="Calibri" panose="020F0502020204030204" pitchFamily="34" charset="0"/>
              </a:rPr>
              <a:t>https://maennerberatungsnetz.de/</a:t>
            </a:r>
            <a:endParaRPr lang="ru-RU" sz="1400" b="1" dirty="0">
              <a:solidFill>
                <a:srgbClr val="4FB070"/>
              </a:solidFill>
              <a:latin typeface="Calibri" panose="020F0502020204030204" pitchFamily="34" charset="0"/>
              <a:cs typeface="Calibri" panose="020F0502020204030204" pitchFamily="34" charset="0"/>
            </a:endParaRPr>
          </a:p>
          <a:p>
            <a:pPr algn="ctr"/>
            <a:r>
              <a:rPr lang="en-US" sz="1400" b="1" dirty="0">
                <a:solidFill>
                  <a:srgbClr val="4FB070"/>
                </a:solidFill>
                <a:latin typeface="Calibri" panose="020F0502020204030204" pitchFamily="34" charset="0"/>
                <a:cs typeface="Calibri" panose="020F0502020204030204" pitchFamily="34" charset="0"/>
              </a:rPr>
              <a:t>https://www.interventionsstelle-wien.at/</a:t>
            </a:r>
            <a:endParaRPr lang="ru-RU" sz="1400" b="1" dirty="0">
              <a:solidFill>
                <a:srgbClr val="4FB070"/>
              </a:solidFill>
              <a:latin typeface="Calibri" panose="020F0502020204030204" pitchFamily="34" charset="0"/>
              <a:cs typeface="Calibri" panose="020F0502020204030204" pitchFamily="34" charset="0"/>
            </a:endParaRPr>
          </a:p>
          <a:p>
            <a:pPr algn="ctr"/>
            <a:endParaRPr lang="ru-RU" sz="1400" b="1" dirty="0">
              <a:solidFill>
                <a:srgbClr val="4FB070"/>
              </a:solidFill>
              <a:latin typeface="Calibri" panose="020F0502020204030204" pitchFamily="34" charset="0"/>
              <a:cs typeface="Calibri" panose="020F0502020204030204" pitchFamily="34" charset="0"/>
            </a:endParaRPr>
          </a:p>
        </p:txBody>
      </p:sp>
      <p:sp>
        <p:nvSpPr>
          <p:cNvPr id="40" name="Прямоугольник: скругленные углы 25">
            <a:extLst>
              <a:ext uri="{FF2B5EF4-FFF2-40B4-BE49-F238E27FC236}">
                <a16:creationId xmlns:a16="http://schemas.microsoft.com/office/drawing/2014/main" id="{80346D8C-B8BF-B84D-1D2D-92FEB14C1876}"/>
              </a:ext>
            </a:extLst>
          </p:cNvPr>
          <p:cNvSpPr/>
          <p:nvPr/>
        </p:nvSpPr>
        <p:spPr>
          <a:xfrm>
            <a:off x="1759974" y="4607819"/>
            <a:ext cx="2231461"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4FB070"/>
                </a:solidFill>
                <a:latin typeface="Calibri" panose="020F0502020204030204" pitchFamily="34" charset="0"/>
                <a:cs typeface="Calibri" panose="020F0502020204030204" pitchFamily="34" charset="0"/>
              </a:rPr>
              <a:t>ATV</a:t>
            </a:r>
          </a:p>
          <a:p>
            <a:pPr algn="ctr"/>
            <a:r>
              <a:rPr lang="en-US" sz="1400" b="1" dirty="0">
                <a:solidFill>
                  <a:srgbClr val="4FB070"/>
                </a:solidFill>
                <a:latin typeface="Calibri" panose="020F0502020204030204" pitchFamily="34" charset="0"/>
                <a:cs typeface="Calibri" panose="020F0502020204030204" pitchFamily="34" charset="0"/>
              </a:rPr>
              <a:t> (</a:t>
            </a:r>
            <a:r>
              <a:rPr lang="ru-RU" sz="1400" b="1" dirty="0">
                <a:solidFill>
                  <a:srgbClr val="4FB070"/>
                </a:solidFill>
                <a:latin typeface="Calibri" panose="020F0502020204030204" pitchFamily="34" charset="0"/>
                <a:cs typeface="Calibri" panose="020F0502020204030204" pitchFamily="34" charset="0"/>
              </a:rPr>
              <a:t>Норвегия)</a:t>
            </a:r>
          </a:p>
          <a:p>
            <a:pPr algn="ctr"/>
            <a:r>
              <a:rPr lang="en-US" sz="1400" b="1" dirty="0">
                <a:solidFill>
                  <a:srgbClr val="4FB070"/>
                </a:solidFill>
                <a:latin typeface="Calibri" panose="020F0502020204030204" pitchFamily="34" charset="0"/>
                <a:cs typeface="Calibri" panose="020F0502020204030204" pitchFamily="34" charset="0"/>
              </a:rPr>
              <a:t>https://atv-stiftelsen.no</a:t>
            </a:r>
            <a:r>
              <a:rPr lang="ru-RU" sz="1400" b="1" dirty="0">
                <a:solidFill>
                  <a:srgbClr val="4FB070"/>
                </a:solidFill>
                <a:latin typeface="Calibri" panose="020F0502020204030204" pitchFamily="34" charset="0"/>
                <a:cs typeface="Calibri" panose="020F0502020204030204" pitchFamily="34" charset="0"/>
              </a:rPr>
              <a:t> </a:t>
            </a:r>
          </a:p>
        </p:txBody>
      </p:sp>
      <p:sp>
        <p:nvSpPr>
          <p:cNvPr id="41" name="Прямоугольник: скругленные углы 25">
            <a:extLst>
              <a:ext uri="{FF2B5EF4-FFF2-40B4-BE49-F238E27FC236}">
                <a16:creationId xmlns:a16="http://schemas.microsoft.com/office/drawing/2014/main" id="{80346D8C-B8BF-B84D-1D2D-92FEB14C1876}"/>
              </a:ext>
            </a:extLst>
          </p:cNvPr>
          <p:cNvSpPr/>
          <p:nvPr/>
        </p:nvSpPr>
        <p:spPr>
          <a:xfrm>
            <a:off x="4498101" y="4134606"/>
            <a:ext cx="2266485"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4FB070"/>
                </a:solidFill>
                <a:latin typeface="Calibri" panose="020F0502020204030204" pitchFamily="34" charset="0"/>
                <a:cs typeface="Calibri" panose="020F0502020204030204" pitchFamily="34" charset="0"/>
              </a:rPr>
              <a:t>Центр в </a:t>
            </a:r>
            <a:r>
              <a:rPr lang="en-US" sz="1400" b="1" dirty="0">
                <a:solidFill>
                  <a:srgbClr val="4FB070"/>
                </a:solidFill>
                <a:latin typeface="Calibri" panose="020F0502020204030204" pitchFamily="34" charset="0"/>
                <a:cs typeface="Calibri" panose="020F0502020204030204" pitchFamily="34" charset="0"/>
              </a:rPr>
              <a:t>Uppsala </a:t>
            </a:r>
          </a:p>
          <a:p>
            <a:pPr algn="ctr"/>
            <a:r>
              <a:rPr lang="en-US" sz="1400" b="1" dirty="0">
                <a:solidFill>
                  <a:srgbClr val="4FB070"/>
                </a:solidFill>
                <a:latin typeface="Calibri" panose="020F0502020204030204" pitchFamily="34" charset="0"/>
                <a:cs typeface="Calibri" panose="020F0502020204030204" pitchFamily="34" charset="0"/>
              </a:rPr>
              <a:t>(</a:t>
            </a:r>
            <a:r>
              <a:rPr lang="ru-RU" sz="1400" b="1" dirty="0">
                <a:solidFill>
                  <a:srgbClr val="4FB070"/>
                </a:solidFill>
                <a:latin typeface="Calibri" panose="020F0502020204030204" pitchFamily="34" charset="0"/>
                <a:cs typeface="Calibri" panose="020F0502020204030204" pitchFamily="34" charset="0"/>
              </a:rPr>
              <a:t>Швеция)</a:t>
            </a:r>
          </a:p>
          <a:p>
            <a:pPr algn="ctr"/>
            <a:r>
              <a:rPr lang="en-US" sz="1400" b="1" dirty="0">
                <a:solidFill>
                  <a:srgbClr val="4FB070"/>
                </a:solidFill>
                <a:latin typeface="Calibri" panose="020F0502020204030204" pitchFamily="34" charset="0"/>
                <a:cs typeface="Calibri" panose="020F0502020204030204" pitchFamily="34" charset="0"/>
              </a:rPr>
              <a:t>https://rikskriscentrum.se/</a:t>
            </a:r>
            <a:r>
              <a:rPr lang="ru-RU" sz="1400" b="1" dirty="0">
                <a:solidFill>
                  <a:srgbClr val="4FB070"/>
                </a:solidFill>
                <a:latin typeface="Calibri" panose="020F0502020204030204" pitchFamily="34" charset="0"/>
                <a:cs typeface="Calibri" panose="020F0502020204030204" pitchFamily="34" charset="0"/>
              </a:rPr>
              <a:t> </a:t>
            </a:r>
          </a:p>
        </p:txBody>
      </p:sp>
      <p:sp>
        <p:nvSpPr>
          <p:cNvPr id="42" name="Прямоугольник: скругленные углы 25">
            <a:extLst>
              <a:ext uri="{FF2B5EF4-FFF2-40B4-BE49-F238E27FC236}">
                <a16:creationId xmlns:a16="http://schemas.microsoft.com/office/drawing/2014/main" id="{80346D8C-B8BF-B84D-1D2D-92FEB14C1876}"/>
              </a:ext>
            </a:extLst>
          </p:cNvPr>
          <p:cNvSpPr/>
          <p:nvPr/>
        </p:nvSpPr>
        <p:spPr>
          <a:xfrm>
            <a:off x="2014329" y="2838915"/>
            <a:ext cx="1977106"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4FB070"/>
                </a:solidFill>
                <a:latin typeface="Calibri" panose="020F0502020204030204" pitchFamily="34" charset="0"/>
                <a:cs typeface="Calibri" panose="020F0502020204030204" pitchFamily="34" charset="0"/>
              </a:rPr>
              <a:t>Альтернатива</a:t>
            </a:r>
            <a:br>
              <a:rPr lang="ru-RU" sz="1400" b="1" dirty="0">
                <a:solidFill>
                  <a:srgbClr val="4FB070"/>
                </a:solidFill>
                <a:latin typeface="Calibri" panose="020F0502020204030204" pitchFamily="34" charset="0"/>
                <a:cs typeface="Calibri" panose="020F0502020204030204" pitchFamily="34" charset="0"/>
              </a:rPr>
            </a:br>
            <a:r>
              <a:rPr lang="ru-RU" sz="1400" b="1" dirty="0">
                <a:solidFill>
                  <a:srgbClr val="4FB070"/>
                </a:solidFill>
                <a:latin typeface="Calibri" panose="020F0502020204030204" pitchFamily="34" charset="0"/>
                <a:cs typeface="Calibri" panose="020F0502020204030204" pitchFamily="34" charset="0"/>
              </a:rPr>
              <a:t>(Россия. СПб) </a:t>
            </a:r>
          </a:p>
        </p:txBody>
      </p:sp>
      <p:sp>
        <p:nvSpPr>
          <p:cNvPr id="44" name="Прямоугольник: скругленные углы 25">
            <a:extLst>
              <a:ext uri="{FF2B5EF4-FFF2-40B4-BE49-F238E27FC236}">
                <a16:creationId xmlns:a16="http://schemas.microsoft.com/office/drawing/2014/main" id="{80346D8C-B8BF-B84D-1D2D-92FEB14C1876}"/>
              </a:ext>
            </a:extLst>
          </p:cNvPr>
          <p:cNvSpPr/>
          <p:nvPr/>
        </p:nvSpPr>
        <p:spPr>
          <a:xfrm>
            <a:off x="5233588" y="2838915"/>
            <a:ext cx="1977106"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rgbClr val="4FB070"/>
                </a:solidFill>
                <a:latin typeface="Calibri" panose="020F0502020204030204" pitchFamily="34" charset="0"/>
                <a:cs typeface="Calibri" panose="020F0502020204030204" pitchFamily="34" charset="0"/>
              </a:rPr>
              <a:t>Lyömätön Linja</a:t>
            </a:r>
            <a:r>
              <a:rPr lang="ru-RU" sz="1400" b="1" dirty="0">
                <a:solidFill>
                  <a:srgbClr val="4FB070"/>
                </a:solidFill>
                <a:latin typeface="Calibri" panose="020F0502020204030204" pitchFamily="34" charset="0"/>
                <a:cs typeface="Calibri" panose="020F0502020204030204" pitchFamily="34" charset="0"/>
              </a:rPr>
              <a:t> </a:t>
            </a:r>
          </a:p>
          <a:p>
            <a:pPr algn="ctr"/>
            <a:r>
              <a:rPr lang="ru-RU" sz="1400" b="1" dirty="0">
                <a:solidFill>
                  <a:srgbClr val="4FB070"/>
                </a:solidFill>
                <a:latin typeface="Calibri" panose="020F0502020204030204" pitchFamily="34" charset="0"/>
                <a:cs typeface="Calibri" panose="020F0502020204030204" pitchFamily="34" charset="0"/>
              </a:rPr>
              <a:t>(Финляндия) </a:t>
            </a:r>
          </a:p>
        </p:txBody>
      </p:sp>
      <p:sp>
        <p:nvSpPr>
          <p:cNvPr id="45" name="Прямоугольник: скругленные углы 25">
            <a:extLst>
              <a:ext uri="{FF2B5EF4-FFF2-40B4-BE49-F238E27FC236}">
                <a16:creationId xmlns:a16="http://schemas.microsoft.com/office/drawing/2014/main" id="{80346D8C-B8BF-B84D-1D2D-92FEB14C1876}"/>
              </a:ext>
            </a:extLst>
          </p:cNvPr>
          <p:cNvSpPr/>
          <p:nvPr/>
        </p:nvSpPr>
        <p:spPr>
          <a:xfrm>
            <a:off x="7564662" y="2691623"/>
            <a:ext cx="3846155"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4FB070"/>
                </a:solidFill>
                <a:latin typeface="Calibri" panose="020F0502020204030204" pitchFamily="34" charset="0"/>
                <a:cs typeface="Calibri" panose="020F0502020204030204" pitchFamily="34" charset="0"/>
              </a:rPr>
              <a:t>RESPECT</a:t>
            </a:r>
            <a:br>
              <a:rPr lang="en-US" sz="1400" b="1" dirty="0">
                <a:solidFill>
                  <a:srgbClr val="4FB070"/>
                </a:solidFill>
                <a:latin typeface="Calibri" panose="020F0502020204030204" pitchFamily="34" charset="0"/>
                <a:cs typeface="Calibri" panose="020F0502020204030204" pitchFamily="34" charset="0"/>
              </a:rPr>
            </a:br>
            <a:r>
              <a:rPr lang="en-US" sz="1400" b="1" dirty="0">
                <a:solidFill>
                  <a:srgbClr val="4FB070"/>
                </a:solidFill>
                <a:latin typeface="Calibri" panose="020F0502020204030204" pitchFamily="34" charset="0"/>
                <a:cs typeface="Calibri" panose="020F0502020204030204" pitchFamily="34" charset="0"/>
              </a:rPr>
              <a:t>(</a:t>
            </a:r>
            <a:r>
              <a:rPr lang="ru-RU" sz="1400" b="1" dirty="0">
                <a:solidFill>
                  <a:srgbClr val="4FB070"/>
                </a:solidFill>
                <a:latin typeface="Calibri" panose="020F0502020204030204" pitchFamily="34" charset="0"/>
                <a:cs typeface="Calibri" panose="020F0502020204030204" pitchFamily="34" charset="0"/>
              </a:rPr>
              <a:t>британская Ассоциация)</a:t>
            </a:r>
            <a:endParaRPr lang="en-US" sz="1400" b="1" dirty="0">
              <a:solidFill>
                <a:srgbClr val="4FB070"/>
              </a:solidFill>
              <a:latin typeface="Calibri" panose="020F0502020204030204" pitchFamily="34" charset="0"/>
              <a:cs typeface="Calibri" panose="020F0502020204030204" pitchFamily="34" charset="0"/>
            </a:endParaRPr>
          </a:p>
          <a:p>
            <a:pPr algn="ctr"/>
            <a:r>
              <a:rPr lang="en-US" sz="1400" b="1" dirty="0">
                <a:solidFill>
                  <a:srgbClr val="4FB070"/>
                </a:solidFill>
                <a:latin typeface="Calibri" panose="020F0502020204030204" pitchFamily="34" charset="0"/>
                <a:cs typeface="Calibri" panose="020F0502020204030204" pitchFamily="34" charset="0"/>
              </a:rPr>
              <a:t>https://www.rise.net.nz/</a:t>
            </a:r>
            <a:r>
              <a:rPr lang="ru-RU" sz="1400" b="1" dirty="0">
                <a:solidFill>
                  <a:srgbClr val="4FB070"/>
                </a:solidFill>
                <a:latin typeface="Calibri" panose="020F0502020204030204" pitchFamily="34" charset="0"/>
                <a:cs typeface="Calibri" panose="020F0502020204030204" pitchFamily="34" charset="0"/>
              </a:rPr>
              <a:t>)</a:t>
            </a:r>
          </a:p>
        </p:txBody>
      </p:sp>
      <p:sp>
        <p:nvSpPr>
          <p:cNvPr id="54" name="Прямоугольник: скругленные углы 25">
            <a:extLst>
              <a:ext uri="{FF2B5EF4-FFF2-40B4-BE49-F238E27FC236}">
                <a16:creationId xmlns:a16="http://schemas.microsoft.com/office/drawing/2014/main" id="{80346D8C-B8BF-B84D-1D2D-92FEB14C1876}"/>
              </a:ext>
            </a:extLst>
          </p:cNvPr>
          <p:cNvSpPr/>
          <p:nvPr/>
        </p:nvSpPr>
        <p:spPr>
          <a:xfrm>
            <a:off x="6518389" y="1735355"/>
            <a:ext cx="2840173"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4FB070"/>
                </a:solidFill>
                <a:latin typeface="Calibri" panose="020F0502020204030204" pitchFamily="34" charset="0"/>
                <a:cs typeface="Calibri" panose="020F0502020204030204" pitchFamily="34" charset="0"/>
              </a:rPr>
              <a:t>WWP EN</a:t>
            </a:r>
          </a:p>
          <a:p>
            <a:pPr algn="ctr"/>
            <a:r>
              <a:rPr lang="en-US" sz="1400" b="1" dirty="0">
                <a:solidFill>
                  <a:srgbClr val="4FB070"/>
                </a:solidFill>
                <a:latin typeface="Calibri" panose="020F0502020204030204" pitchFamily="34" charset="0"/>
                <a:cs typeface="Calibri" panose="020F0502020204030204" pitchFamily="34" charset="0"/>
              </a:rPr>
              <a:t> (</a:t>
            </a:r>
            <a:r>
              <a:rPr lang="ru-RU" sz="1400" b="1" dirty="0">
                <a:solidFill>
                  <a:srgbClr val="4FB070"/>
                </a:solidFill>
                <a:latin typeface="Calibri" panose="020F0502020204030204" pitchFamily="34" charset="0"/>
                <a:cs typeface="Calibri" panose="020F0502020204030204" pitchFamily="34" charset="0"/>
              </a:rPr>
              <a:t>европейская Ассоциация)</a:t>
            </a:r>
            <a:endParaRPr lang="ru-RU" sz="1400" dirty="0">
              <a:latin typeface="Calibri" panose="020F0502020204030204" pitchFamily="34" charset="0"/>
              <a:cs typeface="Calibri" panose="020F0502020204030204" pitchFamily="34" charset="0"/>
            </a:endParaRPr>
          </a:p>
        </p:txBody>
      </p:sp>
      <p:sp>
        <p:nvSpPr>
          <p:cNvPr id="55" name="Прямоугольник: скругленные углы 25">
            <a:extLst>
              <a:ext uri="{FF2B5EF4-FFF2-40B4-BE49-F238E27FC236}">
                <a16:creationId xmlns:a16="http://schemas.microsoft.com/office/drawing/2014/main" id="{80346D8C-B8BF-B84D-1D2D-92FEB14C1876}"/>
              </a:ext>
            </a:extLst>
          </p:cNvPr>
          <p:cNvSpPr/>
          <p:nvPr/>
        </p:nvSpPr>
        <p:spPr>
          <a:xfrm>
            <a:off x="2014329" y="1727186"/>
            <a:ext cx="2424813" cy="6088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4FB070"/>
                </a:solidFill>
                <a:latin typeface="Calibri" panose="020F0502020204030204" pitchFamily="34" charset="0"/>
                <a:cs typeface="Calibri" panose="020F0502020204030204" pitchFamily="34" charset="0"/>
              </a:rPr>
              <a:t>СОЛЬ </a:t>
            </a:r>
          </a:p>
          <a:p>
            <a:pPr algn="ctr"/>
            <a:r>
              <a:rPr lang="ru-RU" sz="1400" b="1" dirty="0">
                <a:solidFill>
                  <a:srgbClr val="4FB070"/>
                </a:solidFill>
                <a:latin typeface="Calibri" panose="020F0502020204030204" pitchFamily="34" charset="0"/>
                <a:cs typeface="Calibri" panose="020F0502020204030204" pitchFamily="34" charset="0"/>
              </a:rPr>
              <a:t>(российская Ассоциация)</a:t>
            </a:r>
          </a:p>
        </p:txBody>
      </p:sp>
    </p:spTree>
    <p:extLst>
      <p:ext uri="{BB962C8B-B14F-4D97-AF65-F5344CB8AC3E}">
        <p14:creationId xmlns:p14="http://schemas.microsoft.com/office/powerpoint/2010/main" val="1107017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81000A4-929D-4309-9297-745B5E070FA8}"/>
              </a:ext>
            </a:extLst>
          </p:cNvPr>
          <p:cNvSpPr>
            <a:spLocks noGrp="1"/>
          </p:cNvSpPr>
          <p:nvPr>
            <p:ph type="title"/>
          </p:nvPr>
        </p:nvSpPr>
        <p:spPr>
          <a:xfrm>
            <a:off x="1285240" y="1050595"/>
            <a:ext cx="8074815" cy="1618489"/>
          </a:xfrm>
        </p:spPr>
        <p:txBody>
          <a:bodyPr anchor="ctr">
            <a:normAutofit/>
          </a:bodyPr>
          <a:lstStyle/>
          <a:p>
            <a:r>
              <a:rPr lang="ru-RU" sz="6100"/>
              <a:t>Спасибо за внимание!</a:t>
            </a:r>
          </a:p>
        </p:txBody>
      </p:sp>
      <p:sp>
        <p:nvSpPr>
          <p:cNvPr id="3" name="Объект 2">
            <a:extLst>
              <a:ext uri="{FF2B5EF4-FFF2-40B4-BE49-F238E27FC236}">
                <a16:creationId xmlns:a16="http://schemas.microsoft.com/office/drawing/2014/main" id="{F417D753-4BAE-4311-914B-70137C05E771}"/>
              </a:ext>
            </a:extLst>
          </p:cNvPr>
          <p:cNvSpPr>
            <a:spLocks noGrp="1"/>
          </p:cNvSpPr>
          <p:nvPr>
            <p:ph idx="1"/>
          </p:nvPr>
        </p:nvSpPr>
        <p:spPr>
          <a:xfrm>
            <a:off x="1285240" y="2969469"/>
            <a:ext cx="8074815" cy="2800395"/>
          </a:xfrm>
        </p:spPr>
        <p:txBody>
          <a:bodyPr anchor="t">
            <a:normAutofit/>
          </a:bodyPr>
          <a:lstStyle/>
          <a:p>
            <a:r>
              <a:rPr lang="ru-RU" sz="2000" b="0" i="0">
                <a:effectLst/>
                <a:latin typeface="Roboto Condensed" panose="020B0604020202020204" pitchFamily="2" charset="0"/>
              </a:rPr>
              <a:t>Сайт Ассоциации - </a:t>
            </a:r>
            <a:r>
              <a:rPr lang="ru-RU" sz="2000" b="0" i="0" u="none" strike="noStrike">
                <a:effectLst/>
                <a:latin typeface="Roboto Condensed" panose="020B0604020202020204" pitchFamily="2" charset="0"/>
                <a:hlinkClick r:id="rId2"/>
              </a:rPr>
              <a:t>https://saltcouns.ru/</a:t>
            </a:r>
            <a:endParaRPr lang="ru-RU" sz="2000" b="0" i="0">
              <a:effectLst/>
              <a:latin typeface="Roboto Condensed" panose="020B0604020202020204" pitchFamily="2" charset="0"/>
            </a:endParaRPr>
          </a:p>
          <a:p>
            <a:r>
              <a:rPr lang="ru-RU" sz="2000" b="0" i="0">
                <a:effectLst/>
                <a:latin typeface="Roboto Condensed" panose="020B0604020202020204" pitchFamily="2" charset="0"/>
              </a:rPr>
              <a:t>Телеграм-канал - </a:t>
            </a:r>
            <a:r>
              <a:rPr lang="ru-RU" sz="2000" b="0" i="0" u="none" strike="noStrike">
                <a:effectLst/>
                <a:latin typeface="Roboto Condensed" panose="020B0604020202020204" pitchFamily="2" charset="0"/>
                <a:hlinkClick r:id="rId3"/>
              </a:rPr>
              <a:t>https://t.me/saltcouns</a:t>
            </a:r>
            <a:endParaRPr lang="ru-RU" sz="2000" b="0" i="0">
              <a:effectLst/>
              <a:latin typeface="Roboto Condensed" panose="020B0604020202020204" pitchFamily="2" charset="0"/>
            </a:endParaRPr>
          </a:p>
          <a:p>
            <a:r>
              <a:rPr lang="ru-RU" sz="2000" b="0" i="0">
                <a:effectLst/>
                <a:latin typeface="Roboto Condensed" panose="020B0604020202020204" pitchFamily="2" charset="0"/>
              </a:rPr>
              <a:t>Сообщество ВКонтакте - </a:t>
            </a:r>
            <a:r>
              <a:rPr lang="ru-RU" sz="2000" b="0" i="0" u="none" strike="noStrike">
                <a:effectLst/>
                <a:latin typeface="Roboto Condensed" panose="020B0604020202020204" pitchFamily="2" charset="0"/>
                <a:hlinkClick r:id="rId4"/>
              </a:rPr>
              <a:t>https://vk.com/saltassociation</a:t>
            </a:r>
            <a:endParaRPr lang="ru-RU" sz="2000" b="0" i="0">
              <a:effectLst/>
              <a:latin typeface="Roboto Condensed" panose="020B0604020202020204" pitchFamily="2" charset="0"/>
            </a:endParaRPr>
          </a:p>
          <a:p>
            <a:r>
              <a:rPr lang="ru-RU" sz="2000" b="0" i="0">
                <a:effectLst/>
                <a:latin typeface="Roboto Condensed" panose="020B0604020202020204" pitchFamily="2" charset="0"/>
              </a:rPr>
              <a:t>Блог на Яндекс.Дзен - </a:t>
            </a:r>
            <a:r>
              <a:rPr lang="ru-RU" sz="2000" b="0" i="0" u="none" strike="noStrike">
                <a:effectLst/>
                <a:latin typeface="Roboto Condensed" panose="020B0604020202020204" pitchFamily="2" charset="0"/>
                <a:hlinkClick r:id="rId5"/>
              </a:rPr>
              <a:t>https://dzen.ru/saltcouns</a:t>
            </a:r>
            <a:endParaRPr lang="ru-RU" sz="2000" b="0" i="0">
              <a:effectLst/>
              <a:latin typeface="Roboto Condensed" panose="020B0604020202020204" pitchFamily="2" charset="0"/>
            </a:endParaRPr>
          </a:p>
          <a:p>
            <a:r>
              <a:rPr lang="ru-RU" sz="2000" b="0" i="0">
                <a:effectLst/>
                <a:latin typeface="Roboto Condensed" panose="020B0604020202020204" pitchFamily="2" charset="0"/>
              </a:rPr>
              <a:t>Страница Ассоциации на youtube - </a:t>
            </a:r>
            <a:r>
              <a:rPr lang="ru-RU" sz="2000" b="0" i="0" u="none" strike="noStrike">
                <a:effectLst/>
                <a:latin typeface="Roboto Condensed" panose="020B0604020202020204" pitchFamily="2" charset="0"/>
                <a:hlinkClick r:id="rId6"/>
              </a:rPr>
              <a:t>https://www.youtube.com/@saltcouns</a:t>
            </a:r>
            <a:endParaRPr lang="ru-RU" sz="2000" b="0" i="0">
              <a:effectLst/>
              <a:latin typeface="Roboto Condensed" panose="020B0604020202020204" pitchFamily="2" charset="0"/>
            </a:endParaRPr>
          </a:p>
          <a:p>
            <a:r>
              <a:rPr lang="ru-RU" sz="2000"/>
              <a:t>Подкаст - </a:t>
            </a:r>
            <a:r>
              <a:rPr lang="en-US" sz="2000">
                <a:hlinkClick r:id="rId7"/>
              </a:rPr>
              <a:t>https://podster.fm/podcasts/saltassociation</a:t>
            </a:r>
            <a:endParaRPr lang="ru-RU" sz="2000"/>
          </a:p>
          <a:p>
            <a:endParaRPr lang="ru-RU" sz="2000"/>
          </a:p>
        </p:txBody>
      </p:sp>
    </p:spTree>
    <p:extLst>
      <p:ext uri="{BB962C8B-B14F-4D97-AF65-F5344CB8AC3E}">
        <p14:creationId xmlns:p14="http://schemas.microsoft.com/office/powerpoint/2010/main" val="291178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одежда, человек, улыбка, люди&#10;&#10;Автоматически созданное описание">
            <a:extLst>
              <a:ext uri="{FF2B5EF4-FFF2-40B4-BE49-F238E27FC236}">
                <a16:creationId xmlns:a16="http://schemas.microsoft.com/office/drawing/2014/main" id="{80425C00-259F-4E51-AAB3-56BCFE1E5317}"/>
              </a:ext>
            </a:extLst>
          </p:cNvPr>
          <p:cNvPicPr>
            <a:picLocks noChangeAspect="1"/>
          </p:cNvPicPr>
          <p:nvPr/>
        </p:nvPicPr>
        <p:blipFill rotWithShape="1">
          <a:blip r:embed="rId2">
            <a:extLst>
              <a:ext uri="{28A0092B-C50C-407E-A947-70E740481C1C}">
                <a14:useLocalDpi xmlns:a14="http://schemas.microsoft.com/office/drawing/2010/main" val="0"/>
              </a:ext>
            </a:extLst>
          </a:blip>
          <a:srcRect l="6091" r="3536" b="2"/>
          <a:stretch/>
        </p:blipFill>
        <p:spPr>
          <a:xfrm>
            <a:off x="4821287" y="348856"/>
            <a:ext cx="7047273" cy="6160289"/>
          </a:xfrm>
          <a:custGeom>
            <a:avLst/>
            <a:gdLst/>
            <a:ahLst/>
            <a:cxnLst/>
            <a:rect l="l" t="t" r="r" b="b"/>
            <a:pathLst>
              <a:path w="7047273" h="6160289">
                <a:moveTo>
                  <a:pt x="0" y="0"/>
                </a:moveTo>
                <a:lnTo>
                  <a:pt x="7047273" y="0"/>
                </a:lnTo>
                <a:lnTo>
                  <a:pt x="7047273" y="2807326"/>
                </a:lnTo>
                <a:lnTo>
                  <a:pt x="3603828" y="6155120"/>
                </a:lnTo>
                <a:lnTo>
                  <a:pt x="7047273" y="6155120"/>
                </a:lnTo>
                <a:lnTo>
                  <a:pt x="7047273" y="6160289"/>
                </a:lnTo>
                <a:lnTo>
                  <a:pt x="0" y="6160289"/>
                </a:lnTo>
                <a:close/>
              </a:path>
            </a:pathLst>
          </a:custGeom>
        </p:spPr>
      </p:pic>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F0389A1-EB24-4094-A57D-8255E89342A0}"/>
              </a:ext>
            </a:extLst>
          </p:cNvPr>
          <p:cNvSpPr>
            <a:spLocks noGrp="1"/>
          </p:cNvSpPr>
          <p:nvPr>
            <p:ph type="title"/>
          </p:nvPr>
        </p:nvSpPr>
        <p:spPr>
          <a:xfrm>
            <a:off x="1123360" y="1119315"/>
            <a:ext cx="3213296" cy="2086165"/>
          </a:xfrm>
        </p:spPr>
        <p:txBody>
          <a:bodyPr>
            <a:normAutofit/>
          </a:bodyPr>
          <a:lstStyle/>
          <a:p>
            <a:r>
              <a:rPr lang="ru-RU" sz="3400"/>
              <a:t>Почему Соль? История возникновения ассоциации</a:t>
            </a:r>
            <a:endParaRPr lang="ru-RU" sz="3400" dirty="0"/>
          </a:p>
        </p:txBody>
      </p:sp>
      <p:sp>
        <p:nvSpPr>
          <p:cNvPr id="3" name="Объект 2">
            <a:extLst>
              <a:ext uri="{FF2B5EF4-FFF2-40B4-BE49-F238E27FC236}">
                <a16:creationId xmlns:a16="http://schemas.microsoft.com/office/drawing/2014/main" id="{B50F198D-9D1B-4EB1-B968-4AE288654B1A}"/>
              </a:ext>
            </a:extLst>
          </p:cNvPr>
          <p:cNvSpPr>
            <a:spLocks noGrp="1"/>
          </p:cNvSpPr>
          <p:nvPr>
            <p:ph idx="1"/>
          </p:nvPr>
        </p:nvSpPr>
        <p:spPr>
          <a:xfrm>
            <a:off x="1123359" y="3205480"/>
            <a:ext cx="3213296" cy="2692400"/>
          </a:xfrm>
        </p:spPr>
        <p:txBody>
          <a:bodyPr anchor="t">
            <a:normAutofit/>
          </a:bodyPr>
          <a:lstStyle/>
          <a:p>
            <a:r>
              <a:rPr lang="ru-RU" sz="2000"/>
              <a:t>С - семья</a:t>
            </a:r>
          </a:p>
          <a:p>
            <a:r>
              <a:rPr lang="ru-RU" sz="2000"/>
              <a:t>О - ответственность</a:t>
            </a:r>
          </a:p>
          <a:p>
            <a:r>
              <a:rPr lang="ru-RU" sz="2000"/>
              <a:t>Л - любовь</a:t>
            </a:r>
          </a:p>
          <a:p>
            <a:r>
              <a:rPr lang="ru-RU" sz="2000"/>
              <a:t>ь</a:t>
            </a:r>
          </a:p>
        </p:txBody>
      </p:sp>
    </p:spTree>
    <p:extLst>
      <p:ext uri="{BB962C8B-B14F-4D97-AF65-F5344CB8AC3E}">
        <p14:creationId xmlns:p14="http://schemas.microsoft.com/office/powerpoint/2010/main" val="192794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Объект 12" descr="Изображение выглядит как текст, Шрифт, снимок экрана, число&#10;&#10;Автоматически созданное описание">
            <a:extLst>
              <a:ext uri="{FF2B5EF4-FFF2-40B4-BE49-F238E27FC236}">
                <a16:creationId xmlns:a16="http://schemas.microsoft.com/office/drawing/2014/main" id="{B2E8FDFC-B007-46E7-97A6-D9CA1963BD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65"/>
          <a:stretch/>
        </p:blipFill>
        <p:spPr>
          <a:xfrm>
            <a:off x="1654413" y="228600"/>
            <a:ext cx="8806973" cy="4953000"/>
          </a:xfrm>
          <a:prstGeom prst="rect">
            <a:avLst/>
          </a:prstGeom>
        </p:spPr>
      </p:pic>
    </p:spTree>
    <p:extLst>
      <p:ext uri="{BB962C8B-B14F-4D97-AF65-F5344CB8AC3E}">
        <p14:creationId xmlns:p14="http://schemas.microsoft.com/office/powerpoint/2010/main" val="196658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6CA47CE-943B-45B0-91EA-3B79C35E4705}"/>
              </a:ext>
            </a:extLst>
          </p:cNvPr>
          <p:cNvSpPr>
            <a:spLocks noGrp="1"/>
          </p:cNvSpPr>
          <p:nvPr>
            <p:ph type="title"/>
          </p:nvPr>
        </p:nvSpPr>
        <p:spPr>
          <a:xfrm>
            <a:off x="1285240" y="1050595"/>
            <a:ext cx="8074815" cy="1618489"/>
          </a:xfrm>
        </p:spPr>
        <p:txBody>
          <a:bodyPr anchor="ctr">
            <a:normAutofit/>
          </a:bodyPr>
          <a:lstStyle/>
          <a:p>
            <a:r>
              <a:rPr lang="ru-RU" sz="5000"/>
              <a:t>Высокий порог или порожек?</a:t>
            </a:r>
          </a:p>
        </p:txBody>
      </p:sp>
      <p:sp>
        <p:nvSpPr>
          <p:cNvPr id="3" name="Объект 2">
            <a:extLst>
              <a:ext uri="{FF2B5EF4-FFF2-40B4-BE49-F238E27FC236}">
                <a16:creationId xmlns:a16="http://schemas.microsoft.com/office/drawing/2014/main" id="{0A0F875D-5FD2-41BB-B8BB-64EB239D4019}"/>
              </a:ext>
            </a:extLst>
          </p:cNvPr>
          <p:cNvSpPr>
            <a:spLocks noGrp="1"/>
          </p:cNvSpPr>
          <p:nvPr>
            <p:ph idx="1"/>
          </p:nvPr>
        </p:nvSpPr>
        <p:spPr>
          <a:xfrm>
            <a:off x="1285240" y="2969469"/>
            <a:ext cx="8074815" cy="2800395"/>
          </a:xfrm>
        </p:spPr>
        <p:txBody>
          <a:bodyPr anchor="t">
            <a:normAutofit/>
          </a:bodyPr>
          <a:lstStyle/>
          <a:p>
            <a:r>
              <a:rPr lang="ru-RU" sz="2000"/>
              <a:t>Члены ассоциации – специалисты с высшим психологическим или медицинским образованием + долгосрочное обучение в психотерапевтической модальности + супервизии и личная терапия + или обучение на базовом курсе Альтернативы, или, обладая внушительным опытом работы в данной теме, прошедшие собеседование и защитившие кейс. </a:t>
            </a:r>
          </a:p>
          <a:p>
            <a:r>
              <a:rPr lang="ru-RU" sz="2000"/>
              <a:t>Партнеры ассоциации – студенты психологи, молодые специалисты, сочувствующие и интересующиеся опытные коллеги, присматривающиеся к ассоциации коллеги, непсихологи  </a:t>
            </a:r>
          </a:p>
        </p:txBody>
      </p:sp>
    </p:spTree>
    <p:extLst>
      <p:ext uri="{BB962C8B-B14F-4D97-AF65-F5344CB8AC3E}">
        <p14:creationId xmlns:p14="http://schemas.microsoft.com/office/powerpoint/2010/main" val="357535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2D4EA71-E71B-48CE-B4B5-E52314CB1F34}"/>
              </a:ext>
            </a:extLst>
          </p:cNvPr>
          <p:cNvSpPr>
            <a:spLocks noGrp="1"/>
          </p:cNvSpPr>
          <p:nvPr>
            <p:ph type="title"/>
          </p:nvPr>
        </p:nvSpPr>
        <p:spPr>
          <a:xfrm>
            <a:off x="1285240" y="1050595"/>
            <a:ext cx="8074815" cy="1618489"/>
          </a:xfrm>
        </p:spPr>
        <p:txBody>
          <a:bodyPr anchor="ctr">
            <a:normAutofit/>
          </a:bodyPr>
          <a:lstStyle/>
          <a:p>
            <a:r>
              <a:rPr lang="ru-RU" sz="4000" dirty="0"/>
              <a:t>НОКСА-модель. Консультирование или психотерапия?</a:t>
            </a:r>
          </a:p>
        </p:txBody>
      </p:sp>
      <p:sp>
        <p:nvSpPr>
          <p:cNvPr id="3" name="Объект 2">
            <a:extLst>
              <a:ext uri="{FF2B5EF4-FFF2-40B4-BE49-F238E27FC236}">
                <a16:creationId xmlns:a16="http://schemas.microsoft.com/office/drawing/2014/main" id="{D38EA746-F31A-4BA6-8522-29D1BA670FD5}"/>
              </a:ext>
            </a:extLst>
          </p:cNvPr>
          <p:cNvSpPr>
            <a:spLocks noGrp="1"/>
          </p:cNvSpPr>
          <p:nvPr>
            <p:ph idx="1"/>
          </p:nvPr>
        </p:nvSpPr>
        <p:spPr>
          <a:xfrm>
            <a:off x="1285240" y="2399071"/>
            <a:ext cx="8074815" cy="3370793"/>
          </a:xfrm>
        </p:spPr>
        <p:txBody>
          <a:bodyPr anchor="t">
            <a:normAutofit/>
          </a:bodyPr>
          <a:lstStyle/>
          <a:p>
            <a:r>
              <a:rPr lang="ru-RU" sz="1100" dirty="0"/>
              <a:t>Н – насилие</a:t>
            </a:r>
          </a:p>
          <a:p>
            <a:r>
              <a:rPr lang="ru-RU" sz="1100" dirty="0"/>
              <a:t>О – ответственность</a:t>
            </a:r>
          </a:p>
          <a:p>
            <a:r>
              <a:rPr lang="ru-RU" sz="1100" dirty="0"/>
              <a:t>К – контекст</a:t>
            </a:r>
          </a:p>
          <a:p>
            <a:r>
              <a:rPr lang="ru-RU" sz="1100" dirty="0"/>
              <a:t>С – (по)следствия</a:t>
            </a:r>
          </a:p>
          <a:p>
            <a:r>
              <a:rPr lang="ru-RU" sz="1100" dirty="0"/>
              <a:t>А – альтернатива</a:t>
            </a:r>
          </a:p>
          <a:p>
            <a:pPr marL="0" indent="0">
              <a:buNone/>
            </a:pPr>
            <a:r>
              <a:rPr lang="ru-RU" sz="1600" dirty="0"/>
              <a:t>Мотивационное интервью, теория привязанности, теория объектных отношений, системная семейная методология, нейробиология травмы, глубокое понимание ПТСР и КПТСР и навыки </a:t>
            </a:r>
            <a:r>
              <a:rPr lang="ru-RU" sz="1600" dirty="0" err="1"/>
              <a:t>травматерапевта</a:t>
            </a:r>
            <a:r>
              <a:rPr lang="ru-RU" sz="1600" dirty="0"/>
              <a:t> (</a:t>
            </a:r>
            <a:r>
              <a:rPr lang="en-US" sz="1600" dirty="0"/>
              <a:t>EMDR, IFS</a:t>
            </a:r>
            <a:r>
              <a:rPr lang="ru-RU" sz="1600" dirty="0"/>
              <a:t>, КПТ, ДПТ при КПТСР, метод Мюррей), глубокое понимание расстройств личности, аффективных состояний, зависимости и созависимости, перенос и </a:t>
            </a:r>
            <a:r>
              <a:rPr lang="ru-RU" sz="1600" dirty="0" err="1"/>
              <a:t>контрперенос</a:t>
            </a:r>
            <a:r>
              <a:rPr lang="ru-RU" sz="1600" dirty="0"/>
              <a:t> (ТФП), навыки оспаривания и реструктуризации убеждений (КПТ, ДПТ), знание навыков </a:t>
            </a:r>
            <a:r>
              <a:rPr lang="ru-RU" sz="1600" dirty="0" err="1"/>
              <a:t>самореглуяции</a:t>
            </a:r>
            <a:r>
              <a:rPr lang="ru-RU" sz="1600" dirty="0"/>
              <a:t> и </a:t>
            </a:r>
            <a:r>
              <a:rPr lang="ru-RU" sz="1600" dirty="0" err="1"/>
              <a:t>самосострадания</a:t>
            </a:r>
            <a:r>
              <a:rPr lang="ru-RU" sz="1600" dirty="0"/>
              <a:t>, </a:t>
            </a:r>
            <a:r>
              <a:rPr lang="ru-RU" sz="1600" dirty="0" err="1"/>
              <a:t>ассертивности</a:t>
            </a:r>
            <a:r>
              <a:rPr lang="ru-RU" sz="1600" dirty="0"/>
              <a:t> и решения конфликтных ситуаций (ДПТ, КПТ, </a:t>
            </a:r>
            <a:r>
              <a:rPr lang="en-US" sz="1600" dirty="0"/>
              <a:t>CFT</a:t>
            </a:r>
            <a:r>
              <a:rPr lang="ru-RU" sz="1600" dirty="0"/>
              <a:t>). АСТ, ОРКТ, Схема-терапия, Нарративный подход, Арт-терапия, </a:t>
            </a:r>
            <a:r>
              <a:rPr lang="ru-RU" sz="1600" dirty="0" err="1"/>
              <a:t>Символдрама</a:t>
            </a:r>
            <a:r>
              <a:rPr lang="ru-RU" sz="1600" dirty="0"/>
              <a:t>, </a:t>
            </a:r>
            <a:r>
              <a:rPr lang="ru-RU" sz="1600" dirty="0" err="1"/>
              <a:t>юнгинианский</a:t>
            </a:r>
            <a:r>
              <a:rPr lang="ru-RU" sz="1600" dirty="0"/>
              <a:t> анализ…</a:t>
            </a:r>
          </a:p>
        </p:txBody>
      </p:sp>
    </p:spTree>
    <p:extLst>
      <p:ext uri="{BB962C8B-B14F-4D97-AF65-F5344CB8AC3E}">
        <p14:creationId xmlns:p14="http://schemas.microsoft.com/office/powerpoint/2010/main" val="127611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0543ED5-18D0-4D97-B1BB-455E17047F94}"/>
              </a:ext>
            </a:extLst>
          </p:cNvPr>
          <p:cNvSpPr>
            <a:spLocks noGrp="1"/>
          </p:cNvSpPr>
          <p:nvPr>
            <p:ph type="title"/>
          </p:nvPr>
        </p:nvSpPr>
        <p:spPr>
          <a:xfrm>
            <a:off x="1285240" y="1050595"/>
            <a:ext cx="8074815" cy="1618489"/>
          </a:xfrm>
        </p:spPr>
        <p:txBody>
          <a:bodyPr anchor="ctr">
            <a:normAutofit/>
          </a:bodyPr>
          <a:lstStyle/>
          <a:p>
            <a:r>
              <a:rPr lang="ru-RU" sz="5000"/>
              <a:t>Насилие и личность его совершающее, многогранны</a:t>
            </a:r>
          </a:p>
        </p:txBody>
      </p:sp>
      <p:sp>
        <p:nvSpPr>
          <p:cNvPr id="3" name="Объект 2">
            <a:extLst>
              <a:ext uri="{FF2B5EF4-FFF2-40B4-BE49-F238E27FC236}">
                <a16:creationId xmlns:a16="http://schemas.microsoft.com/office/drawing/2014/main" id="{791E69B9-A7D2-4EA0-8F64-75A884941FE0}"/>
              </a:ext>
            </a:extLst>
          </p:cNvPr>
          <p:cNvSpPr>
            <a:spLocks noGrp="1"/>
          </p:cNvSpPr>
          <p:nvPr>
            <p:ph idx="1"/>
          </p:nvPr>
        </p:nvSpPr>
        <p:spPr>
          <a:xfrm>
            <a:off x="1285240" y="2969469"/>
            <a:ext cx="8074815" cy="2800395"/>
          </a:xfrm>
        </p:spPr>
        <p:txBody>
          <a:bodyPr anchor="t">
            <a:normAutofit/>
          </a:bodyPr>
          <a:lstStyle/>
          <a:p>
            <a:r>
              <a:rPr lang="ru-RU" sz="2400" dirty="0"/>
              <a:t>Приоритеты мишеней терапии. Каждый человек – свои мишени и приоритеты</a:t>
            </a:r>
          </a:p>
          <a:p>
            <a:r>
              <a:rPr lang="ru-RU" sz="2400" dirty="0"/>
              <a:t>Кто наш клиент – автор насилия или пострадавшая сторона</a:t>
            </a:r>
          </a:p>
          <a:p>
            <a:r>
              <a:rPr lang="ru-RU" sz="2400" dirty="0"/>
              <a:t>Оценка риска</a:t>
            </a:r>
          </a:p>
          <a:p>
            <a:r>
              <a:rPr lang="ru-RU" sz="2400" dirty="0"/>
              <a:t>Профилактика срыва, чек-лист, антикризисный план</a:t>
            </a:r>
          </a:p>
        </p:txBody>
      </p:sp>
    </p:spTree>
    <p:extLst>
      <p:ext uri="{BB962C8B-B14F-4D97-AF65-F5344CB8AC3E}">
        <p14:creationId xmlns:p14="http://schemas.microsoft.com/office/powerpoint/2010/main" val="78777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656392C-1001-4586-A078-DD782C1715A2}"/>
              </a:ext>
            </a:extLst>
          </p:cNvPr>
          <p:cNvSpPr>
            <a:spLocks noGrp="1"/>
          </p:cNvSpPr>
          <p:nvPr>
            <p:ph type="title"/>
          </p:nvPr>
        </p:nvSpPr>
        <p:spPr>
          <a:xfrm>
            <a:off x="1285240" y="1050595"/>
            <a:ext cx="8074815" cy="1618489"/>
          </a:xfrm>
        </p:spPr>
        <p:txBody>
          <a:bodyPr anchor="ctr">
            <a:normAutofit/>
          </a:bodyPr>
          <a:lstStyle/>
          <a:p>
            <a:r>
              <a:rPr lang="ru-RU" sz="6100"/>
              <a:t>Личность консультанта</a:t>
            </a:r>
          </a:p>
        </p:txBody>
      </p:sp>
      <p:sp>
        <p:nvSpPr>
          <p:cNvPr id="3" name="Объект 2">
            <a:extLst>
              <a:ext uri="{FF2B5EF4-FFF2-40B4-BE49-F238E27FC236}">
                <a16:creationId xmlns:a16="http://schemas.microsoft.com/office/drawing/2014/main" id="{543EDA71-0A8E-43DC-931D-C6FDC3B81F05}"/>
              </a:ext>
            </a:extLst>
          </p:cNvPr>
          <p:cNvSpPr>
            <a:spLocks noGrp="1"/>
          </p:cNvSpPr>
          <p:nvPr>
            <p:ph idx="1"/>
          </p:nvPr>
        </p:nvSpPr>
        <p:spPr>
          <a:xfrm>
            <a:off x="1285240" y="2969469"/>
            <a:ext cx="8074815" cy="2800395"/>
          </a:xfrm>
        </p:spPr>
        <p:txBody>
          <a:bodyPr anchor="t">
            <a:normAutofit/>
          </a:bodyPr>
          <a:lstStyle/>
          <a:p>
            <a:r>
              <a:rPr lang="ru-RU" sz="2000"/>
              <a:t>Личность консультанта, собственный опыт насилия в качестве пострадавшего, свидетеля или автора</a:t>
            </a:r>
          </a:p>
          <a:p>
            <a:r>
              <a:rPr lang="ru-RU" sz="2000"/>
              <a:t>Профилактика викарной травмы</a:t>
            </a:r>
          </a:p>
          <a:p>
            <a:r>
              <a:rPr lang="ru-RU" sz="2000"/>
              <a:t>Возможно ли совмещать с работой с пострадавшими?</a:t>
            </a:r>
          </a:p>
          <a:p>
            <a:r>
              <a:rPr lang="ru-RU" sz="2000"/>
              <a:t>Профессиональная позиция специалиста</a:t>
            </a:r>
          </a:p>
          <a:p>
            <a:r>
              <a:rPr lang="ru-RU" sz="2000"/>
              <a:t>Способность разглядеть человека за его поступками</a:t>
            </a:r>
          </a:p>
          <a:p>
            <a:r>
              <a:rPr lang="ru-RU" sz="2000"/>
              <a:t>Забота о себе, супервизия, интервизия, личная терапия </a:t>
            </a:r>
          </a:p>
          <a:p>
            <a:endParaRPr lang="ru-RU" sz="2000"/>
          </a:p>
        </p:txBody>
      </p:sp>
    </p:spTree>
    <p:extLst>
      <p:ext uri="{BB962C8B-B14F-4D97-AF65-F5344CB8AC3E}">
        <p14:creationId xmlns:p14="http://schemas.microsoft.com/office/powerpoint/2010/main" val="77566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996BE39-7B44-45CD-A2C6-F98CB8237BA8}"/>
              </a:ext>
            </a:extLst>
          </p:cNvPr>
          <p:cNvSpPr>
            <a:spLocks noGrp="1"/>
          </p:cNvSpPr>
          <p:nvPr>
            <p:ph type="title"/>
          </p:nvPr>
        </p:nvSpPr>
        <p:spPr>
          <a:xfrm>
            <a:off x="1285240" y="717755"/>
            <a:ext cx="8074815" cy="796413"/>
          </a:xfrm>
        </p:spPr>
        <p:txBody>
          <a:bodyPr anchor="ctr">
            <a:normAutofit fontScale="90000"/>
          </a:bodyPr>
          <a:lstStyle/>
          <a:p>
            <a:r>
              <a:rPr lang="ru-RU" sz="7200" dirty="0"/>
              <a:t>Работа с парой</a:t>
            </a:r>
          </a:p>
        </p:txBody>
      </p:sp>
      <p:sp>
        <p:nvSpPr>
          <p:cNvPr id="3" name="Объект 2">
            <a:extLst>
              <a:ext uri="{FF2B5EF4-FFF2-40B4-BE49-F238E27FC236}">
                <a16:creationId xmlns:a16="http://schemas.microsoft.com/office/drawing/2014/main" id="{42DCC93F-8722-4919-8CE2-A598C17F2723}"/>
              </a:ext>
            </a:extLst>
          </p:cNvPr>
          <p:cNvSpPr>
            <a:spLocks noGrp="1"/>
          </p:cNvSpPr>
          <p:nvPr>
            <p:ph idx="1"/>
          </p:nvPr>
        </p:nvSpPr>
        <p:spPr>
          <a:xfrm>
            <a:off x="875072" y="1514168"/>
            <a:ext cx="10314038" cy="4716989"/>
          </a:xfrm>
        </p:spPr>
        <p:txBody>
          <a:bodyPr anchor="t">
            <a:normAutofit lnSpcReduction="10000"/>
          </a:bodyPr>
          <a:lstStyle/>
          <a:p>
            <a:pPr marL="0" indent="0" algn="l">
              <a:buNone/>
            </a:pPr>
            <a:r>
              <a:rPr lang="ru-RU" sz="1800" b="1" dirty="0"/>
              <a:t>Ситуационное насилие </a:t>
            </a:r>
            <a:r>
              <a:rPr lang="ru-RU" sz="1800" b="1"/>
              <a:t>в паре</a:t>
            </a:r>
            <a:endParaRPr lang="ru-RU" sz="1800" b="1" dirty="0"/>
          </a:p>
          <a:p>
            <a:pPr marL="0" indent="0" algn="l">
              <a:buNone/>
            </a:pPr>
            <a:r>
              <a:rPr lang="ru-RU" sz="1200" b="0" i="0" dirty="0">
                <a:solidFill>
                  <a:srgbClr val="202122"/>
                </a:solidFill>
                <a:effectLst/>
                <a:latin typeface="Arial" panose="020B0604020202020204" pitchFamily="34" charset="0"/>
              </a:rPr>
              <a:t>Джонсон утверждает, что ситуационное насилие в паре включает динамику отношений, "в которых конфликт иногда выходит "из-под контроля", обычно приводя к "незначительным" формам насилия и редко перерастая в серьезные или угрожающие жизни формы насилия"</a:t>
            </a:r>
            <a:endParaRPr lang="ru-RU" sz="1800" b="1" dirty="0"/>
          </a:p>
          <a:p>
            <a:pPr algn="l">
              <a:buFont typeface="Arial" panose="020B0604020202020204" pitchFamily="34" charset="0"/>
              <a:buChar char="•"/>
            </a:pPr>
            <a:r>
              <a:rPr lang="ru-RU" sz="1200" b="0" i="0" dirty="0">
                <a:solidFill>
                  <a:srgbClr val="202122"/>
                </a:solidFill>
                <a:effectLst/>
                <a:latin typeface="Arial" panose="020B0604020202020204" pitchFamily="34" charset="0"/>
              </a:rPr>
              <a:t>Режим: Умеренно агрессивное поведение, такое как бросание предметов, варьирующееся от более агрессивного поведения, такого как толкание, пощечина, укус, наезд, царапанье или выдергивание волос.</a:t>
            </a:r>
          </a:p>
          <a:p>
            <a:pPr algn="l">
              <a:buFont typeface="Arial" panose="020B0604020202020204" pitchFamily="34" charset="0"/>
              <a:buChar char="•"/>
            </a:pPr>
            <a:r>
              <a:rPr lang="ru-RU" sz="1200" b="0" i="0" dirty="0">
                <a:solidFill>
                  <a:srgbClr val="202122"/>
                </a:solidFill>
                <a:effectLst/>
                <a:latin typeface="Arial" panose="020B0604020202020204" pitchFamily="34" charset="0"/>
              </a:rPr>
              <a:t>Частота: встречается реже, чем терроризм со стороны партнера, время от времени во время ссоры или разногласия.</a:t>
            </a:r>
          </a:p>
          <a:p>
            <a:pPr algn="l">
              <a:buFont typeface="Arial" panose="020B0604020202020204" pitchFamily="34" charset="0"/>
              <a:buChar char="•"/>
            </a:pPr>
            <a:r>
              <a:rPr lang="ru-RU" sz="1200" b="0" i="0" dirty="0">
                <a:solidFill>
                  <a:srgbClr val="202122"/>
                </a:solidFill>
                <a:effectLst/>
                <a:latin typeface="Arial" panose="020B0604020202020204" pitchFamily="34" charset="0"/>
              </a:rPr>
              <a:t>Степень тяжести: более мягкая, чем интимный терроризм, очень редко перерастает в более серьезное насилие, обычно не включает серьезные травмы или госпитализацию одного из партнеров.</a:t>
            </a:r>
          </a:p>
          <a:p>
            <a:pPr algn="l">
              <a:buFont typeface="Arial" panose="020B0604020202020204" pitchFamily="34" charset="0"/>
              <a:buChar char="•"/>
            </a:pPr>
            <a:r>
              <a:rPr lang="ru-RU" sz="1200" b="0" i="0" dirty="0">
                <a:solidFill>
                  <a:srgbClr val="202122"/>
                </a:solidFill>
                <a:effectLst/>
                <a:latin typeface="Arial" panose="020B0604020202020204" pitchFamily="34" charset="0"/>
              </a:rPr>
              <a:t>Взаимность: насилие может в равной степени проявляться любым партнером в отношениях.</a:t>
            </a:r>
          </a:p>
          <a:p>
            <a:pPr algn="l">
              <a:buFont typeface="Arial" panose="020B0604020202020204" pitchFamily="34" charset="0"/>
              <a:buChar char="•"/>
            </a:pPr>
            <a:r>
              <a:rPr lang="ru-RU" sz="1200" b="0" i="0" dirty="0">
                <a:solidFill>
                  <a:srgbClr val="202122"/>
                </a:solidFill>
                <a:effectLst/>
                <a:latin typeface="Arial" panose="020B0604020202020204" pitchFamily="34" charset="0"/>
              </a:rPr>
              <a:t>Намерение: происходит из-за гнева или разочарования, а не как средство получения контроля и власти над другим партнером.</a:t>
            </a:r>
          </a:p>
          <a:p>
            <a:pPr marL="0" indent="0" rtl="0">
              <a:buNone/>
            </a:pPr>
            <a:r>
              <a:rPr lang="ru-RU" sz="1800" b="1" dirty="0"/>
              <a:t>Интимный терроризм </a:t>
            </a:r>
          </a:p>
          <a:p>
            <a:pPr algn="l"/>
            <a:r>
              <a:rPr lang="en-US" sz="1200" dirty="0">
                <a:solidFill>
                  <a:srgbClr val="202122"/>
                </a:solidFill>
                <a:latin typeface="Arial" panose="020B0604020202020204" pitchFamily="34" charset="0"/>
              </a:rPr>
              <a:t> </a:t>
            </a:r>
            <a:r>
              <a:rPr lang="ru-RU" sz="1200" dirty="0">
                <a:solidFill>
                  <a:srgbClr val="202122"/>
                </a:solidFill>
                <a:latin typeface="Arial" panose="020B0604020202020204" pitchFamily="34" charset="0"/>
              </a:rPr>
              <a:t>Интимный терроризм, или насилие с принудительным контролем (CCV), возникает, когда один партнер в отношениях, обычно мужчина, использует </a:t>
            </a:r>
            <a:r>
              <a:rPr lang="ru-RU" sz="1200" dirty="0">
                <a:solidFill>
                  <a:srgbClr val="202122"/>
                </a:solidFill>
                <a:latin typeface="Arial" panose="020B0604020202020204" pitchFamily="34" charset="0"/>
                <a:hlinkClick r:id="rId3" tooltip="Злоупотребление властью и контролем">
                  <a:extLst>
                    <a:ext uri="{A12FA001-AC4F-418D-AE19-62706E023703}">
                      <ahyp:hlinkClr xmlns:ahyp="http://schemas.microsoft.com/office/drawing/2018/hyperlinkcolor" val="tx"/>
                    </a:ext>
                  </a:extLst>
                </a:hlinkClick>
              </a:rPr>
              <a:t>принудительный контроль и власть</a:t>
            </a:r>
            <a:r>
              <a:rPr lang="ru-RU" sz="1200" dirty="0">
                <a:solidFill>
                  <a:srgbClr val="202122"/>
                </a:solidFill>
                <a:latin typeface="Arial" panose="020B0604020202020204" pitchFamily="34" charset="0"/>
              </a:rPr>
              <a:t> над другим партнером, используя угрозы, </a:t>
            </a:r>
            <a:r>
              <a:rPr lang="ru-RU" sz="1200" dirty="0">
                <a:solidFill>
                  <a:srgbClr val="202122"/>
                </a:solidFill>
                <a:latin typeface="Arial" panose="020B0604020202020204" pitchFamily="34" charset="0"/>
                <a:hlinkClick r:id="rId4" tooltip="Запугивание">
                  <a:extLst>
                    <a:ext uri="{A12FA001-AC4F-418D-AE19-62706E023703}">
                      <ahyp:hlinkClr xmlns:ahyp="http://schemas.microsoft.com/office/drawing/2018/hyperlinkcolor" val="tx"/>
                    </a:ext>
                  </a:extLst>
                </a:hlinkClick>
              </a:rPr>
              <a:t>запугивание</a:t>
            </a:r>
            <a:r>
              <a:rPr lang="ru-RU" sz="1200" dirty="0">
                <a:solidFill>
                  <a:srgbClr val="202122"/>
                </a:solidFill>
                <a:latin typeface="Arial" panose="020B0604020202020204" pitchFamily="34" charset="0"/>
              </a:rPr>
              <a:t> и </a:t>
            </a:r>
            <a:r>
              <a:rPr lang="ru-RU" sz="1200" dirty="0">
                <a:solidFill>
                  <a:srgbClr val="202122"/>
                </a:solidFill>
                <a:latin typeface="Arial" panose="020B0604020202020204" pitchFamily="34" charset="0"/>
                <a:hlinkClick r:id="rId5" tooltip="Изоляция для облегчения жестокого обращения">
                  <a:extLst>
                    <a:ext uri="{A12FA001-AC4F-418D-AE19-62706E023703}">
                      <ahyp:hlinkClr xmlns:ahyp="http://schemas.microsoft.com/office/drawing/2018/hyperlinkcolor" val="tx"/>
                    </a:ext>
                  </a:extLst>
                </a:hlinkClick>
              </a:rPr>
              <a:t>изоляцию</a:t>
            </a:r>
            <a:r>
              <a:rPr lang="ru-RU" sz="1200" dirty="0">
                <a:solidFill>
                  <a:srgbClr val="202122"/>
                </a:solidFill>
                <a:latin typeface="Arial" panose="020B0604020202020204" pitchFamily="34" charset="0"/>
              </a:rPr>
              <a:t>. CCV использует серьезное психологическое насилие в целях контроля; когда имеет место физическое насилие, оно также является серьезным. В таких случаях "[любой] партнер, обычно мужчина, контролирует практически каждый аспект жизни жертвы, обычно женщины". Джонсон сообщил в 2001 году, что 97% лиц, совершивших интимный терроризм, были мужчинами.</a:t>
            </a:r>
          </a:p>
          <a:p>
            <a:pPr algn="l"/>
            <a:r>
              <a:rPr lang="ru-RU" sz="1200" dirty="0">
                <a:solidFill>
                  <a:srgbClr val="202122"/>
                </a:solidFill>
                <a:latin typeface="Arial" panose="020B0604020202020204" pitchFamily="34" charset="0"/>
              </a:rPr>
              <a:t>Насилие со стороны интимного партнера может включать в себя </a:t>
            </a:r>
            <a:r>
              <a:rPr lang="ru-RU" sz="1200" dirty="0">
                <a:solidFill>
                  <a:srgbClr val="202122"/>
                </a:solidFill>
                <a:latin typeface="Arial" panose="020B0604020202020204" pitchFamily="34" charset="0"/>
                <a:hlinkClick r:id="rId6" tooltip="Сексуальное насилие">
                  <a:extLst>
                    <a:ext uri="{A12FA001-AC4F-418D-AE19-62706E023703}">
                      <ahyp:hlinkClr xmlns:ahyp="http://schemas.microsoft.com/office/drawing/2018/hyperlinkcolor" val="tx"/>
                    </a:ext>
                  </a:extLst>
                </a:hlinkClick>
              </a:rPr>
              <a:t>сексуальное</a:t>
            </a:r>
            <a:r>
              <a:rPr lang="ru-RU" sz="1200" dirty="0">
                <a:solidFill>
                  <a:srgbClr val="202122"/>
                </a:solidFill>
                <a:latin typeface="Arial" panose="020B0604020202020204" pitchFamily="34" charset="0"/>
              </a:rPr>
              <a:t>, </a:t>
            </a:r>
            <a:r>
              <a:rPr lang="ru-RU" sz="1200" dirty="0">
                <a:solidFill>
                  <a:srgbClr val="202122"/>
                </a:solidFill>
                <a:latin typeface="Arial" panose="020B0604020202020204" pitchFamily="34" charset="0"/>
                <a:hlinkClick r:id="rId7" tooltip="Садистское расстройство личности">
                  <a:extLst>
                    <a:ext uri="{A12FA001-AC4F-418D-AE19-62706E023703}">
                      <ahyp:hlinkClr xmlns:ahyp="http://schemas.microsoft.com/office/drawing/2018/hyperlinkcolor" val="tx"/>
                    </a:ext>
                  </a:extLst>
                </a:hlinkClick>
              </a:rPr>
              <a:t>садистский</a:t>
            </a:r>
            <a:r>
              <a:rPr lang="ru-RU" sz="1200" dirty="0">
                <a:solidFill>
                  <a:srgbClr val="202122"/>
                </a:solidFill>
                <a:latin typeface="Arial" panose="020B0604020202020204" pitchFamily="34" charset="0"/>
              </a:rPr>
              <a:t> контроль, </a:t>
            </a:r>
            <a:r>
              <a:rPr lang="ru-RU" sz="1200" dirty="0">
                <a:solidFill>
                  <a:srgbClr val="202122"/>
                </a:solidFill>
                <a:latin typeface="Arial" panose="020B0604020202020204" pitchFamily="34" charset="0"/>
                <a:hlinkClick r:id="rId8" tooltip="Экономическое насилие">
                  <a:extLst>
                    <a:ext uri="{A12FA001-AC4F-418D-AE19-62706E023703}">
                      <ahyp:hlinkClr xmlns:ahyp="http://schemas.microsoft.com/office/drawing/2018/hyperlinkcolor" val="tx"/>
                    </a:ext>
                  </a:extLst>
                </a:hlinkClick>
              </a:rPr>
              <a:t>экономическое</a:t>
            </a:r>
            <a:r>
              <a:rPr lang="ru-RU" sz="1200" dirty="0">
                <a:solidFill>
                  <a:srgbClr val="202122"/>
                </a:solidFill>
                <a:latin typeface="Arial" panose="020B0604020202020204" pitchFamily="34" charset="0"/>
              </a:rPr>
              <a:t>, </a:t>
            </a:r>
            <a:r>
              <a:rPr lang="ru-RU" sz="1200" dirty="0">
                <a:solidFill>
                  <a:srgbClr val="202122"/>
                </a:solidFill>
                <a:latin typeface="Arial" panose="020B0604020202020204" pitchFamily="34" charset="0"/>
                <a:hlinkClick r:id="rId9" tooltip="Физическое насилие">
                  <a:extLst>
                    <a:ext uri="{A12FA001-AC4F-418D-AE19-62706E023703}">
                      <ahyp:hlinkClr xmlns:ahyp="http://schemas.microsoft.com/office/drawing/2018/hyperlinkcolor" val="tx"/>
                    </a:ext>
                  </a:extLst>
                </a:hlinkClick>
              </a:rPr>
              <a:t>физическое</a:t>
            </a:r>
            <a:r>
              <a:rPr lang="ru-RU" sz="1200" dirty="0">
                <a:solidFill>
                  <a:srgbClr val="202122"/>
                </a:solidFill>
                <a:latin typeface="Arial" panose="020B0604020202020204" pitchFamily="34" charset="0"/>
              </a:rPr>
              <a:t>, эмоциональное и </a:t>
            </a:r>
            <a:r>
              <a:rPr lang="ru-RU" sz="1200" dirty="0">
                <a:solidFill>
                  <a:srgbClr val="202122"/>
                </a:solidFill>
                <a:latin typeface="Arial" panose="020B0604020202020204" pitchFamily="34" charset="0"/>
                <a:hlinkClick r:id="rId10" tooltip="Психологическое насилие">
                  <a:extLst>
                    <a:ext uri="{A12FA001-AC4F-418D-AE19-62706E023703}">
                      <ahyp:hlinkClr xmlns:ahyp="http://schemas.microsoft.com/office/drawing/2018/hyperlinkcolor" val="tx"/>
                    </a:ext>
                  </a:extLst>
                </a:hlinkClick>
              </a:rPr>
              <a:t>психологическое насилие</a:t>
            </a:r>
            <a:r>
              <a:rPr lang="ru-RU" sz="1200" dirty="0">
                <a:solidFill>
                  <a:srgbClr val="202122"/>
                </a:solidFill>
                <a:latin typeface="Arial" panose="020B0604020202020204" pitchFamily="34" charset="0"/>
              </a:rPr>
              <a:t>. Интимный терроризм с большей вероятностью обострится с течением времени, не так часто будет взаимным и с большей вероятностью повлечет за собой серьезные травмы. Жертвы одного вида насилия часто становятся жертвами других видов насилия. Тяжесть имеет тенденцию возрастать при многократных инцидентах, особенно если насилие проявляется во многих формах.</a:t>
            </a:r>
          </a:p>
          <a:p>
            <a:pPr marL="0" indent="0" rtl="0">
              <a:buNone/>
            </a:pPr>
            <a:endParaRPr lang="ru-RU" sz="1200" dirty="0">
              <a:solidFill>
                <a:srgbClr val="202122"/>
              </a:solidFill>
              <a:latin typeface="Arial" panose="020B0604020202020204" pitchFamily="34" charset="0"/>
            </a:endParaRPr>
          </a:p>
          <a:p>
            <a:pPr marL="0" indent="0">
              <a:buNone/>
            </a:pPr>
            <a:endParaRPr lang="ru-RU" sz="1200" dirty="0">
              <a:solidFill>
                <a:srgbClr val="202122"/>
              </a:solidFill>
              <a:latin typeface="Arial" panose="020B0604020202020204" pitchFamily="34" charset="0"/>
            </a:endParaRPr>
          </a:p>
          <a:p>
            <a:pPr marL="0" indent="0" rtl="0">
              <a:buNone/>
            </a:pPr>
            <a:endParaRPr lang="ru-RU" sz="1300" dirty="0"/>
          </a:p>
          <a:p>
            <a:pPr rtl="0">
              <a:buFont typeface="Arial" panose="020B0604020202020204" pitchFamily="34" charset="0"/>
              <a:buChar char="•"/>
            </a:pPr>
            <a:endParaRPr lang="ru-RU" sz="1300" dirty="0"/>
          </a:p>
          <a:p>
            <a:endParaRPr lang="ru-RU" sz="1300" dirty="0"/>
          </a:p>
        </p:txBody>
      </p:sp>
    </p:spTree>
    <p:extLst>
      <p:ext uri="{BB962C8B-B14F-4D97-AF65-F5344CB8AC3E}">
        <p14:creationId xmlns:p14="http://schemas.microsoft.com/office/powerpoint/2010/main" val="39449584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2980</TotalTime>
  <Words>2713</Words>
  <Application>Microsoft Office PowerPoint</Application>
  <PresentationFormat>Широкоэкранный</PresentationFormat>
  <Paragraphs>155</Paragraphs>
  <Slides>20</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Calibri Light</vt:lpstr>
      <vt:lpstr>Roboto</vt:lpstr>
      <vt:lpstr>Roboto Condensed</vt:lpstr>
      <vt:lpstr>Segoe UI</vt:lpstr>
      <vt:lpstr>Тема Office</vt:lpstr>
      <vt:lpstr>Ассоциация «Соль» или особенности работы с авторами насилия в близких отношениях</vt:lpstr>
      <vt:lpstr>Презентация PowerPoint</vt:lpstr>
      <vt:lpstr>Почему Соль? История возникновения ассоциации</vt:lpstr>
      <vt:lpstr>Презентация PowerPoint</vt:lpstr>
      <vt:lpstr>Высокий порог или порожек?</vt:lpstr>
      <vt:lpstr>НОКСА-модель. Консультирование или психотерапия?</vt:lpstr>
      <vt:lpstr>Насилие и личность его совершающее, многогранны</vt:lpstr>
      <vt:lpstr>Личность консультанта</vt:lpstr>
      <vt:lpstr>Работа с парой</vt:lpstr>
      <vt:lpstr>Работа с парой</vt:lpstr>
      <vt:lpstr>Работа с парой</vt:lpstr>
      <vt:lpstr>Работа с парой</vt:lpstr>
      <vt:lpstr>Работа с парой </vt:lpstr>
      <vt:lpstr>Работа с парой </vt:lpstr>
      <vt:lpstr> 12 Причин, по которым консультирование супружеских пар не рекомендуется при наличии домашнего насилия https://www.washingtoncountyor.gov/documents/12-reasons-why-couples-counseling-not-recommended-when-domestic-violence-present/download?inline </vt:lpstr>
      <vt:lpstr>Презентация PowerPoint</vt:lpstr>
      <vt:lpstr>Презентация PowerPoint</vt:lpstr>
      <vt:lpstr>Так когда же быть парной терапии???</vt:lpstr>
      <vt:lpstr>Генрих Краус 7-8 октября с 10.00 до 18.00</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Ассоциация «Соль» или особенности работы с авторами насилия в близких отношениях</dc:title>
  <dc:creator>Виктория Плессер</dc:creator>
  <cp:lastModifiedBy>Виктория Плессер</cp:lastModifiedBy>
  <cp:revision>62</cp:revision>
  <dcterms:created xsi:type="dcterms:W3CDTF">2023-09-14T11:34:05Z</dcterms:created>
  <dcterms:modified xsi:type="dcterms:W3CDTF">2023-09-28T17:36:05Z</dcterms:modified>
</cp:coreProperties>
</file>