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8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68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5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90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5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5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4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0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3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5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4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121FC-B144-439E-83B7-41A0471487B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FB41-966E-4ED7-9A13-87A76D30A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31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7014" y="1687580"/>
            <a:ext cx="41605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Белобородова Ирина</a:t>
            </a:r>
            <a:r>
              <a:rPr lang="ru-RU" dirty="0" smtClean="0"/>
              <a:t>, детский и семейный психолог, игровой терапевт, ведущая психологических групп.</a:t>
            </a:r>
          </a:p>
          <a:p>
            <a:endParaRPr lang="ru-RU" dirty="0"/>
          </a:p>
          <a:p>
            <a:r>
              <a:rPr lang="ru-RU" dirty="0" smtClean="0"/>
              <a:t>8 лет работаю с детьми и семьями, преподаю, веду психологические группы.</a:t>
            </a:r>
          </a:p>
          <a:p>
            <a:endParaRPr lang="ru-RU" dirty="0" smtClean="0"/>
          </a:p>
          <a:p>
            <a:r>
              <a:rPr lang="ru-RU" dirty="0" smtClean="0"/>
              <a:t>Работаю с </a:t>
            </a:r>
            <a:r>
              <a:rPr lang="ru-RU" dirty="0" err="1" smtClean="0"/>
              <a:t>билингвальными</a:t>
            </a:r>
            <a:r>
              <a:rPr lang="ru-RU" dirty="0" smtClean="0"/>
              <a:t> семьями</a:t>
            </a:r>
          </a:p>
          <a:p>
            <a:endParaRPr lang="ru-RU" dirty="0"/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@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irina.playtherapy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Instagram/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Tg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31" y="1501317"/>
            <a:ext cx="2842934" cy="4259771"/>
          </a:xfrm>
          <a:prstGeom prst="rect">
            <a:avLst/>
          </a:prstGeom>
          <a:ln w="539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8509635" y="1975436"/>
            <a:ext cx="3081528" cy="378565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Образование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МГУ им. М.В. Ломоносова</a:t>
            </a:r>
          </a:p>
          <a:p>
            <a:r>
              <a:rPr lang="ru-RU" sz="1600" dirty="0" smtClean="0"/>
              <a:t>Психолог, преподаватель психологии</a:t>
            </a:r>
          </a:p>
          <a:p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«Детское и семейное консультирование»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 «Игровая терапия центрированная на ребенке»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«Арт-терапия, многообразие методов»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«Интегративный подход в психотерапии детей и подростков»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«КБТ детей и подростков»</a:t>
            </a:r>
          </a:p>
        </p:txBody>
      </p:sp>
    </p:spTree>
    <p:extLst>
      <p:ext uri="{BB962C8B-B14F-4D97-AF65-F5344CB8AC3E}">
        <p14:creationId xmlns:p14="http://schemas.microsoft.com/office/powerpoint/2010/main" val="419981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Базовые  принципы нашей работы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7236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Мы </a:t>
            </a:r>
            <a:r>
              <a:rPr lang="ru-RU" dirty="0"/>
              <a:t>работаем не над узконаправленными навыками, а </a:t>
            </a:r>
            <a:r>
              <a:rPr lang="ru-RU" dirty="0" smtClean="0"/>
              <a:t>формируем ключевые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мета-навыки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smtClean="0"/>
              <a:t>качества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r>
              <a:rPr lang="ru-RU" dirty="0" smtClean="0"/>
              <a:t>Осознанное </a:t>
            </a:r>
            <a:r>
              <a:rPr lang="ru-RU" dirty="0"/>
              <a:t>отношение к себе, своей жизни, отношениям</a:t>
            </a:r>
          </a:p>
          <a:p>
            <a:r>
              <a:rPr lang="ru-RU" dirty="0"/>
              <a:t>Эмпатия (сопереживание, понимание чувств другого человека)</a:t>
            </a:r>
          </a:p>
          <a:p>
            <a:r>
              <a:rPr lang="ru-RU" dirty="0"/>
              <a:t>Искренность (умение открыто и честно говорить о себе, своих чувствах, страхах, ожиданиях)</a:t>
            </a:r>
          </a:p>
          <a:p>
            <a:r>
              <a:rPr lang="ru-RU" dirty="0"/>
              <a:t>Уважение к собеседнику (позиция равноправия и уважения)</a:t>
            </a:r>
          </a:p>
          <a:p>
            <a:r>
              <a:rPr lang="ru-RU" dirty="0"/>
              <a:t>Понимание себя и своих чувств</a:t>
            </a:r>
          </a:p>
          <a:p>
            <a:r>
              <a:rPr lang="ru-RU" dirty="0" err="1"/>
              <a:t>Самоценность</a:t>
            </a:r>
            <a:r>
              <a:rPr lang="ru-RU" dirty="0"/>
              <a:t> и самоуважение</a:t>
            </a:r>
          </a:p>
          <a:p>
            <a:r>
              <a:rPr lang="ru-RU" dirty="0"/>
              <a:t>Умение слушать и </a:t>
            </a:r>
            <a:r>
              <a:rPr lang="ru-RU" dirty="0" smtClean="0"/>
              <a:t>слышать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 своей работе мы интегрируем базовые принципы классических психотерапевтических школ. Основой нашего подхода к ведению длительных групп является клиент центрированная ориентация*</a:t>
            </a:r>
            <a:endParaRPr lang="ru-RU" dirty="0"/>
          </a:p>
          <a:p>
            <a:pPr marL="0" indent="0" algn="r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0" indent="0" algn="r">
              <a:buNone/>
            </a:pPr>
            <a:r>
              <a:rPr lang="en-US" sz="3800" b="1" dirty="0" smtClean="0">
                <a:solidFill>
                  <a:schemeClr val="accent2"/>
                </a:solidFill>
              </a:rPr>
              <a:t>empatia.ru</a:t>
            </a:r>
            <a:endParaRPr lang="ru-RU" sz="3800" b="1" dirty="0" smtClean="0">
              <a:solidFill>
                <a:schemeClr val="accent2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32" name="Picture 8" descr="https://empatia.ru/wp-content/uploads/2021/01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001" y="3798856"/>
            <a:ext cx="4891404" cy="73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9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Как строится наша работа в группе?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384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dirty="0" smtClean="0"/>
              <a:t>Группа </a:t>
            </a:r>
            <a:r>
              <a:rPr lang="ru-RU" dirty="0"/>
              <a:t>сочетает в себе элементы работы с процессом в режиме </a:t>
            </a:r>
            <a:endParaRPr lang="ru-RU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здесь и сейчас», </a:t>
            </a:r>
            <a:r>
              <a:rPr lang="ru-RU" dirty="0"/>
              <a:t>когда каждый участник может поделиться своими переживаниями, эмоциями, важными событиями, получить поддержку и понимание как психолога, так и участников группы.  Такая работа сочетается с элементами классического тренинга, когда есть упражнения и обсуждения.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Навыки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 знания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также важны для нас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оэтому </a:t>
            </a:r>
            <a:r>
              <a:rPr lang="ru-RU" dirty="0"/>
              <a:t>в каждой программе есть примерный тематический план. Мы не придерживаемся жесткой структуры, каждый ведущий самостоятельно выбирает, на чем делать акцент в конкретной группе. Но всегда в приоритете состояние участников, их эмоции.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Мы предлагаем выбор</a:t>
            </a:r>
          </a:p>
          <a:p>
            <a:pPr marL="0" indent="0">
              <a:buNone/>
            </a:pPr>
            <a:r>
              <a:rPr lang="ru-RU" dirty="0"/>
              <a:t>На занятиях </a:t>
            </a:r>
            <a:r>
              <a:rPr lang="ru-RU" dirty="0" smtClean="0"/>
              <a:t>мы </a:t>
            </a:r>
            <a:r>
              <a:rPr lang="ru-RU" dirty="0"/>
              <a:t>показываем, что общение может быть </a:t>
            </a:r>
            <a:r>
              <a:rPr lang="ru-RU" dirty="0" smtClean="0"/>
              <a:t>другим: </a:t>
            </a:r>
            <a:r>
              <a:rPr lang="ru-RU" dirty="0"/>
              <a:t>основанным на доверии, уважении, понимании.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2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2517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Чем полезна группа?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992" y="1481326"/>
            <a:ext cx="5562600" cy="49226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Возможность поделиться эмоциями и переживаниями и разделить их с группой</a:t>
            </a:r>
          </a:p>
          <a:p>
            <a:r>
              <a:rPr lang="ru-RU" dirty="0" smtClean="0"/>
              <a:t>Возможность увидеть, что и другие сталкиваются с похожими сложностями и ты не один</a:t>
            </a:r>
          </a:p>
          <a:p>
            <a:r>
              <a:rPr lang="ru-RU" dirty="0" smtClean="0"/>
              <a:t>Развитие навыков социализации</a:t>
            </a:r>
          </a:p>
          <a:p>
            <a:r>
              <a:rPr lang="ru-RU" dirty="0" smtClean="0"/>
              <a:t>Обучение бережному межличностному взаимодействию на наглядном примере </a:t>
            </a:r>
          </a:p>
          <a:p>
            <a:r>
              <a:rPr lang="ru-RU" dirty="0" smtClean="0"/>
              <a:t>Освоение новых навыков и приемов адекватного взаимодействия в общении</a:t>
            </a:r>
          </a:p>
          <a:p>
            <a:r>
              <a:rPr lang="ru-RU" dirty="0" smtClean="0"/>
              <a:t>Развитие креативности и творческого подхода к решению проблем</a:t>
            </a:r>
          </a:p>
          <a:p>
            <a:endParaRPr lang="ru-RU" dirty="0"/>
          </a:p>
        </p:txBody>
      </p:sp>
      <p:pic>
        <p:nvPicPr>
          <p:cNvPr id="2050" name="Picture 2" descr="https://sun9-81.userapi.com/impg/dElv48itXLXchTQEEG8LM04O_Tv5Bx-rvFyJ3A/AiwO__lUskk.jpg?size=810x1080&amp;quality=95&amp;sign=3359f5124365a8bf12d33c06093ce16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" t="31016" b="1606"/>
          <a:stretch/>
        </p:blipFill>
        <p:spPr bwMode="auto">
          <a:xfrm>
            <a:off x="6329578" y="1481326"/>
            <a:ext cx="5716118" cy="520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5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un9-43.userapi.com/impg/U9IKTOqloIqeQVhdvWKgczH0Q-ggioYU958o0A/CLJTLvRMypY.jpg?size=810x1080&amp;quality=95&amp;sign=a199996aa2db15d891c6f4a3a78c30ca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33"/>
          <a:stretch/>
        </p:blipFill>
        <p:spPr bwMode="auto">
          <a:xfrm>
            <a:off x="8926704" y="3337392"/>
            <a:ext cx="2997072" cy="331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81072" y="1731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Правила группы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272" y="1304417"/>
            <a:ext cx="890016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Правило одного микрофона</a:t>
            </a:r>
          </a:p>
          <a:p>
            <a:r>
              <a:rPr lang="ru-RU" dirty="0" smtClean="0"/>
              <a:t>Правило конфиденциальности</a:t>
            </a:r>
          </a:p>
          <a:p>
            <a:r>
              <a:rPr lang="ru-RU" dirty="0" smtClean="0"/>
              <a:t>Уважительное и </a:t>
            </a:r>
            <a:r>
              <a:rPr lang="ru-RU" dirty="0" err="1" smtClean="0"/>
              <a:t>безоценочное</a:t>
            </a:r>
            <a:r>
              <a:rPr lang="ru-RU" dirty="0" smtClean="0"/>
              <a:t> отношение к участникам группы</a:t>
            </a:r>
          </a:p>
          <a:p>
            <a:r>
              <a:rPr lang="ru-RU" dirty="0" smtClean="0"/>
              <a:t>Создание безопасного и принимающего пространства общения</a:t>
            </a:r>
          </a:p>
          <a:p>
            <a:r>
              <a:rPr lang="ru-RU" dirty="0" smtClean="0"/>
              <a:t>Избегание агрессивных и резко оценочных высказываний </a:t>
            </a:r>
          </a:p>
          <a:p>
            <a:r>
              <a:rPr lang="ru-RU" dirty="0" smtClean="0"/>
              <a:t>Не бросаем партнера в упражнении</a:t>
            </a:r>
          </a:p>
          <a:p>
            <a:r>
              <a:rPr lang="ru-RU" dirty="0" smtClean="0"/>
              <a:t>Не пользуемся телефонами во время занятия</a:t>
            </a:r>
          </a:p>
          <a:p>
            <a:r>
              <a:rPr lang="ru-RU" b="1" dirty="0" smtClean="0"/>
              <a:t>Бусины </a:t>
            </a:r>
            <a:r>
              <a:rPr lang="ru-RU" dirty="0" smtClean="0"/>
              <a:t>– важная часть обратной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4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472" y="2928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Примерный тематический план</a:t>
            </a:r>
            <a:endParaRPr lang="ru-RU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576" y="1709928"/>
            <a:ext cx="10826496" cy="46817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Знакомство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групповое сплочение</a:t>
            </a:r>
          </a:p>
          <a:p>
            <a:r>
              <a:rPr lang="ru-RU" dirty="0"/>
              <a:t>Что такое уверенное поведение, как он проявляется, его отличия от неуверенного и агрессивного поведения</a:t>
            </a:r>
          </a:p>
          <a:p>
            <a:r>
              <a:rPr lang="ru-RU" dirty="0"/>
              <a:t>Приемы активного слушания</a:t>
            </a:r>
          </a:p>
          <a:p>
            <a:r>
              <a:rPr lang="ru-RU" dirty="0"/>
              <a:t>Невербальное и вербальное общение</a:t>
            </a:r>
          </a:p>
          <a:p>
            <a:r>
              <a:rPr lang="ru-RU" dirty="0"/>
              <a:t>Умение вести дискуссию</a:t>
            </a:r>
          </a:p>
          <a:p>
            <a:r>
              <a:rPr lang="ru-RU" dirty="0"/>
              <a:t>Я-высказывание</a:t>
            </a:r>
          </a:p>
          <a:p>
            <a:r>
              <a:rPr lang="ru-RU" dirty="0"/>
              <a:t>Обратная связь: что это и зачем нужна?</a:t>
            </a:r>
          </a:p>
          <a:p>
            <a:r>
              <a:rPr lang="ru-RU" dirty="0"/>
              <a:t>Конфликты – причины и способы </a:t>
            </a:r>
            <a:r>
              <a:rPr lang="ru-RU" dirty="0" smtClean="0"/>
              <a:t>предотвращения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2"/>
                </a:solidFill>
              </a:rPr>
              <a:t>Создание большого сообщества через клубные мероприятия</a:t>
            </a:r>
            <a:r>
              <a:rPr lang="en-US" dirty="0" smtClean="0"/>
              <a:t>:</a:t>
            </a:r>
            <a:r>
              <a:rPr lang="ru-RU" dirty="0" smtClean="0"/>
              <a:t> гитарные вечера, выездные тренинги, игровые клубы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5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474</Words>
  <Application>Microsoft Office PowerPoint</Application>
  <PresentationFormat>Широкоэкранный</PresentationFormat>
  <Paragraphs>66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Bahnschrift Light SemiCondensed</vt:lpstr>
      <vt:lpstr>Calibri</vt:lpstr>
      <vt:lpstr>Calibri Light</vt:lpstr>
      <vt:lpstr>Тема Office</vt:lpstr>
      <vt:lpstr>Презентация PowerPoint</vt:lpstr>
      <vt:lpstr>Базовые  принципы нашей работы </vt:lpstr>
      <vt:lpstr>Как строится наша работа в группе? </vt:lpstr>
      <vt:lpstr>Чем полезна группа?</vt:lpstr>
      <vt:lpstr>Правила группы</vt:lpstr>
      <vt:lpstr>Примерный тематический план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16</cp:revision>
  <dcterms:created xsi:type="dcterms:W3CDTF">2021-11-09T15:28:46Z</dcterms:created>
  <dcterms:modified xsi:type="dcterms:W3CDTF">2023-01-28T07:10:20Z</dcterms:modified>
</cp:coreProperties>
</file>