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79" r:id="rId3"/>
    <p:sldId id="289" r:id="rId4"/>
    <p:sldId id="257" r:id="rId5"/>
    <p:sldId id="258" r:id="rId6"/>
    <p:sldId id="259" r:id="rId7"/>
    <p:sldId id="280" r:id="rId8"/>
    <p:sldId id="286" r:id="rId9"/>
    <p:sldId id="260" r:id="rId10"/>
    <p:sldId id="261" r:id="rId11"/>
    <p:sldId id="263" r:id="rId12"/>
    <p:sldId id="264" r:id="rId13"/>
    <p:sldId id="265" r:id="rId14"/>
    <p:sldId id="266" r:id="rId15"/>
    <p:sldId id="267" r:id="rId16"/>
    <p:sldId id="269" r:id="rId17"/>
    <p:sldId id="270" r:id="rId18"/>
    <p:sldId id="271" r:id="rId19"/>
    <p:sldId id="272" r:id="rId20"/>
    <p:sldId id="282" r:id="rId21"/>
    <p:sldId id="283" r:id="rId22"/>
    <p:sldId id="284" r:id="rId23"/>
    <p:sldId id="285" r:id="rId24"/>
    <p:sldId id="287" r:id="rId25"/>
    <p:sldId id="273" r:id="rId26"/>
    <p:sldId id="274" r:id="rId27"/>
    <p:sldId id="275" r:id="rId28"/>
    <p:sldId id="276" r:id="rId29"/>
    <p:sldId id="277" r:id="rId30"/>
    <p:sldId id="288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7" userDrawn="1">
          <p15:clr>
            <a:srgbClr val="A4A3A4"/>
          </p15:clr>
        </p15:guide>
        <p15:guide id="2" pos="37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-660" y="-90"/>
      </p:cViewPr>
      <p:guideLst>
        <p:guide orient="horz" pos="2137"/>
        <p:guide pos="37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mailto:Povetkina_vn@mail.r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>Особенности работы с беженцами</a:t>
            </a:r>
            <a:r>
              <a:rPr lang="en-US" sz="4800" b="1" dirty="0" smtClean="0">
                <a:solidFill>
                  <a:srgbClr val="002060"/>
                </a:solidFill>
              </a:rPr>
              <a:t>/</a:t>
            </a:r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>вынужденными переселенцами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Вера Поветкина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5413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040" y="402336"/>
            <a:ext cx="4215384" cy="8686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ОРГАНИЗАЦИЯ ПРОСТРАНСТВА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674" y="1417321"/>
            <a:ext cx="4170046" cy="3282274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35424" y="402336"/>
            <a:ext cx="7296912" cy="6025896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sz="2400" b="1" dirty="0">
                <a:solidFill>
                  <a:srgbClr val="002060"/>
                </a:solidFill>
              </a:rPr>
              <a:t>Работать можно в любых условиях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lvl="0"/>
            <a:r>
              <a:rPr lang="ru-RU" sz="2400" b="1" dirty="0" smtClean="0">
                <a:solidFill>
                  <a:srgbClr val="002060"/>
                </a:solidFill>
              </a:rPr>
              <a:t>Если </a:t>
            </a:r>
            <a:r>
              <a:rPr lang="ru-RU" sz="2400" b="1" dirty="0">
                <a:solidFill>
                  <a:srgbClr val="002060"/>
                </a:solidFill>
              </a:rPr>
              <a:t>есть возможность-создать уютное и красивое место.</a:t>
            </a:r>
          </a:p>
          <a:p>
            <a:pPr lvl="0"/>
            <a:r>
              <a:rPr lang="ru-RU" sz="2400" b="1" dirty="0">
                <a:solidFill>
                  <a:srgbClr val="002060"/>
                </a:solidFill>
              </a:rPr>
              <a:t>Тело должно вернуться и почувствовать безопасность, комфорт, тепло. Это возвращает самоуважение человеку.</a:t>
            </a:r>
          </a:p>
          <a:p>
            <a:pPr lvl="0"/>
            <a:r>
              <a:rPr lang="ru-RU" sz="2400" b="1" dirty="0">
                <a:solidFill>
                  <a:srgbClr val="002060"/>
                </a:solidFill>
              </a:rPr>
              <a:t>Восстановить ощущение доступности жизненно важных вещей: воды, продуктов, туалет, мягкое полотенце, салфетки. Это не </a:t>
            </a:r>
            <a:r>
              <a:rPr lang="ru-RU" sz="2400" b="1" dirty="0" smtClean="0">
                <a:solidFill>
                  <a:srgbClr val="002060"/>
                </a:solidFill>
              </a:rPr>
              <a:t>роскошь, </a:t>
            </a:r>
            <a:r>
              <a:rPr lang="ru-RU" sz="2400" b="1" dirty="0">
                <a:solidFill>
                  <a:srgbClr val="002060"/>
                </a:solidFill>
              </a:rPr>
              <a:t>а часть терапевтического воздействия. Особенно важно для тех, кто был в подвалах, голодал.</a:t>
            </a:r>
          </a:p>
          <a:p>
            <a:pPr lvl="0"/>
            <a:r>
              <a:rPr lang="ru-RU" sz="2400" b="1" dirty="0">
                <a:solidFill>
                  <a:srgbClr val="002060"/>
                </a:solidFill>
              </a:rPr>
              <a:t>Для индивидуальной </a:t>
            </a:r>
            <a:r>
              <a:rPr lang="ru-RU" sz="2400" b="1" dirty="0" smtClean="0">
                <a:solidFill>
                  <a:srgbClr val="002060"/>
                </a:solidFill>
              </a:rPr>
              <a:t>работы, если </a:t>
            </a:r>
            <a:r>
              <a:rPr lang="ru-RU" sz="2400" b="1" dirty="0">
                <a:solidFill>
                  <a:srgbClr val="002060"/>
                </a:solidFill>
              </a:rPr>
              <a:t>нет кабинета, то выбрать тихий уголок, развернуть спиной к открытому пространству, ширма если есть, машина, пледом укрыть плечи.</a:t>
            </a:r>
          </a:p>
          <a:p>
            <a:pPr lvl="0"/>
            <a:r>
              <a:rPr lang="ru-RU" sz="2400" b="1" dirty="0">
                <a:solidFill>
                  <a:srgbClr val="002060"/>
                </a:solidFill>
              </a:rPr>
              <a:t>Иметь мягкие игрушки и пледы, творческий материал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</a:p>
          <a:p>
            <a:pPr lvl="0"/>
            <a:r>
              <a:rPr lang="en-US" sz="1700" dirty="0" smtClean="0">
                <a:solidFill>
                  <a:srgbClr val="002060"/>
                </a:solidFill>
              </a:rPr>
              <a:t>@</a:t>
            </a:r>
            <a:r>
              <a:rPr lang="ru-RU" sz="1700" dirty="0" smtClean="0">
                <a:solidFill>
                  <a:srgbClr val="002060"/>
                </a:solidFill>
              </a:rPr>
              <a:t>ВераПоветкина</a:t>
            </a:r>
            <a:endParaRPr lang="ru-RU" sz="17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77121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624" y="374904"/>
            <a:ext cx="11338560" cy="1060704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</a:rPr>
              <a:t>СТАДИИ ВОССТАНОВИТЕЛЬНОЙ РАБОТЫ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0624" y="1810512"/>
            <a:ext cx="5401056" cy="4553712"/>
          </a:xfrm>
        </p:spPr>
        <p:txBody>
          <a:bodyPr/>
          <a:lstStyle/>
          <a:p>
            <a:pPr lvl="0"/>
            <a:r>
              <a:rPr lang="ru-RU" sz="3200" dirty="0">
                <a:solidFill>
                  <a:srgbClr val="002060"/>
                </a:solidFill>
              </a:rPr>
              <a:t>Создание безопасности.</a:t>
            </a:r>
          </a:p>
          <a:p>
            <a:pPr lvl="0"/>
            <a:r>
              <a:rPr lang="ru-RU" sz="3200" dirty="0">
                <a:solidFill>
                  <a:srgbClr val="002060"/>
                </a:solidFill>
              </a:rPr>
              <a:t>Вспоминание травматических переживаний и оплакивание потерь. </a:t>
            </a:r>
          </a:p>
          <a:p>
            <a:pPr lvl="0"/>
            <a:r>
              <a:rPr lang="ru-RU" sz="3200" dirty="0">
                <a:solidFill>
                  <a:srgbClr val="002060"/>
                </a:solidFill>
              </a:rPr>
              <a:t>Воссоединение с обычной жизнью. (восстановление непрерывности жизни</a:t>
            </a:r>
            <a:r>
              <a:rPr lang="ru-RU" sz="3200" dirty="0" smtClean="0">
                <a:solidFill>
                  <a:srgbClr val="002060"/>
                </a:solidFill>
              </a:rPr>
              <a:t>).</a:t>
            </a:r>
          </a:p>
          <a:p>
            <a:pPr lvl="0"/>
            <a:r>
              <a:rPr lang="en-US" sz="1600" dirty="0" smtClean="0">
                <a:solidFill>
                  <a:srgbClr val="002060"/>
                </a:solidFill>
              </a:rPr>
              <a:t>@</a:t>
            </a:r>
            <a:r>
              <a:rPr lang="ru-RU" sz="1600" dirty="0" smtClean="0">
                <a:solidFill>
                  <a:srgbClr val="002060"/>
                </a:solidFill>
              </a:rPr>
              <a:t>ВераПоветкина</a:t>
            </a:r>
            <a:endParaRPr lang="ru-RU" sz="16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9696" y="1252728"/>
            <a:ext cx="4361471" cy="5193792"/>
          </a:xfrm>
        </p:spPr>
      </p:pic>
    </p:spTree>
    <p:extLst>
      <p:ext uri="{BB962C8B-B14F-4D97-AF65-F5344CB8AC3E}">
        <p14:creationId xmlns:p14="http://schemas.microsoft.com/office/powerpoint/2010/main" xmlns="" val="1176785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768" y="347472"/>
            <a:ext cx="11503152" cy="841248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</a:rPr>
              <a:t>Первая стадия- создание безопасности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7472" y="1033272"/>
            <a:ext cx="5477256" cy="484632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7030A0"/>
                </a:solidFill>
              </a:rPr>
              <a:t>задачи</a:t>
            </a:r>
            <a:endParaRPr lang="ru-RU" sz="4400" dirty="0">
              <a:solidFill>
                <a:srgbClr val="7030A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9768" y="1517904"/>
            <a:ext cx="5394960" cy="4846320"/>
          </a:xfrm>
        </p:spPr>
        <p:txBody>
          <a:bodyPr>
            <a:normAutofit fontScale="92500"/>
          </a:bodyPr>
          <a:lstStyle/>
          <a:p>
            <a:pPr lvl="0"/>
            <a:r>
              <a:rPr lang="ru-RU" dirty="0" smtClean="0"/>
              <a:t> </a:t>
            </a:r>
            <a:r>
              <a:rPr lang="ru-RU" sz="2400" dirty="0">
                <a:solidFill>
                  <a:srgbClr val="002060"/>
                </a:solidFill>
              </a:rPr>
              <a:t>создание безопасной </a:t>
            </a:r>
            <a:r>
              <a:rPr lang="ru-RU" sz="2400" dirty="0" smtClean="0">
                <a:solidFill>
                  <a:srgbClr val="002060"/>
                </a:solidFill>
              </a:rPr>
              <a:t>среды и доверия</a:t>
            </a:r>
            <a:endParaRPr lang="ru-RU" sz="2400" dirty="0">
              <a:solidFill>
                <a:srgbClr val="002060"/>
              </a:solidFill>
            </a:endParaRPr>
          </a:p>
          <a:p>
            <a:pPr lvl="0"/>
            <a:r>
              <a:rPr lang="ru-RU" sz="2400" dirty="0">
                <a:solidFill>
                  <a:srgbClr val="002060"/>
                </a:solidFill>
              </a:rPr>
              <a:t>Учим как управлять своим стрессом</a:t>
            </a:r>
          </a:p>
          <a:p>
            <a:pPr lvl="0"/>
            <a:r>
              <a:rPr lang="ru-RU" sz="2400" dirty="0">
                <a:solidFill>
                  <a:srgbClr val="002060"/>
                </a:solidFill>
              </a:rPr>
              <a:t>Информирование</a:t>
            </a:r>
          </a:p>
          <a:p>
            <a:pPr lvl="0"/>
            <a:r>
              <a:rPr lang="ru-RU" sz="2400" dirty="0">
                <a:solidFill>
                  <a:srgbClr val="002060"/>
                </a:solidFill>
              </a:rPr>
              <a:t>Стабилизация эмоционального состояния</a:t>
            </a:r>
          </a:p>
          <a:p>
            <a:pPr lvl="0"/>
            <a:r>
              <a:rPr lang="ru-RU" sz="2400" dirty="0">
                <a:solidFill>
                  <a:srgbClr val="002060"/>
                </a:solidFill>
              </a:rPr>
              <a:t>Диагностика состояния</a:t>
            </a:r>
          </a:p>
          <a:p>
            <a:pPr lvl="0"/>
            <a:r>
              <a:rPr lang="ru-RU" sz="2400" dirty="0">
                <a:solidFill>
                  <a:srgbClr val="002060"/>
                </a:solidFill>
              </a:rPr>
              <a:t>Стимулируем сотрудничество и общение с другими детьми, с другими семьями</a:t>
            </a:r>
          </a:p>
          <a:p>
            <a:pPr lvl="0"/>
            <a:r>
              <a:rPr lang="ru-RU" sz="2400" dirty="0">
                <a:solidFill>
                  <a:srgbClr val="002060"/>
                </a:solidFill>
              </a:rPr>
              <a:t>Восстановление контроля</a:t>
            </a:r>
          </a:p>
          <a:p>
            <a:pPr lvl="0"/>
            <a:r>
              <a:rPr lang="ru-RU" sz="2400" dirty="0">
                <a:solidFill>
                  <a:srgbClr val="002060"/>
                </a:solidFill>
              </a:rPr>
              <a:t>Телесный комфорт и </a:t>
            </a:r>
            <a:r>
              <a:rPr lang="ru-RU" sz="2400" dirty="0" smtClean="0">
                <a:solidFill>
                  <a:srgbClr val="002060"/>
                </a:solidFill>
              </a:rPr>
              <a:t>самоуважение</a:t>
            </a:r>
          </a:p>
          <a:p>
            <a:pPr marL="0" lvl="0" indent="0">
              <a:buNone/>
            </a:pPr>
            <a:endParaRPr lang="ru-RU" sz="1700" dirty="0" smtClean="0">
              <a:solidFill>
                <a:srgbClr val="002060"/>
              </a:solidFill>
            </a:endParaRPr>
          </a:p>
          <a:p>
            <a:pPr marL="0" lvl="0" indent="0">
              <a:buNone/>
            </a:pPr>
            <a:r>
              <a:rPr lang="en-US" sz="1700" dirty="0" smtClean="0">
                <a:solidFill>
                  <a:srgbClr val="002060"/>
                </a:solidFill>
              </a:rPr>
              <a:t>@</a:t>
            </a:r>
            <a:r>
              <a:rPr lang="ru-RU" sz="1700" dirty="0" smtClean="0">
                <a:solidFill>
                  <a:srgbClr val="002060"/>
                </a:solidFill>
              </a:rPr>
              <a:t>ВераПоветкина</a:t>
            </a:r>
            <a:endParaRPr lang="ru-RU" sz="17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059936" y="886968"/>
            <a:ext cx="7187184" cy="731520"/>
          </a:xfrm>
        </p:spPr>
        <p:txBody>
          <a:bodyPr>
            <a:noAutofit/>
          </a:bodyPr>
          <a:lstStyle/>
          <a:p>
            <a:r>
              <a:rPr lang="ru-RU" sz="4400" dirty="0">
                <a:solidFill>
                  <a:srgbClr val="7030A0"/>
                </a:solidFill>
              </a:rPr>
              <a:t>п</a:t>
            </a:r>
            <a:r>
              <a:rPr lang="ru-RU" sz="4400" dirty="0" smtClean="0">
                <a:solidFill>
                  <a:srgbClr val="7030A0"/>
                </a:solidFill>
              </a:rPr>
              <a:t>ервой стадии</a:t>
            </a:r>
            <a:endParaRPr lang="ru-RU" sz="4400" dirty="0">
              <a:solidFill>
                <a:srgbClr val="7030A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9556" y="1792224"/>
            <a:ext cx="4283075" cy="4164076"/>
          </a:xfrm>
        </p:spPr>
      </p:pic>
    </p:spTree>
    <p:extLst>
      <p:ext uri="{BB962C8B-B14F-4D97-AF65-F5344CB8AC3E}">
        <p14:creationId xmlns:p14="http://schemas.microsoft.com/office/powerpoint/2010/main" xmlns="" val="3142214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480" y="393192"/>
            <a:ext cx="11384280" cy="10424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ВТОРАЯ СТАДИЯ –ВСПОМИНАНИЕ ТРАВМЫ И ОПЛАКИВАНИЕ ПОТЕРЬ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1480" y="1508760"/>
            <a:ext cx="10713720" cy="4965192"/>
          </a:xfrm>
        </p:spPr>
        <p:txBody>
          <a:bodyPr>
            <a:noAutofit/>
          </a:bodyPr>
          <a:lstStyle/>
          <a:p>
            <a:pPr lvl="0"/>
            <a:r>
              <a:rPr lang="ru-RU" sz="4000" dirty="0">
                <a:solidFill>
                  <a:srgbClr val="002060"/>
                </a:solidFill>
              </a:rPr>
              <a:t>Рассказывают и делятся травматическими воспоминаниями</a:t>
            </a:r>
          </a:p>
          <a:p>
            <a:pPr lvl="0"/>
            <a:r>
              <a:rPr lang="ru-RU" sz="4000" dirty="0">
                <a:solidFill>
                  <a:srgbClr val="002060"/>
                </a:solidFill>
              </a:rPr>
              <a:t>Проживается заново травмирующая ситуации</a:t>
            </a:r>
          </a:p>
          <a:p>
            <a:pPr lvl="0"/>
            <a:r>
              <a:rPr lang="ru-RU" sz="4000" dirty="0">
                <a:solidFill>
                  <a:srgbClr val="002060"/>
                </a:solidFill>
              </a:rPr>
              <a:t>Интеграция , встраивание воспоминаний в линию и историю жизни</a:t>
            </a:r>
          </a:p>
          <a:p>
            <a:pPr lvl="0"/>
            <a:r>
              <a:rPr lang="ru-RU" sz="4000" dirty="0">
                <a:solidFill>
                  <a:srgbClr val="002060"/>
                </a:solidFill>
              </a:rPr>
              <a:t>Оплакивание потерь (каждая потеря отдельно, а не всё </a:t>
            </a:r>
            <a:r>
              <a:rPr lang="ru-RU" sz="4000" dirty="0" smtClean="0">
                <a:solidFill>
                  <a:srgbClr val="002060"/>
                </a:solidFill>
              </a:rPr>
              <a:t>сразу).</a:t>
            </a:r>
          </a:p>
          <a:p>
            <a:pPr marL="0" lvl="0" indent="0">
              <a:buNone/>
            </a:pPr>
            <a:r>
              <a:rPr lang="en-US" sz="1600" dirty="0" smtClean="0">
                <a:solidFill>
                  <a:srgbClr val="002060"/>
                </a:solidFill>
              </a:rPr>
              <a:t>@</a:t>
            </a:r>
            <a:r>
              <a:rPr lang="ru-RU" sz="1600" dirty="0" smtClean="0">
                <a:solidFill>
                  <a:srgbClr val="002060"/>
                </a:solidFill>
              </a:rPr>
              <a:t>ВераПоветкина</a:t>
            </a:r>
            <a:endParaRPr lang="ru-RU" sz="1600" dirty="0">
              <a:solidFill>
                <a:srgbClr val="002060"/>
              </a:solidFill>
            </a:endParaRPr>
          </a:p>
          <a:p>
            <a:endParaRPr lang="ru-R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4193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472" y="411480"/>
            <a:ext cx="10777728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ТРЕТЬЯ СТАДИЯ – ВОССОЕДИНЕНИЕ С ОБЫЧНОЙ ЖИЗНЬЮ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8912" y="1325880"/>
            <a:ext cx="5888736" cy="5065776"/>
          </a:xfrm>
        </p:spPr>
        <p:txBody>
          <a:bodyPr>
            <a:noAutofit/>
          </a:bodyPr>
          <a:lstStyle/>
          <a:p>
            <a:pPr lvl="0"/>
            <a:r>
              <a:rPr lang="ru-RU" sz="2800" dirty="0">
                <a:solidFill>
                  <a:srgbClr val="002060"/>
                </a:solidFill>
              </a:rPr>
              <a:t>Интеграция</a:t>
            </a:r>
          </a:p>
          <a:p>
            <a:pPr lvl="0"/>
            <a:r>
              <a:rPr lang="ru-RU" sz="2800" dirty="0">
                <a:solidFill>
                  <a:srgbClr val="002060"/>
                </a:solidFill>
              </a:rPr>
              <a:t>Восстановление связей с другими людьми</a:t>
            </a:r>
          </a:p>
          <a:p>
            <a:pPr lvl="0"/>
            <a:r>
              <a:rPr lang="ru-RU" sz="2800" dirty="0">
                <a:solidFill>
                  <a:srgbClr val="002060"/>
                </a:solidFill>
              </a:rPr>
              <a:t>Развитие навыков новых </a:t>
            </a:r>
            <a:r>
              <a:rPr lang="ru-RU" sz="2800" dirty="0" err="1">
                <a:solidFill>
                  <a:srgbClr val="002060"/>
                </a:solidFill>
              </a:rPr>
              <a:t>коппинг</a:t>
            </a:r>
            <a:r>
              <a:rPr lang="ru-RU" sz="2800" dirty="0">
                <a:solidFill>
                  <a:srgbClr val="002060"/>
                </a:solidFill>
              </a:rPr>
              <a:t> стратегий</a:t>
            </a:r>
          </a:p>
          <a:p>
            <a:pPr lvl="0"/>
            <a:r>
              <a:rPr lang="ru-RU" sz="2800" dirty="0" smtClean="0">
                <a:solidFill>
                  <a:srgbClr val="002060"/>
                </a:solidFill>
              </a:rPr>
              <a:t>Научиться </a:t>
            </a:r>
            <a:r>
              <a:rPr lang="ru-RU" sz="2800" dirty="0">
                <a:solidFill>
                  <a:srgbClr val="002060"/>
                </a:solidFill>
              </a:rPr>
              <a:t>бороться и отстаивать свои </a:t>
            </a:r>
            <a:r>
              <a:rPr lang="ru-RU" sz="2800" dirty="0" smtClean="0">
                <a:solidFill>
                  <a:srgbClr val="002060"/>
                </a:solidFill>
              </a:rPr>
              <a:t>границы.</a:t>
            </a:r>
          </a:p>
          <a:p>
            <a:pPr lvl="0"/>
            <a:r>
              <a:rPr lang="ru-RU" sz="2800" dirty="0" smtClean="0">
                <a:solidFill>
                  <a:srgbClr val="002060"/>
                </a:solidFill>
              </a:rPr>
              <a:t>Поиск </a:t>
            </a:r>
            <a:r>
              <a:rPr lang="ru-RU" sz="2800" dirty="0">
                <a:solidFill>
                  <a:srgbClr val="002060"/>
                </a:solidFill>
              </a:rPr>
              <a:t>миссии выживших </a:t>
            </a:r>
            <a:r>
              <a:rPr lang="ru-RU" sz="2800" dirty="0" smtClean="0">
                <a:solidFill>
                  <a:srgbClr val="002060"/>
                </a:solidFill>
              </a:rPr>
              <a:t>(сбор денег </a:t>
            </a:r>
            <a:r>
              <a:rPr lang="ru-RU" sz="2800" dirty="0">
                <a:solidFill>
                  <a:srgbClr val="002060"/>
                </a:solidFill>
              </a:rPr>
              <a:t>на волонтерские </a:t>
            </a:r>
            <a:r>
              <a:rPr lang="ru-RU" sz="2800" dirty="0" smtClean="0">
                <a:solidFill>
                  <a:srgbClr val="002060"/>
                </a:solidFill>
              </a:rPr>
              <a:t>нужды)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02060"/>
                </a:solidFill>
              </a:rPr>
              <a:t>@</a:t>
            </a:r>
            <a:r>
              <a:rPr lang="ru-RU" sz="1600" dirty="0" smtClean="0">
                <a:solidFill>
                  <a:srgbClr val="002060"/>
                </a:solidFill>
              </a:rPr>
              <a:t>ВераПоветкина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7648" y="1325880"/>
            <a:ext cx="5385816" cy="5065776"/>
          </a:xfrm>
        </p:spPr>
      </p:pic>
    </p:spTree>
    <p:extLst>
      <p:ext uri="{BB962C8B-B14F-4D97-AF65-F5344CB8AC3E}">
        <p14:creationId xmlns:p14="http://schemas.microsoft.com/office/powerpoint/2010/main" xmlns="" val="1616801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65176"/>
            <a:ext cx="10058400" cy="777240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ГРУППОВАЯ РАБОТА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65760" y="960120"/>
            <a:ext cx="8407908" cy="5486400"/>
          </a:xfrm>
        </p:spPr>
        <p:txBody>
          <a:bodyPr>
            <a:norm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</a:rPr>
              <a:t>Предпочтительнее на 1 и 2 стадии.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lvl="0"/>
            <a:r>
              <a:rPr lang="ru-RU" sz="2000" b="1" dirty="0" smtClean="0">
                <a:solidFill>
                  <a:srgbClr val="002060"/>
                </a:solidFill>
              </a:rPr>
              <a:t>Детям </a:t>
            </a:r>
            <a:r>
              <a:rPr lang="ru-RU" sz="2000" b="1" dirty="0">
                <a:solidFill>
                  <a:srgbClr val="002060"/>
                </a:solidFill>
              </a:rPr>
              <a:t>безопаснее и комфортнее. П</a:t>
            </a:r>
            <a:r>
              <a:rPr lang="ru-RU" sz="2000" b="1" dirty="0" smtClean="0">
                <a:solidFill>
                  <a:srgbClr val="002060"/>
                </a:solidFill>
              </a:rPr>
              <a:t>ри </a:t>
            </a:r>
            <a:r>
              <a:rPr lang="ru-RU" sz="2000" b="1" dirty="0">
                <a:solidFill>
                  <a:srgbClr val="002060"/>
                </a:solidFill>
              </a:rPr>
              <a:t>травме нарушается доверие, так как угроза исходила от </a:t>
            </a:r>
            <a:r>
              <a:rPr lang="ru-RU" sz="2000" b="1" dirty="0" smtClean="0">
                <a:solidFill>
                  <a:srgbClr val="002060"/>
                </a:solidFill>
              </a:rPr>
              <a:t>человека.</a:t>
            </a:r>
          </a:p>
          <a:p>
            <a:pPr lvl="0"/>
            <a:r>
              <a:rPr lang="ru-RU" sz="2000" b="1" dirty="0" smtClean="0">
                <a:solidFill>
                  <a:srgbClr val="002060"/>
                </a:solidFill>
              </a:rPr>
              <a:t>Важно </a:t>
            </a:r>
            <a:r>
              <a:rPr lang="ru-RU" sz="2000" b="1" dirty="0">
                <a:solidFill>
                  <a:srgbClr val="002060"/>
                </a:solidFill>
              </a:rPr>
              <a:t>понять – на каком этапе мы делаем группу. Работали ли с этими детьми другие психологи или нет?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lvl="0"/>
            <a:r>
              <a:rPr lang="ru-RU" sz="2000" b="1" dirty="0" smtClean="0">
                <a:solidFill>
                  <a:srgbClr val="002060"/>
                </a:solidFill>
              </a:rPr>
              <a:t>Даем </a:t>
            </a:r>
            <a:r>
              <a:rPr lang="ru-RU" sz="2000" b="1" dirty="0">
                <a:solidFill>
                  <a:srgbClr val="002060"/>
                </a:solidFill>
              </a:rPr>
              <a:t>обратную связь родителям: поддержка, информирование, конкретные рекомендации.</a:t>
            </a:r>
          </a:p>
          <a:p>
            <a:pPr lvl="0"/>
            <a:r>
              <a:rPr lang="ru-RU" sz="2000" b="1" dirty="0">
                <a:solidFill>
                  <a:srgbClr val="002060"/>
                </a:solidFill>
              </a:rPr>
              <a:t>Детям рассказываем про методы </a:t>
            </a:r>
            <a:r>
              <a:rPr lang="ru-RU" sz="2000" b="1" dirty="0" smtClean="0">
                <a:solidFill>
                  <a:srgbClr val="002060"/>
                </a:solidFill>
              </a:rPr>
              <a:t>самопомощи</a:t>
            </a:r>
          </a:p>
          <a:p>
            <a:pPr lvl="0"/>
            <a:r>
              <a:rPr lang="ru-RU" sz="2000" b="1" dirty="0" smtClean="0">
                <a:solidFill>
                  <a:srgbClr val="002060"/>
                </a:solidFill>
              </a:rPr>
              <a:t>Детям </a:t>
            </a:r>
            <a:r>
              <a:rPr lang="ru-RU" sz="2000" b="1" dirty="0">
                <a:solidFill>
                  <a:srgbClr val="002060"/>
                </a:solidFill>
              </a:rPr>
              <a:t>и родителям рассказать про банку радостей, копить позитивные моменты, они ресурсы, чтобы справляться и жить в той реальности, которая сейчас есть. Это как психологическая аптечка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</a:p>
          <a:p>
            <a:pPr lvl="0"/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</a:rPr>
              <a:t>Хранить семейные </a:t>
            </a:r>
            <a:r>
              <a:rPr lang="ru-RU" sz="2000" b="1" dirty="0" smtClean="0">
                <a:solidFill>
                  <a:srgbClr val="002060"/>
                </a:solidFill>
              </a:rPr>
              <a:t>теплые </a:t>
            </a:r>
            <a:r>
              <a:rPr lang="ru-RU" sz="2000" b="1" dirty="0">
                <a:solidFill>
                  <a:srgbClr val="002060"/>
                </a:solidFill>
              </a:rPr>
              <a:t>моменты: песенки, запах печенья и пирога, прикосновения, фотографии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</a:p>
          <a:p>
            <a:pPr lvl="0"/>
            <a:r>
              <a:rPr lang="en-US" dirty="0" smtClean="0">
                <a:solidFill>
                  <a:srgbClr val="002060"/>
                </a:solidFill>
              </a:rPr>
              <a:t>@</a:t>
            </a:r>
            <a:r>
              <a:rPr lang="ru-RU" dirty="0" smtClean="0">
                <a:solidFill>
                  <a:srgbClr val="002060"/>
                </a:solidFill>
              </a:rPr>
              <a:t>ВераПоветкина</a:t>
            </a:r>
            <a:endParaRPr lang="ru-RU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226046" y="1945386"/>
            <a:ext cx="6048756" cy="2953512"/>
          </a:xfrm>
        </p:spPr>
      </p:pic>
    </p:spTree>
    <p:extLst>
      <p:ext uri="{BB962C8B-B14F-4D97-AF65-F5344CB8AC3E}">
        <p14:creationId xmlns:p14="http://schemas.microsoft.com/office/powerpoint/2010/main" xmlns="" val="1411908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402336"/>
            <a:ext cx="100584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ГРУППА: первая стадия работы. Создание безопасности.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912" y="1243584"/>
            <a:ext cx="11384280" cy="5248656"/>
          </a:xfrm>
        </p:spPr>
        <p:txBody>
          <a:bodyPr>
            <a:normAutofit/>
          </a:bodyPr>
          <a:lstStyle/>
          <a:p>
            <a:pPr lvl="0"/>
            <a:r>
              <a:rPr lang="ru-RU" sz="2400" dirty="0" smtClean="0">
                <a:solidFill>
                  <a:srgbClr val="002060"/>
                </a:solidFill>
              </a:rPr>
              <a:t>стабильная </a:t>
            </a:r>
            <a:r>
              <a:rPr lang="ru-RU" sz="2400" dirty="0">
                <a:solidFill>
                  <a:srgbClr val="002060"/>
                </a:solidFill>
              </a:rPr>
              <a:t>структура занятия </a:t>
            </a:r>
            <a:endParaRPr lang="ru-RU" sz="2400" dirty="0" smtClean="0">
              <a:solidFill>
                <a:srgbClr val="002060"/>
              </a:solidFill>
            </a:endParaRPr>
          </a:p>
          <a:p>
            <a:pPr lvl="0"/>
            <a:r>
              <a:rPr lang="ru-RU" sz="2400" dirty="0" smtClean="0">
                <a:solidFill>
                  <a:srgbClr val="002060"/>
                </a:solidFill>
              </a:rPr>
              <a:t>Подключать </a:t>
            </a:r>
            <a:r>
              <a:rPr lang="ru-RU" sz="2400" dirty="0">
                <a:solidFill>
                  <a:srgbClr val="002060"/>
                </a:solidFill>
              </a:rPr>
              <a:t>разные сенсорные каналы, чтобы тело быстрее возвращалось к жизни и выходило из замороженности: тактильный (мягкая </a:t>
            </a:r>
            <a:r>
              <a:rPr lang="ru-RU" sz="2400" dirty="0" smtClean="0">
                <a:solidFill>
                  <a:srgbClr val="002060"/>
                </a:solidFill>
              </a:rPr>
              <a:t>игрушка, песок</a:t>
            </a:r>
            <a:r>
              <a:rPr lang="ru-RU" sz="2400" dirty="0">
                <a:solidFill>
                  <a:srgbClr val="002060"/>
                </a:solidFill>
              </a:rPr>
              <a:t>, глина, </a:t>
            </a:r>
            <a:r>
              <a:rPr lang="ru-RU" sz="2400" dirty="0" smtClean="0">
                <a:solidFill>
                  <a:srgbClr val="002060"/>
                </a:solidFill>
              </a:rPr>
              <a:t>пластилин); </a:t>
            </a:r>
            <a:r>
              <a:rPr lang="ru-RU" sz="2400" dirty="0">
                <a:solidFill>
                  <a:srgbClr val="002060"/>
                </a:solidFill>
              </a:rPr>
              <a:t>обоняние (восковая свеча); вкусы (вкусняшки на перекус); зрительный канал (яркие цвета, теплые и обволакивающие цвета (красивое пространство, построение песочных картин, рисование образов); слуховые (!!!очень аккуратно. Например, звуки моря, природы, но не грома и грозы, нежный колокольчик, приятные музыкальные инструменты). </a:t>
            </a:r>
          </a:p>
          <a:p>
            <a:pPr lvl="0"/>
            <a:r>
              <a:rPr lang="ru-RU" sz="2400" dirty="0">
                <a:solidFill>
                  <a:srgbClr val="002060"/>
                </a:solidFill>
              </a:rPr>
              <a:t>Телесные упражнения очень важны, чтобы снять зажимы, через тело проявлять эмоции: Автомойка, Животные, Море волнуется раз, покричать как индейцы и проч.</a:t>
            </a:r>
          </a:p>
          <a:p>
            <a:pPr lvl="0"/>
            <a:r>
              <a:rPr lang="ru-RU" sz="2400" dirty="0">
                <a:solidFill>
                  <a:srgbClr val="002060"/>
                </a:solidFill>
              </a:rPr>
              <a:t>На каждом этапе </a:t>
            </a:r>
            <a:r>
              <a:rPr lang="ru-RU" sz="2400" dirty="0" smtClean="0">
                <a:solidFill>
                  <a:srgbClr val="002060"/>
                </a:solidFill>
              </a:rPr>
              <a:t>обращаемся </a:t>
            </a:r>
            <a:r>
              <a:rPr lang="ru-RU" sz="2400" dirty="0">
                <a:solidFill>
                  <a:srgbClr val="002060"/>
                </a:solidFill>
              </a:rPr>
              <a:t>к детям по именам, чаще называем по имени, чтобы возвращать и заземлять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</a:p>
          <a:p>
            <a:pPr lvl="0"/>
            <a:r>
              <a:rPr lang="en-US" sz="1600" dirty="0" smtClean="0">
                <a:solidFill>
                  <a:srgbClr val="002060"/>
                </a:solidFill>
              </a:rPr>
              <a:t>@</a:t>
            </a:r>
            <a:r>
              <a:rPr lang="ru-RU" sz="1600" dirty="0" smtClean="0">
                <a:solidFill>
                  <a:srgbClr val="002060"/>
                </a:solidFill>
              </a:rPr>
              <a:t>ВераПоветкина</a:t>
            </a:r>
            <a:endParaRPr lang="ru-RU" sz="16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55583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192" y="402336"/>
            <a:ext cx="11484864" cy="8503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ГРУППА: вторая стадия работы. Вспоминание и оплакивание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1481328"/>
            <a:ext cx="10058400" cy="5084064"/>
          </a:xfrm>
        </p:spPr>
        <p:txBody>
          <a:bodyPr>
            <a:noAutofit/>
          </a:bodyPr>
          <a:lstStyle/>
          <a:p>
            <a:pPr lvl="0"/>
            <a:r>
              <a:rPr lang="ru-RU" sz="3200" dirty="0">
                <a:solidFill>
                  <a:srgbClr val="002060"/>
                </a:solidFill>
              </a:rPr>
              <a:t>Следим, чтобы воронка травмы не затягивала. С одной стороны, важно дать выговориться, с другой стороны отследить момент, когда уже это навязчивое повторение не помогает, а мешает движению дальше.</a:t>
            </a:r>
          </a:p>
          <a:p>
            <a:pPr lvl="0"/>
            <a:r>
              <a:rPr lang="ru-RU" sz="3200" dirty="0">
                <a:solidFill>
                  <a:srgbClr val="002060"/>
                </a:solidFill>
              </a:rPr>
              <a:t>Группа лучше стабильной и закрытой, но есть опыт и открытых групп. Но это требует от психолога большого опыта и усилий.</a:t>
            </a:r>
          </a:p>
          <a:p>
            <a:pPr lvl="0"/>
            <a:r>
              <a:rPr lang="ru-RU" sz="3200" dirty="0">
                <a:solidFill>
                  <a:srgbClr val="002060"/>
                </a:solidFill>
              </a:rPr>
              <a:t>Арттерапия, сочинение истории, просто слушание участников</a:t>
            </a:r>
            <a:r>
              <a:rPr lang="ru-RU" sz="3200" dirty="0" smtClean="0">
                <a:solidFill>
                  <a:srgbClr val="002060"/>
                </a:solidFill>
              </a:rPr>
              <a:t>.</a:t>
            </a:r>
          </a:p>
          <a:p>
            <a:pPr lvl="0"/>
            <a:r>
              <a:rPr lang="en-US" sz="1600" dirty="0" smtClean="0">
                <a:solidFill>
                  <a:srgbClr val="002060"/>
                </a:solidFill>
              </a:rPr>
              <a:t>@</a:t>
            </a:r>
            <a:r>
              <a:rPr lang="ru-RU" sz="1600" dirty="0" smtClean="0">
                <a:solidFill>
                  <a:srgbClr val="002060"/>
                </a:solidFill>
              </a:rPr>
              <a:t>ВераПоветкина</a:t>
            </a:r>
            <a:endParaRPr lang="ru-RU" sz="1600" dirty="0">
              <a:solidFill>
                <a:srgbClr val="002060"/>
              </a:solidFill>
            </a:endParaRPr>
          </a:p>
          <a:p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5122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184" y="411480"/>
            <a:ext cx="11503152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ГРУППА: третья стадия работы. Воссоединение с обычной жизнью.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336" y="1325880"/>
            <a:ext cx="11430000" cy="5193792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Интегрирование: было плохое событие, но потом еще произошли и хорошие события.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Сохранение памяти: альбомы, мероприятия, памятные ужины и обеды, посещение места захоронения.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Игры, которые подразумевают отстаивание границ («Лепешка», «Сюда нельзя»), новые стратегии («Хаос»).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На этой стадии психолог может выигрывать, а ребенок проигрывает или ищет способы вас обыграть.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Поиск смыслов и миссии выжившего: написать историю, дневник, рисунки в альбоме напечатать, собрать деньги и пожертвовать на благотворительные цели.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Песочная терапия в группе может использоваться на каждой стадии.</a:t>
            </a: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rgbClr val="002060"/>
                </a:solidFill>
              </a:rPr>
              <a:t>@</a:t>
            </a:r>
            <a:r>
              <a:rPr lang="ru-RU" sz="1600" dirty="0" smtClean="0">
                <a:solidFill>
                  <a:srgbClr val="002060"/>
                </a:solidFill>
              </a:rPr>
              <a:t>ВераПоветкина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5943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93192"/>
            <a:ext cx="10058400" cy="786384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ОСТОРОЖНО: ТРИГГЕРЫ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3192" y="1005840"/>
            <a:ext cx="5977446" cy="5449824"/>
          </a:xfrm>
        </p:spPr>
        <p:txBody>
          <a:bodyPr>
            <a:normAutofit/>
          </a:bodyPr>
          <a:lstStyle/>
          <a:p>
            <a:pPr lvl="0"/>
            <a:r>
              <a:rPr lang="ru-RU" sz="2800" dirty="0">
                <a:solidFill>
                  <a:srgbClr val="002060"/>
                </a:solidFill>
              </a:rPr>
              <a:t>Громкие звуки и все звуки похожие на сирену, хлопок, взрыв</a:t>
            </a:r>
          </a:p>
          <a:p>
            <a:pPr lvl="0"/>
            <a:r>
              <a:rPr lang="ru-RU" sz="2800" dirty="0">
                <a:solidFill>
                  <a:srgbClr val="002060"/>
                </a:solidFill>
              </a:rPr>
              <a:t>Огонь</a:t>
            </a:r>
          </a:p>
          <a:p>
            <a:pPr lvl="0"/>
            <a:r>
              <a:rPr lang="ru-RU" sz="2800" dirty="0">
                <a:solidFill>
                  <a:srgbClr val="002060"/>
                </a:solidFill>
              </a:rPr>
              <a:t>Некоторые темы</a:t>
            </a:r>
          </a:p>
          <a:p>
            <a:pPr lvl="0"/>
            <a:r>
              <a:rPr lang="ru-RU" sz="2800" dirty="0">
                <a:solidFill>
                  <a:srgbClr val="002060"/>
                </a:solidFill>
              </a:rPr>
              <a:t>Телесный контакт, прикосновения</a:t>
            </a:r>
          </a:p>
          <a:p>
            <a:pPr lvl="0"/>
            <a:r>
              <a:rPr lang="ru-RU" sz="2800" dirty="0">
                <a:solidFill>
                  <a:srgbClr val="002060"/>
                </a:solidFill>
              </a:rPr>
              <a:t>Общение (т.к. угроза исходила от человека. В отличие от природных бедствий, где разрушающая сила у природы).</a:t>
            </a:r>
          </a:p>
          <a:p>
            <a:pPr marL="0" indent="0">
              <a:buNone/>
            </a:pPr>
            <a:endParaRPr lang="ru-RU" sz="28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rgbClr val="002060"/>
                </a:solidFill>
              </a:rPr>
              <a:t>@</a:t>
            </a:r>
            <a:r>
              <a:rPr lang="ru-RU" sz="1600" dirty="0" smtClean="0">
                <a:solidFill>
                  <a:srgbClr val="002060"/>
                </a:solidFill>
              </a:rPr>
              <a:t>ВераПоветкина</a:t>
            </a:r>
            <a:endParaRPr lang="ru-RU" sz="1600" dirty="0">
              <a:solidFill>
                <a:srgbClr val="002060"/>
              </a:solidFill>
            </a:endParaRPr>
          </a:p>
          <a:p>
            <a:endParaRPr lang="ru-RU" sz="1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0638" y="2392626"/>
            <a:ext cx="5397690" cy="3916733"/>
          </a:xfrm>
        </p:spPr>
      </p:pic>
    </p:spTree>
    <p:extLst>
      <p:ext uri="{BB962C8B-B14F-4D97-AF65-F5344CB8AC3E}">
        <p14:creationId xmlns:p14="http://schemas.microsoft.com/office/powerpoint/2010/main" xmlns="" val="3649904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616" y="642594"/>
            <a:ext cx="10768584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Мой опыт работы в кризисном консультировании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616" y="2103120"/>
            <a:ext cx="10768584" cy="439826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Работа с беженцами в 2014 году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Консультирование в фонде «Свет в руках» родителей после перинатальных утрат и врачей во время пандемии </a:t>
            </a:r>
            <a:r>
              <a:rPr lang="en-US" sz="2800" dirty="0" smtClean="0">
                <a:solidFill>
                  <a:srgbClr val="002060"/>
                </a:solidFill>
              </a:rPr>
              <a:t>Covid-19</a:t>
            </a:r>
            <a:endParaRPr lang="ru-RU" sz="2800" dirty="0" smtClean="0">
              <a:solidFill>
                <a:srgbClr val="002060"/>
              </a:solidFill>
            </a:endParaRPr>
          </a:p>
          <a:p>
            <a:r>
              <a:rPr lang="ru-RU" sz="2800" dirty="0" smtClean="0">
                <a:solidFill>
                  <a:srgbClr val="002060"/>
                </a:solidFill>
              </a:rPr>
              <a:t>Волонтерство в фонде помощи беженцам «Дом с маяком» с июня 2022 года.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индивидуальные консультации и психотерапия с людьми, пострадавшими во время СВО (гражданское население)</a:t>
            </a:r>
          </a:p>
          <a:p>
            <a:endParaRPr lang="ru-RU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@</a:t>
            </a:r>
            <a:r>
              <a:rPr lang="ru-RU" sz="2000" dirty="0" smtClean="0">
                <a:solidFill>
                  <a:srgbClr val="002060"/>
                </a:solidFill>
              </a:rPr>
              <a:t>Вера Поветкина</a:t>
            </a:r>
          </a:p>
          <a:p>
            <a:pPr marL="0" indent="0">
              <a:buNone/>
            </a:pPr>
            <a:endParaRPr lang="ru-RU" sz="24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0221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Содержание психотерапевтической работы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192" y="2103120"/>
            <a:ext cx="10732008" cy="393192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1. телесные упражнения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2. арт-терапевтические техники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3. песочная терапия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4. рефлексивная беседа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5. обучение навыкам </a:t>
            </a:r>
            <a:r>
              <a:rPr lang="ru-RU" sz="2800" dirty="0" err="1" smtClean="0">
                <a:solidFill>
                  <a:srgbClr val="002060"/>
                </a:solidFill>
              </a:rPr>
              <a:t>саморегуляции</a:t>
            </a:r>
            <a:endParaRPr lang="ru-RU" sz="2800" dirty="0" smtClean="0">
              <a:solidFill>
                <a:srgbClr val="002060"/>
              </a:solidFill>
            </a:endParaRPr>
          </a:p>
          <a:p>
            <a:r>
              <a:rPr lang="ru-RU" sz="2800" dirty="0" smtClean="0">
                <a:solidFill>
                  <a:srgbClr val="002060"/>
                </a:solidFill>
              </a:rPr>
              <a:t>+консультирование родителей после занятия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+группа для родителей (беседа с психологом, рефлексивный круг)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@</a:t>
            </a:r>
            <a:r>
              <a:rPr lang="ru-RU" sz="2000" dirty="0" smtClean="0">
                <a:solidFill>
                  <a:srgbClr val="002060"/>
                </a:solidFill>
              </a:rPr>
              <a:t>ВераПоветкина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0398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480" y="356616"/>
            <a:ext cx="11430000" cy="76809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Арт-терапевтические техники и упражнения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064" y="932688"/>
            <a:ext cx="10613136" cy="510235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Работа с глиной, красками и крупой: ладонь </a:t>
            </a:r>
            <a:r>
              <a:rPr lang="ru-RU" sz="2400" dirty="0" err="1" smtClean="0">
                <a:solidFill>
                  <a:srgbClr val="002060"/>
                </a:solidFill>
              </a:rPr>
              <a:t>Мириам</a:t>
            </a:r>
            <a:r>
              <a:rPr lang="ru-RU" sz="2400" dirty="0" smtClean="0">
                <a:solidFill>
                  <a:srgbClr val="002060"/>
                </a:solidFill>
              </a:rPr>
              <a:t> (символ мира, надежды и согласия)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Раскрашивание красками камней как символ трансформации трудных событий жизни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Ангел из ткани и веревочки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Домашний очаг – изготовление подсвечника (банка из-под детского питания)</a:t>
            </a:r>
          </a:p>
          <a:p>
            <a:r>
              <a:rPr lang="ru-RU" sz="2400" dirty="0" err="1" smtClean="0">
                <a:solidFill>
                  <a:srgbClr val="002060"/>
                </a:solidFill>
              </a:rPr>
              <a:t>Сказкотерапия</a:t>
            </a:r>
            <a:r>
              <a:rPr lang="ru-RU" sz="2400" dirty="0" smtClean="0">
                <a:solidFill>
                  <a:srgbClr val="002060"/>
                </a:solidFill>
              </a:rPr>
              <a:t> – история про Черного Дракона из книги «Когда отдыхают Ангелы», плести закладку-веревочку из ниток)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Рисование карандашами: «Нарисуйте место, где вам спокойно и хорошо»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Метафорическая история из книги Пэт </a:t>
            </a:r>
            <a:r>
              <a:rPr lang="ru-RU" sz="2400" dirty="0" err="1" smtClean="0">
                <a:solidFill>
                  <a:srgbClr val="002060"/>
                </a:solidFill>
              </a:rPr>
              <a:t>Перникано</a:t>
            </a:r>
            <a:r>
              <a:rPr lang="ru-RU" sz="2400" dirty="0" smtClean="0">
                <a:solidFill>
                  <a:srgbClr val="002060"/>
                </a:solidFill>
              </a:rPr>
              <a:t> «</a:t>
            </a:r>
            <a:r>
              <a:rPr lang="en-US" sz="2400" dirty="0" smtClean="0">
                <a:solidFill>
                  <a:srgbClr val="002060"/>
                </a:solidFill>
              </a:rPr>
              <a:t>Family-Focused </a:t>
            </a:r>
            <a:r>
              <a:rPr lang="en-US" sz="2400" dirty="0" err="1" smtClean="0">
                <a:solidFill>
                  <a:srgbClr val="002060"/>
                </a:solidFill>
              </a:rPr>
              <a:t>Trouma</a:t>
            </a:r>
            <a:r>
              <a:rPr lang="en-US" sz="2400" dirty="0" smtClean="0">
                <a:solidFill>
                  <a:srgbClr val="002060"/>
                </a:solidFill>
              </a:rPr>
              <a:t> Intervention</a:t>
            </a:r>
            <a:r>
              <a:rPr lang="ru-RU" sz="2400" dirty="0" smtClean="0">
                <a:solidFill>
                  <a:srgbClr val="002060"/>
                </a:solidFill>
              </a:rPr>
              <a:t>:</a:t>
            </a:r>
            <a:r>
              <a:rPr lang="en-US" sz="2400" dirty="0" smtClean="0">
                <a:solidFill>
                  <a:srgbClr val="002060"/>
                </a:solidFill>
              </a:rPr>
              <a:t> Using Metaphor and Play with Victims of Abuse and Neglect</a:t>
            </a:r>
            <a:r>
              <a:rPr lang="ru-RU" sz="2400" dirty="0" smtClean="0">
                <a:solidFill>
                  <a:srgbClr val="002060"/>
                </a:solidFill>
              </a:rPr>
              <a:t>». «Сказка про медвежонка»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Аппликация «Дом моей силы»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5464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760" y="393192"/>
            <a:ext cx="10759440" cy="103327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Коллекция для мобильной песочной терапии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760" y="2194699"/>
            <a:ext cx="5455603" cy="433397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362189" y="3031238"/>
            <a:ext cx="3264406" cy="354787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5826" y="1252728"/>
            <a:ext cx="3630168" cy="26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3697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Ангел из ткани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1808" y="429769"/>
            <a:ext cx="6547104" cy="5330674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119" y="1664208"/>
            <a:ext cx="4520529" cy="4671949"/>
          </a:xfrm>
        </p:spPr>
      </p:pic>
    </p:spTree>
    <p:extLst>
      <p:ext uri="{BB962C8B-B14F-4D97-AF65-F5344CB8AC3E}">
        <p14:creationId xmlns:p14="http://schemas.microsoft.com/office/powerpoint/2010/main" xmlns="" val="1544464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78240" y="393192"/>
            <a:ext cx="2990088" cy="146304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Дом моей силы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760" y="0"/>
            <a:ext cx="8028432" cy="6858000"/>
          </a:xfrm>
        </p:spPr>
      </p:pic>
    </p:spTree>
    <p:extLst>
      <p:ext uri="{BB962C8B-B14F-4D97-AF65-F5344CB8AC3E}">
        <p14:creationId xmlns:p14="http://schemas.microsoft.com/office/powerpoint/2010/main" xmlns="" val="3235257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29184"/>
            <a:ext cx="10058400" cy="859536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ИНДИВИДУАЛЬНАЯ РАБОТА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9768" y="1188720"/>
            <a:ext cx="10695432" cy="4846320"/>
          </a:xfrm>
        </p:spPr>
        <p:txBody>
          <a:bodyPr>
            <a:normAutofit/>
          </a:bodyPr>
          <a:lstStyle/>
          <a:p>
            <a:pPr lvl="0"/>
            <a:r>
              <a:rPr lang="ru-RU" sz="2800" dirty="0">
                <a:solidFill>
                  <a:srgbClr val="002060"/>
                </a:solidFill>
              </a:rPr>
              <a:t>Подойдет не всем детям на 1 стадии.</a:t>
            </a:r>
          </a:p>
          <a:p>
            <a:pPr lvl="0"/>
            <a:r>
              <a:rPr lang="ru-RU" sz="2800" dirty="0">
                <a:solidFill>
                  <a:srgbClr val="002060"/>
                </a:solidFill>
              </a:rPr>
              <a:t>Арттерапевтические методы</a:t>
            </a:r>
          </a:p>
          <a:p>
            <a:pPr lvl="0"/>
            <a:r>
              <a:rPr lang="ru-RU" sz="2800" dirty="0">
                <a:solidFill>
                  <a:srgbClr val="002060"/>
                </a:solidFill>
              </a:rPr>
              <a:t>Песочная терапия.</a:t>
            </a:r>
          </a:p>
          <a:p>
            <a:pPr lvl="0"/>
            <a:r>
              <a:rPr lang="ru-RU" sz="2800" dirty="0">
                <a:solidFill>
                  <a:srgbClr val="002060"/>
                </a:solidFill>
              </a:rPr>
              <a:t>Можно комбинированный подход: у каждого своя песочница, но деть в зале вместе сидят.</a:t>
            </a:r>
          </a:p>
          <a:p>
            <a:pPr lvl="0"/>
            <a:r>
              <a:rPr lang="ru-RU" sz="2800" dirty="0">
                <a:solidFill>
                  <a:srgbClr val="002060"/>
                </a:solidFill>
              </a:rPr>
              <a:t>Важно создавать ресурсы.</a:t>
            </a:r>
          </a:p>
          <a:p>
            <a:pPr lvl="0"/>
            <a:r>
              <a:rPr lang="ru-RU" sz="2800" dirty="0">
                <a:solidFill>
                  <a:srgbClr val="002060"/>
                </a:solidFill>
              </a:rPr>
              <a:t>Интегрировать подходы и методы для конкретного ребенка.</a:t>
            </a:r>
          </a:p>
          <a:p>
            <a:pPr lvl="0"/>
            <a:r>
              <a:rPr lang="ru-RU" sz="2800" dirty="0">
                <a:solidFill>
                  <a:srgbClr val="002060"/>
                </a:solidFill>
              </a:rPr>
              <a:t>Лучше подходят поверхностные приемы, т.к. нужно действовать быстрее.</a:t>
            </a:r>
          </a:p>
          <a:p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0628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464" y="374904"/>
            <a:ext cx="4870387" cy="264261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В ШКОЛУ ПРИШЕЛ РЕБЕНОК БЕЖЕНЕЦ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7030A0"/>
                </a:solidFill>
              </a:rPr>
              <a:t>Задачи школьного психолога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288" y="3307423"/>
            <a:ext cx="4754563" cy="316891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53851" y="374904"/>
            <a:ext cx="6705917" cy="6101435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ru-RU" sz="2800" b="1" i="1" dirty="0">
                <a:solidFill>
                  <a:srgbClr val="002060"/>
                </a:solidFill>
              </a:rPr>
              <a:t>Образовательная (просветительская) </a:t>
            </a:r>
            <a:r>
              <a:rPr lang="ru-RU" sz="2800" dirty="0">
                <a:solidFill>
                  <a:srgbClr val="002060"/>
                </a:solidFill>
              </a:rPr>
              <a:t>– с учителями, с родителями и </a:t>
            </a:r>
            <a:r>
              <a:rPr lang="ru-RU" sz="2800" dirty="0" smtClean="0">
                <a:solidFill>
                  <a:srgbClr val="002060"/>
                </a:solidFill>
              </a:rPr>
              <a:t>детьми</a:t>
            </a:r>
            <a:r>
              <a:rPr lang="ru-RU" sz="2800" dirty="0">
                <a:solidFill>
                  <a:srgbClr val="002060"/>
                </a:solidFill>
              </a:rPr>
              <a:t>. Учителям напомнить реакции стресса, как это может отражаться на учебе:</a:t>
            </a:r>
          </a:p>
          <a:p>
            <a:pPr lvl="0"/>
            <a:r>
              <a:rPr lang="ru-RU" sz="2800" dirty="0">
                <a:solidFill>
                  <a:srgbClr val="002060"/>
                </a:solidFill>
              </a:rPr>
              <a:t>трудности в обучении и усвоении материала</a:t>
            </a:r>
          </a:p>
          <a:p>
            <a:pPr lvl="0"/>
            <a:r>
              <a:rPr lang="ru-RU" sz="2800" dirty="0">
                <a:solidFill>
                  <a:srgbClr val="002060"/>
                </a:solidFill>
              </a:rPr>
              <a:t>невротические реакции, фобии, нарушения сна и аппетита</a:t>
            </a:r>
          </a:p>
          <a:p>
            <a:pPr lvl="0"/>
            <a:r>
              <a:rPr lang="ru-RU" sz="2800" dirty="0">
                <a:solidFill>
                  <a:srgbClr val="002060"/>
                </a:solidFill>
              </a:rPr>
              <a:t>нарушения поведения</a:t>
            </a:r>
          </a:p>
          <a:p>
            <a:pPr lvl="0"/>
            <a:r>
              <a:rPr lang="ru-RU" sz="2800" dirty="0">
                <a:solidFill>
                  <a:srgbClr val="002060"/>
                </a:solidFill>
              </a:rPr>
              <a:t>низкий уровень социальной и психологической адаптации </a:t>
            </a:r>
          </a:p>
          <a:p>
            <a:pPr marL="0" lvl="0" indent="0">
              <a:buNone/>
            </a:pPr>
            <a:r>
              <a:rPr lang="ru-RU" sz="2800" b="1" i="1" dirty="0">
                <a:solidFill>
                  <a:srgbClr val="002060"/>
                </a:solidFill>
              </a:rPr>
              <a:t>Психологическая </a:t>
            </a:r>
            <a:r>
              <a:rPr lang="ru-RU" sz="2800" dirty="0">
                <a:solidFill>
                  <a:srgbClr val="002060"/>
                </a:solidFill>
              </a:rPr>
              <a:t>– эмоциональное состояние детей, адаптация в </a:t>
            </a:r>
            <a:r>
              <a:rPr lang="ru-RU" sz="2800" dirty="0" smtClean="0">
                <a:solidFill>
                  <a:srgbClr val="002060"/>
                </a:solidFill>
              </a:rPr>
              <a:t>коллективе</a:t>
            </a:r>
            <a:endParaRPr lang="ru-RU" sz="2800" dirty="0">
              <a:solidFill>
                <a:srgbClr val="002060"/>
              </a:solidFill>
            </a:endParaRPr>
          </a:p>
          <a:p>
            <a:pPr marL="0" lvl="0" indent="0">
              <a:buNone/>
            </a:pPr>
            <a:r>
              <a:rPr lang="ru-RU" sz="2800" b="1" i="1" dirty="0">
                <a:solidFill>
                  <a:srgbClr val="002060"/>
                </a:solidFill>
              </a:rPr>
              <a:t>Посредническая</a:t>
            </a:r>
            <a:r>
              <a:rPr lang="ru-RU" sz="2800" dirty="0">
                <a:solidFill>
                  <a:srgbClr val="002060"/>
                </a:solidFill>
              </a:rPr>
              <a:t> – информирование, координация</a:t>
            </a:r>
            <a:r>
              <a:rPr lang="ru-RU" sz="2800" dirty="0" smtClean="0">
                <a:solidFill>
                  <a:srgbClr val="002060"/>
                </a:solidFill>
              </a:rPr>
              <a:t>.</a:t>
            </a:r>
            <a:endParaRPr lang="ru-RU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28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1700" dirty="0" smtClean="0">
                <a:solidFill>
                  <a:srgbClr val="002060"/>
                </a:solidFill>
              </a:rPr>
              <a:t>@</a:t>
            </a:r>
            <a:r>
              <a:rPr lang="ru-RU" sz="1700" dirty="0" smtClean="0">
                <a:solidFill>
                  <a:srgbClr val="002060"/>
                </a:solidFill>
              </a:rPr>
              <a:t>ВераПоветкина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2787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480" y="402336"/>
            <a:ext cx="11420856" cy="740664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В КЛАССЕ</a:t>
            </a:r>
            <a:r>
              <a:rPr lang="en-US" sz="2400" b="1" i="1" dirty="0" smtClean="0">
                <a:solidFill>
                  <a:srgbClr val="002060"/>
                </a:solidFill>
              </a:rPr>
              <a:t>/</a:t>
            </a:r>
            <a:r>
              <a:rPr lang="ru-RU" sz="2400" b="1" i="1" dirty="0" smtClean="0">
                <a:solidFill>
                  <a:srgbClr val="002060"/>
                </a:solidFill>
              </a:rPr>
              <a:t>ГРУППЕ РЕБЕНОК БЕЖЕНЕЦ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Задачи учителя, воспитателя и педагога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1480" y="1143000"/>
            <a:ext cx="11420856" cy="5715000"/>
          </a:xfrm>
        </p:spPr>
        <p:txBody>
          <a:bodyPr>
            <a:normAutofit/>
          </a:bodyPr>
          <a:lstStyle/>
          <a:p>
            <a:pPr lvl="0"/>
            <a:r>
              <a:rPr lang="ru-RU" b="1" dirty="0" smtClean="0">
                <a:solidFill>
                  <a:srgbClr val="002060"/>
                </a:solidFill>
              </a:rPr>
              <a:t>баланс </a:t>
            </a:r>
            <a:r>
              <a:rPr lang="ru-RU" b="1" dirty="0">
                <a:solidFill>
                  <a:srgbClr val="002060"/>
                </a:solidFill>
              </a:rPr>
              <a:t>особого внимания и обычного отношения как к другим ученикам (чтобы не закреплять позицию жертвы).</a:t>
            </a:r>
          </a:p>
          <a:p>
            <a:pPr lvl="0"/>
            <a:r>
              <a:rPr lang="ru-RU" b="1" dirty="0">
                <a:solidFill>
                  <a:srgbClr val="002060"/>
                </a:solidFill>
              </a:rPr>
              <a:t>Избегать в классе громких </a:t>
            </a:r>
            <a:r>
              <a:rPr lang="ru-RU" b="1" dirty="0" smtClean="0">
                <a:solidFill>
                  <a:srgbClr val="002060"/>
                </a:solidFill>
              </a:rPr>
              <a:t>звуков и других триггеров. </a:t>
            </a: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случае возникновения конфликтной ситуации, не ругать и не критиковать одноклассников, а спокойно им объяснить: </a:t>
            </a:r>
            <a:r>
              <a:rPr lang="ru-RU" b="1" dirty="0" smtClean="0">
                <a:solidFill>
                  <a:srgbClr val="002060"/>
                </a:solidFill>
              </a:rPr>
              <a:t>«Сейчас </a:t>
            </a:r>
            <a:r>
              <a:rPr lang="ru-RU" b="1" dirty="0">
                <a:solidFill>
                  <a:srgbClr val="002060"/>
                </a:solidFill>
              </a:rPr>
              <a:t>Пете нужна наша помощь, пожалуйста, не делай больше так. Это пугает его</a:t>
            </a:r>
            <a:r>
              <a:rPr lang="ru-RU" b="1" dirty="0" smtClean="0">
                <a:solidFill>
                  <a:srgbClr val="002060"/>
                </a:solidFill>
              </a:rPr>
              <a:t>.»</a:t>
            </a:r>
            <a:endParaRPr lang="ru-RU" b="1" dirty="0">
              <a:solidFill>
                <a:srgbClr val="002060"/>
              </a:solidFill>
            </a:endParaRP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Экскурсия по школе</a:t>
            </a: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Объясните </a:t>
            </a:r>
            <a:r>
              <a:rPr lang="ru-RU" b="1" dirty="0">
                <a:solidFill>
                  <a:srgbClr val="002060"/>
                </a:solidFill>
              </a:rPr>
              <a:t>новому ребенку какие у вас есть правила в школе и в классе. «Если ты чего-то забудешь, не переживай, подходи ко мне и спрашивай. Я напомню тебе».</a:t>
            </a:r>
          </a:p>
          <a:p>
            <a:pPr lvl="0"/>
            <a:r>
              <a:rPr lang="ru-RU" b="1" dirty="0">
                <a:solidFill>
                  <a:srgbClr val="002060"/>
                </a:solidFill>
              </a:rPr>
              <a:t>Если на громкий и неожиданный звук (например, звук сирены машины за окном) ребенок упал на пол, спрятался под партой или у несущей стены, то подойдите к ребенку, не дотрагивайтесь сразу!!!, сядьте рядом на корточки и спокойным тихим голосом повторите: Мы в безопасности. Это звук скорой помощи. Ты можешь сейчас уже встать. Можно я возьму тебя за руку? (поглажу по спине? Положу руки на плечи тебе?). Если ребенок говорит НЕТ, то не настаиваем и говорим Хорошо.</a:t>
            </a:r>
          </a:p>
          <a:p>
            <a:pPr lvl="0"/>
            <a:r>
              <a:rPr lang="ru-RU" b="1" dirty="0">
                <a:solidFill>
                  <a:srgbClr val="002060"/>
                </a:solidFill>
              </a:rPr>
              <a:t>Напомнить детям в классе про «</a:t>
            </a:r>
            <a:r>
              <a:rPr lang="en-US" b="1" dirty="0">
                <a:solidFill>
                  <a:srgbClr val="002060"/>
                </a:solidFill>
              </a:rPr>
              <a:t>consent for kids</a:t>
            </a:r>
            <a:r>
              <a:rPr lang="ru-RU" b="1" dirty="0">
                <a:solidFill>
                  <a:srgbClr val="002060"/>
                </a:solidFill>
              </a:rPr>
              <a:t>»: чтобы обняться, нужно узнать, готов ли человек обниматься, играть: «Можно я тебя обниму? Давай с тобой поиграем?»</a:t>
            </a: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правило </a:t>
            </a:r>
            <a:r>
              <a:rPr lang="ru-RU" b="1" dirty="0">
                <a:solidFill>
                  <a:srgbClr val="002060"/>
                </a:solidFill>
              </a:rPr>
              <a:t>СТОП и отличия игры от драки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</a:p>
          <a:p>
            <a:pPr marL="0" lvl="0" indent="0">
              <a:buNone/>
            </a:pPr>
            <a:r>
              <a:rPr lang="en-US" sz="1600" dirty="0" smtClean="0">
                <a:solidFill>
                  <a:srgbClr val="002060"/>
                </a:solidFill>
              </a:rPr>
              <a:t>@</a:t>
            </a:r>
            <a:r>
              <a:rPr lang="ru-RU" sz="1600" dirty="0" smtClean="0">
                <a:solidFill>
                  <a:srgbClr val="002060"/>
                </a:solidFill>
              </a:rPr>
              <a:t>ВераПоветкина</a:t>
            </a:r>
            <a:endParaRPr lang="ru-RU" sz="16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24389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192" y="347472"/>
            <a:ext cx="11475720" cy="6766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ЧТО РАБОТАЕТ ПРИ ОБЩЕНИИ С БЕЖЕНЦАМИ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192" y="1024128"/>
            <a:ext cx="11402568" cy="5431536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ru-RU" sz="4400" dirty="0">
                <a:solidFill>
                  <a:srgbClr val="002060"/>
                </a:solidFill>
              </a:rPr>
              <a:t>Творчество развивает символический подход. Травму мы можем переработать через символы. Творчество помогает хаотический материал (при травме) оформить в концептуальное мышление</a:t>
            </a:r>
            <a:r>
              <a:rPr lang="ru-RU" sz="4400" dirty="0" smtClean="0">
                <a:solidFill>
                  <a:srgbClr val="002060"/>
                </a:solidFill>
              </a:rPr>
              <a:t>.</a:t>
            </a:r>
            <a:endParaRPr lang="ru-RU" sz="4400" dirty="0">
              <a:solidFill>
                <a:srgbClr val="002060"/>
              </a:solidFill>
            </a:endParaRPr>
          </a:p>
          <a:p>
            <a:pPr lvl="0"/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</a:rPr>
              <a:t>Важно помочь детям обнаружить у себя творческие возможности, которые питают процесс развития сознания.</a:t>
            </a:r>
          </a:p>
          <a:p>
            <a:pPr lvl="0"/>
            <a:r>
              <a:rPr lang="ru-RU" sz="4400" dirty="0" smtClean="0">
                <a:solidFill>
                  <a:srgbClr val="002060"/>
                </a:solidFill>
              </a:rPr>
              <a:t>Эмпатичное переживание боли и страдания (в отличие вылечить во что бы то ни стало). Совместное страдание и </a:t>
            </a:r>
            <a:r>
              <a:rPr lang="ru-RU" sz="4400" dirty="0" err="1" smtClean="0">
                <a:solidFill>
                  <a:srgbClr val="002060"/>
                </a:solidFill>
              </a:rPr>
              <a:t>оплакивание</a:t>
            </a:r>
            <a:r>
              <a:rPr lang="ru-RU" sz="4400" dirty="0" smtClean="0">
                <a:solidFill>
                  <a:srgbClr val="002060"/>
                </a:solidFill>
              </a:rPr>
              <a:t> того, что не может быть восстановлено. Для исцеления травмы нужен свидетель, рядом с которым эта внутренняя работа будет делаться.</a:t>
            </a:r>
          </a:p>
          <a:p>
            <a:pPr lvl="0"/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</a:rPr>
              <a:t>Надежное 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</a:rPr>
              <a:t>присутствие терапевта и психолога волонтера – дает символическое пространство, в котором можно быть </a:t>
            </a:r>
            <a:r>
              <a:rPr lang="ru-RU" sz="4400" dirty="0" err="1">
                <a:solidFill>
                  <a:schemeClr val="accent1">
                    <a:lumMod val="50000"/>
                  </a:schemeClr>
                </a:solidFill>
              </a:rPr>
              <a:t>контейнированным</a:t>
            </a:r>
            <a:r>
              <a:rPr lang="ru-RU" sz="4400" dirty="0" smtClean="0">
                <a:solidFill>
                  <a:srgbClr val="002060"/>
                </a:solidFill>
              </a:rPr>
              <a:t>.</a:t>
            </a:r>
            <a:endParaRPr lang="ru-RU" sz="4400" dirty="0">
              <a:solidFill>
                <a:srgbClr val="002060"/>
              </a:solidFill>
            </a:endParaRPr>
          </a:p>
          <a:p>
            <a:r>
              <a:rPr lang="ru-RU" sz="4400" dirty="0">
                <a:solidFill>
                  <a:srgbClr val="002060"/>
                </a:solidFill>
              </a:rPr>
              <a:t>!!!Нам важно оценивать силу ЭГО, чтобы использовать правильные интервенции и препятствовать вторжению затопления эмоциональных образов, размыванию границ и неуместному состоянию слияния.</a:t>
            </a:r>
          </a:p>
          <a:p>
            <a:pPr marL="0" indent="0">
              <a:buNone/>
            </a:pPr>
            <a:r>
              <a:rPr lang="en-US" sz="2500" dirty="0" smtClean="0">
                <a:solidFill>
                  <a:srgbClr val="002060"/>
                </a:solidFill>
              </a:rPr>
              <a:t>@</a:t>
            </a:r>
            <a:r>
              <a:rPr lang="ru-RU" sz="2500" dirty="0" smtClean="0">
                <a:solidFill>
                  <a:srgbClr val="002060"/>
                </a:solidFill>
              </a:rPr>
              <a:t>ВераПоветкина</a:t>
            </a:r>
            <a:endParaRPr lang="ru-RU" sz="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7779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048" y="237744"/>
            <a:ext cx="11375136" cy="603504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ВТОРИЧНАЯ ТРАВМАТИЗАЦИЯ И </a:t>
            </a:r>
            <a:r>
              <a:rPr lang="en-US" sz="3200" b="1" i="1" dirty="0" smtClean="0">
                <a:solidFill>
                  <a:srgbClr val="002060"/>
                </a:solidFill>
              </a:rPr>
              <a:t>HELP TO HELPER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4048" y="667512"/>
            <a:ext cx="7114032" cy="57698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ru-RU" sz="2200" b="1" dirty="0" smtClean="0">
                <a:solidFill>
                  <a:srgbClr val="002060"/>
                </a:solidFill>
              </a:rPr>
              <a:t>Различие ретравматизации и вторичной травматизации</a:t>
            </a:r>
          </a:p>
          <a:p>
            <a:r>
              <a:rPr lang="ru-RU" sz="2200" b="1" dirty="0">
                <a:solidFill>
                  <a:srgbClr val="002060"/>
                </a:solidFill>
              </a:rPr>
              <a:t>Когда наши клиенты и подопечные рассказывают нам травматические события, мы становимся свидетелями травмы, т.е. у нас вторичная травматизация или травма свидетеля.</a:t>
            </a:r>
          </a:p>
          <a:p>
            <a:r>
              <a:rPr lang="ru-RU" sz="2200" b="1" dirty="0">
                <a:solidFill>
                  <a:srgbClr val="002060"/>
                </a:solidFill>
              </a:rPr>
              <a:t>Нам необходимо принимать меры для профилактики ПТСР, синдрома усталости от </a:t>
            </a:r>
            <a:r>
              <a:rPr lang="ru-RU" sz="2200" b="1" dirty="0" smtClean="0">
                <a:solidFill>
                  <a:srgbClr val="002060"/>
                </a:solidFill>
              </a:rPr>
              <a:t>сострадания.</a:t>
            </a:r>
          </a:p>
          <a:p>
            <a:r>
              <a:rPr lang="ru-RU" sz="2200" b="1" dirty="0" smtClean="0">
                <a:solidFill>
                  <a:srgbClr val="002060"/>
                </a:solidFill>
              </a:rPr>
              <a:t>Сразу </a:t>
            </a:r>
            <a:r>
              <a:rPr lang="ru-RU" sz="2200" b="1" dirty="0">
                <a:solidFill>
                  <a:srgbClr val="002060"/>
                </a:solidFill>
              </a:rPr>
              <a:t>после встречи/занятия – дать себе возможность переработать, уложить полученный материал (например, </a:t>
            </a:r>
            <a:r>
              <a:rPr lang="ru-RU" sz="2200" b="1" dirty="0" smtClean="0">
                <a:solidFill>
                  <a:srgbClr val="002060"/>
                </a:solidFill>
              </a:rPr>
              <a:t>прогуляться.)</a:t>
            </a:r>
          </a:p>
          <a:p>
            <a:r>
              <a:rPr lang="ru-RU" sz="2200" b="1" dirty="0" smtClean="0">
                <a:solidFill>
                  <a:srgbClr val="002060"/>
                </a:solidFill>
              </a:rPr>
              <a:t>После </a:t>
            </a:r>
            <a:r>
              <a:rPr lang="ru-RU" sz="2200" b="1" dirty="0">
                <a:solidFill>
                  <a:srgbClr val="002060"/>
                </a:solidFill>
              </a:rPr>
              <a:t>занятия организовать для себя мероприятие, которое вызывает позитивные эмоции, приносит удовольствие, включает либидо (жизненные силы).</a:t>
            </a:r>
          </a:p>
          <a:p>
            <a:pPr lvl="0"/>
            <a:r>
              <a:rPr lang="ru-RU" sz="2200" b="1" dirty="0">
                <a:solidFill>
                  <a:srgbClr val="002060"/>
                </a:solidFill>
              </a:rPr>
              <a:t>ТЕЛО</a:t>
            </a:r>
            <a:r>
              <a:rPr lang="ru-RU" sz="2200" b="1" dirty="0" smtClean="0">
                <a:solidFill>
                  <a:srgbClr val="002060"/>
                </a:solidFill>
              </a:rPr>
              <a:t>!!!!</a:t>
            </a:r>
          </a:p>
          <a:p>
            <a:pPr lvl="0"/>
            <a:endParaRPr lang="ru-RU" b="1" dirty="0">
              <a:solidFill>
                <a:srgbClr val="002060"/>
              </a:solidFill>
            </a:endParaRPr>
          </a:p>
          <a:p>
            <a:pPr lvl="0"/>
            <a:r>
              <a:rPr lang="en-US" b="1" dirty="0" smtClean="0">
                <a:solidFill>
                  <a:srgbClr val="002060"/>
                </a:solidFill>
              </a:rPr>
              <a:t>@</a:t>
            </a:r>
            <a:r>
              <a:rPr lang="ru-RU" b="1" dirty="0" smtClean="0">
                <a:solidFill>
                  <a:srgbClr val="002060"/>
                </a:solidFill>
              </a:rPr>
              <a:t>ВераПоветкина</a:t>
            </a:r>
            <a:endParaRPr lang="ru-RU" b="1" dirty="0">
              <a:solidFill>
                <a:srgbClr val="002060"/>
              </a:solidFill>
            </a:endParaRPr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6446" y="1732852"/>
            <a:ext cx="4122738" cy="3319271"/>
          </a:xfrm>
        </p:spPr>
      </p:pic>
    </p:spTree>
    <p:extLst>
      <p:ext uri="{BB962C8B-B14F-4D97-AF65-F5344CB8AC3E}">
        <p14:creationId xmlns:p14="http://schemas.microsoft.com/office/powerpoint/2010/main" xmlns="" val="3962606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Салютогенный подход в работе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0624" y="1856232"/>
            <a:ext cx="10704576" cy="4590288"/>
          </a:xfrm>
        </p:spPr>
        <p:txBody>
          <a:bodyPr>
            <a:normAutofit fontScale="70000" lnSpcReduction="20000"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salus</a:t>
            </a:r>
            <a:r>
              <a:rPr lang="ru-RU" sz="4000" dirty="0">
                <a:solidFill>
                  <a:srgbClr val="002060"/>
                </a:solidFill>
              </a:rPr>
              <a:t>=здоровье, </a:t>
            </a:r>
            <a:r>
              <a:rPr lang="en-US" sz="4000" dirty="0">
                <a:solidFill>
                  <a:srgbClr val="002060"/>
                </a:solidFill>
              </a:rPr>
              <a:t>genesis</a:t>
            </a:r>
            <a:r>
              <a:rPr lang="ru-RU" sz="4000" dirty="0">
                <a:solidFill>
                  <a:srgbClr val="002060"/>
                </a:solidFill>
              </a:rPr>
              <a:t>=происхождение</a:t>
            </a:r>
          </a:p>
          <a:p>
            <a:r>
              <a:rPr lang="ru-RU" sz="4000" dirty="0">
                <a:solidFill>
                  <a:srgbClr val="002060"/>
                </a:solidFill>
              </a:rPr>
              <a:t>3 составляющие: понятность, управляемость и осмысленность.</a:t>
            </a:r>
          </a:p>
          <a:p>
            <a:r>
              <a:rPr lang="ru-RU" sz="4000" dirty="0">
                <a:solidFill>
                  <a:srgbClr val="002060"/>
                </a:solidFill>
              </a:rPr>
              <a:t>Восстановление непрерывности жизни</a:t>
            </a:r>
          </a:p>
          <a:p>
            <a:r>
              <a:rPr lang="ru-RU" sz="4000" dirty="0">
                <a:solidFill>
                  <a:srgbClr val="002060"/>
                </a:solidFill>
              </a:rPr>
              <a:t>Восстановление привычной деятельности</a:t>
            </a:r>
          </a:p>
          <a:p>
            <a:r>
              <a:rPr lang="ru-RU" sz="4000" dirty="0">
                <a:solidFill>
                  <a:srgbClr val="002060"/>
                </a:solidFill>
              </a:rPr>
              <a:t>Социальные контакты, связь</a:t>
            </a:r>
            <a:r>
              <a:rPr lang="ru-RU" sz="4000" dirty="0" smtClean="0">
                <a:solidFill>
                  <a:srgbClr val="002060"/>
                </a:solidFill>
              </a:rPr>
              <a:t>.</a:t>
            </a:r>
          </a:p>
          <a:p>
            <a:endParaRPr lang="ru-RU" sz="40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4000" dirty="0" smtClean="0">
                <a:solidFill>
                  <a:srgbClr val="002060"/>
                </a:solidFill>
              </a:rPr>
              <a:t>ОПОРА НА:</a:t>
            </a:r>
          </a:p>
          <a:p>
            <a:pPr marL="0" indent="0">
              <a:buNone/>
            </a:pPr>
            <a:r>
              <a:rPr lang="ru-RU" sz="4000" dirty="0" smtClean="0">
                <a:solidFill>
                  <a:srgbClr val="002060"/>
                </a:solidFill>
              </a:rPr>
              <a:t>-ресурсы человека</a:t>
            </a:r>
          </a:p>
          <a:p>
            <a:pPr marL="0" indent="0">
              <a:buNone/>
            </a:pPr>
            <a:endParaRPr lang="ru-RU" sz="40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rgbClr val="002060"/>
                </a:solidFill>
              </a:rPr>
              <a:t>@</a:t>
            </a:r>
            <a:r>
              <a:rPr lang="ru-RU" sz="2600" dirty="0" smtClean="0">
                <a:solidFill>
                  <a:srgbClr val="002060"/>
                </a:solidFill>
              </a:rPr>
              <a:t>ВераПоветкина</a:t>
            </a:r>
          </a:p>
          <a:p>
            <a:pPr marL="0" indent="0">
              <a:buNone/>
            </a:pPr>
            <a:endParaRPr lang="ru-R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65205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84048"/>
            <a:ext cx="10058400" cy="215830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Благодарю за внимание</a:t>
            </a:r>
            <a:r>
              <a:rPr lang="ru-RU" b="1" i="1" dirty="0" smtClean="0">
                <a:solidFill>
                  <a:srgbClr val="002060"/>
                </a:solidFill>
              </a:rPr>
              <a:t>!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en-US" sz="4000" dirty="0">
                <a:solidFill>
                  <a:srgbClr val="002060"/>
                </a:solidFill>
                <a:hlinkClick r:id="rId2"/>
              </a:rPr>
              <a:t>Povetkina_vn@mail.ru</a:t>
            </a:r>
            <a:r>
              <a:rPr lang="en-US" sz="4000" dirty="0">
                <a:solidFill>
                  <a:srgbClr val="002060"/>
                </a:solidFill>
              </a:rPr>
              <a:t/>
            </a:r>
            <a:br>
              <a:rPr lang="en-US" sz="4000" dirty="0">
                <a:solidFill>
                  <a:srgbClr val="002060"/>
                </a:solidFill>
              </a:rPr>
            </a:br>
            <a:r>
              <a:rPr lang="en-US" sz="4000" dirty="0" err="1">
                <a:solidFill>
                  <a:srgbClr val="002060"/>
                </a:solidFill>
              </a:rPr>
              <a:t>Whats</a:t>
            </a:r>
            <a:r>
              <a:rPr lang="en-US" sz="4000" dirty="0">
                <a:solidFill>
                  <a:srgbClr val="002060"/>
                </a:solidFill>
              </a:rPr>
              <a:t> app</a:t>
            </a:r>
            <a:r>
              <a:rPr lang="ru-RU" sz="4000" dirty="0">
                <a:solidFill>
                  <a:srgbClr val="002060"/>
                </a:solidFill>
              </a:rPr>
              <a:t>, </a:t>
            </a:r>
            <a:r>
              <a:rPr lang="ru-RU" sz="4000" dirty="0" err="1">
                <a:solidFill>
                  <a:srgbClr val="002060"/>
                </a:solidFill>
              </a:rPr>
              <a:t>Телеграм</a:t>
            </a:r>
            <a:r>
              <a:rPr lang="ru-RU" sz="4000" dirty="0">
                <a:solidFill>
                  <a:srgbClr val="002060"/>
                </a:solidFill>
              </a:rPr>
              <a:t> </a:t>
            </a:r>
            <a:r>
              <a:rPr lang="en-US" sz="4000" dirty="0">
                <a:solidFill>
                  <a:srgbClr val="002060"/>
                </a:solidFill>
              </a:rPr>
              <a:t>+79167338047</a:t>
            </a:r>
            <a:br>
              <a:rPr lang="en-US" sz="4000" dirty="0">
                <a:solidFill>
                  <a:srgbClr val="002060"/>
                </a:solidFill>
              </a:rPr>
            </a:b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4009" y="2542350"/>
            <a:ext cx="6241646" cy="3932237"/>
          </a:xfrm>
        </p:spPr>
      </p:pic>
    </p:spTree>
    <p:extLst>
      <p:ext uri="{BB962C8B-B14F-4D97-AF65-F5344CB8AC3E}">
        <p14:creationId xmlns:p14="http://schemas.microsoft.com/office/powerpoint/2010/main" xmlns="" val="1808133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411480"/>
            <a:ext cx="10058400" cy="4114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КОНТЕКСТ  РАБОТЫ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912" y="822960"/>
            <a:ext cx="11338560" cy="5669280"/>
          </a:xfrm>
        </p:spPr>
        <p:txBody>
          <a:bodyPr>
            <a:noAutofit/>
          </a:bodyPr>
          <a:lstStyle/>
          <a:p>
            <a:pPr lvl="0"/>
            <a:r>
              <a:rPr lang="ru-RU" sz="4000" dirty="0">
                <a:solidFill>
                  <a:srgbClr val="002060"/>
                </a:solidFill>
              </a:rPr>
              <a:t>Знать географию и примерный ход </a:t>
            </a:r>
            <a:r>
              <a:rPr lang="ru-RU" sz="4000" dirty="0" smtClean="0">
                <a:solidFill>
                  <a:srgbClr val="002060"/>
                </a:solidFill>
              </a:rPr>
              <a:t>событий </a:t>
            </a:r>
            <a:r>
              <a:rPr lang="ru-RU" sz="4000" dirty="0">
                <a:solidFill>
                  <a:srgbClr val="002060"/>
                </a:solidFill>
              </a:rPr>
              <a:t>места, откуда приехали беженцы. </a:t>
            </a:r>
            <a:endParaRPr lang="ru-RU" sz="4000" dirty="0" smtClean="0">
              <a:solidFill>
                <a:srgbClr val="002060"/>
              </a:solidFill>
            </a:endParaRPr>
          </a:p>
          <a:p>
            <a:pPr lvl="0"/>
            <a:r>
              <a:rPr lang="ru-RU" sz="4000" dirty="0" smtClean="0">
                <a:solidFill>
                  <a:srgbClr val="002060"/>
                </a:solidFill>
              </a:rPr>
              <a:t>Знать </a:t>
            </a:r>
            <a:r>
              <a:rPr lang="ru-RU" sz="4000" dirty="0">
                <a:solidFill>
                  <a:srgbClr val="002060"/>
                </a:solidFill>
              </a:rPr>
              <a:t>историю конкретной семьи </a:t>
            </a:r>
            <a:endParaRPr lang="ru-RU" sz="4000" dirty="0" smtClean="0">
              <a:solidFill>
                <a:srgbClr val="002060"/>
              </a:solidFill>
            </a:endParaRPr>
          </a:p>
          <a:p>
            <a:pPr lvl="0"/>
            <a:r>
              <a:rPr lang="ru-RU" sz="4000" b="1" dirty="0" smtClean="0">
                <a:solidFill>
                  <a:srgbClr val="002060"/>
                </a:solidFill>
              </a:rPr>
              <a:t>ПРАВИЛО</a:t>
            </a:r>
            <a:r>
              <a:rPr lang="ru-RU" sz="4000" b="1" dirty="0">
                <a:solidFill>
                  <a:srgbClr val="002060"/>
                </a:solidFill>
              </a:rPr>
              <a:t>:</a:t>
            </a:r>
            <a:r>
              <a:rPr lang="ru-RU" sz="4000" dirty="0">
                <a:solidFill>
                  <a:srgbClr val="002060"/>
                </a:solidFill>
              </a:rPr>
              <a:t> </a:t>
            </a:r>
            <a:r>
              <a:rPr lang="ru-RU" sz="4000" i="1" dirty="0">
                <a:solidFill>
                  <a:srgbClr val="002060"/>
                </a:solidFill>
              </a:rPr>
              <a:t>политика под запретом</a:t>
            </a:r>
            <a:r>
              <a:rPr lang="ru-RU" sz="4000" dirty="0">
                <a:solidFill>
                  <a:srgbClr val="002060"/>
                </a:solidFill>
              </a:rPr>
              <a:t>.</a:t>
            </a:r>
          </a:p>
          <a:p>
            <a:r>
              <a:rPr lang="ru-RU" sz="3600" dirty="0" smtClean="0">
                <a:solidFill>
                  <a:srgbClr val="002060"/>
                </a:solidFill>
              </a:rPr>
              <a:t>Мы помогает людям, которые столкнулись </a:t>
            </a:r>
            <a:r>
              <a:rPr lang="ru-RU" sz="3600" dirty="0">
                <a:solidFill>
                  <a:srgbClr val="002060"/>
                </a:solidFill>
              </a:rPr>
              <a:t>с ужасом военных </a:t>
            </a:r>
            <a:r>
              <a:rPr lang="ru-RU" sz="3600" dirty="0" smtClean="0">
                <a:solidFill>
                  <a:srgbClr val="002060"/>
                </a:solidFill>
              </a:rPr>
              <a:t>действий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sz="3600" dirty="0" smtClean="0">
                <a:solidFill>
                  <a:srgbClr val="002060"/>
                </a:solidFill>
              </a:rPr>
              <a:t>и</a:t>
            </a:r>
            <a:r>
              <a:rPr lang="en-US" sz="3600" dirty="0" smtClean="0">
                <a:solidFill>
                  <a:srgbClr val="002060"/>
                </a:solidFill>
              </a:rPr>
              <a:t>/</a:t>
            </a:r>
            <a:r>
              <a:rPr lang="ru-RU" sz="3600" dirty="0" smtClean="0">
                <a:solidFill>
                  <a:srgbClr val="002060"/>
                </a:solidFill>
              </a:rPr>
              <a:t>или оказались </a:t>
            </a:r>
            <a:r>
              <a:rPr lang="ru-RU" sz="3600" dirty="0">
                <a:solidFill>
                  <a:srgbClr val="002060"/>
                </a:solidFill>
              </a:rPr>
              <a:t>в нечеловеческих </a:t>
            </a:r>
            <a:r>
              <a:rPr lang="ru-RU" sz="3600" dirty="0" smtClean="0">
                <a:solidFill>
                  <a:srgbClr val="002060"/>
                </a:solidFill>
              </a:rPr>
              <a:t>условиях не зависимо от их убеждений, национальности, политических взглядов.</a:t>
            </a:r>
          </a:p>
          <a:p>
            <a:r>
              <a:rPr lang="en-US" sz="1600" dirty="0" smtClean="0">
                <a:solidFill>
                  <a:srgbClr val="002060"/>
                </a:solidFill>
              </a:rPr>
              <a:t>@</a:t>
            </a:r>
            <a:r>
              <a:rPr lang="ru-RU" sz="1600" dirty="0" smtClean="0">
                <a:solidFill>
                  <a:srgbClr val="002060"/>
                </a:solidFill>
              </a:rPr>
              <a:t>ВераПоветкина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868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74904"/>
            <a:ext cx="10058400" cy="795528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КОНТИНГЕНТ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776" y="1170432"/>
            <a:ext cx="11292840" cy="525780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sz="2800" dirty="0">
                <a:solidFill>
                  <a:srgbClr val="002060"/>
                </a:solidFill>
              </a:rPr>
              <a:t>В лагерях для беженцев (чаще всего психологи мчс и волонтеры-психологи).</a:t>
            </a:r>
          </a:p>
          <a:p>
            <a:pPr lvl="0"/>
            <a:r>
              <a:rPr lang="ru-RU" sz="2800" dirty="0">
                <a:solidFill>
                  <a:srgbClr val="002060"/>
                </a:solidFill>
              </a:rPr>
              <a:t>Группа людей в вашем городе, которые ждут статуса беженцев, нуждаются в жилье, работе, деньгах и проч.</a:t>
            </a:r>
          </a:p>
          <a:p>
            <a:pPr lvl="0"/>
            <a:r>
              <a:rPr lang="ru-RU" sz="2800" dirty="0">
                <a:solidFill>
                  <a:srgbClr val="002060"/>
                </a:solidFill>
              </a:rPr>
              <a:t>Группа людей, которые уже нашли все необходимое для жизни, встречаются, </a:t>
            </a:r>
            <a:r>
              <a:rPr lang="ru-RU" sz="2800" dirty="0" smtClean="0">
                <a:solidFill>
                  <a:srgbClr val="002060"/>
                </a:solidFill>
              </a:rPr>
              <a:t>общаются между собой</a:t>
            </a:r>
            <a:endParaRPr lang="ru-RU" sz="2800" dirty="0">
              <a:solidFill>
                <a:srgbClr val="002060"/>
              </a:solidFill>
            </a:endParaRPr>
          </a:p>
          <a:p>
            <a:pPr lvl="0"/>
            <a:r>
              <a:rPr lang="ru-RU" sz="2800" dirty="0">
                <a:solidFill>
                  <a:srgbClr val="002060"/>
                </a:solidFill>
              </a:rPr>
              <a:t>В психологическом госцентре или частном кабинете с индивидуальными обращениями.</a:t>
            </a:r>
          </a:p>
          <a:p>
            <a:pPr lvl="0"/>
            <a:r>
              <a:rPr lang="ru-RU" sz="2800" dirty="0">
                <a:solidFill>
                  <a:srgbClr val="002060"/>
                </a:solidFill>
              </a:rPr>
              <a:t>Школьный психолог – когда дети приходят в сад, школу</a:t>
            </a:r>
          </a:p>
          <a:p>
            <a:pPr lvl="0"/>
            <a:r>
              <a:rPr lang="ru-RU" sz="2800" dirty="0">
                <a:solidFill>
                  <a:srgbClr val="002060"/>
                </a:solidFill>
              </a:rPr>
              <a:t>Клинический </a:t>
            </a:r>
            <a:r>
              <a:rPr lang="ru-RU" sz="2800" dirty="0" smtClean="0">
                <a:solidFill>
                  <a:srgbClr val="002060"/>
                </a:solidFill>
              </a:rPr>
              <a:t>психолог и врачи </a:t>
            </a:r>
            <a:r>
              <a:rPr lang="ru-RU" sz="2800" dirty="0">
                <a:solidFill>
                  <a:srgbClr val="002060"/>
                </a:solidFill>
              </a:rPr>
              <a:t>в больницах и клиниках</a:t>
            </a:r>
            <a:r>
              <a:rPr lang="ru-RU" sz="2800" dirty="0" smtClean="0">
                <a:solidFill>
                  <a:srgbClr val="002060"/>
                </a:solidFill>
              </a:rPr>
              <a:t>.</a:t>
            </a:r>
          </a:p>
          <a:p>
            <a:pPr lvl="0"/>
            <a:r>
              <a:rPr lang="ru-RU" sz="2800" dirty="0" smtClean="0">
                <a:solidFill>
                  <a:srgbClr val="002060"/>
                </a:solidFill>
              </a:rPr>
              <a:t>Волонтеры в благотворительных организациях</a:t>
            </a:r>
          </a:p>
          <a:p>
            <a:pPr lvl="0"/>
            <a:r>
              <a:rPr lang="ru-RU" sz="2800" dirty="0" smtClean="0">
                <a:solidFill>
                  <a:srgbClr val="002060"/>
                </a:solidFill>
              </a:rPr>
              <a:t>Родственники и друзья наших клиентов</a:t>
            </a:r>
          </a:p>
          <a:p>
            <a:pPr lvl="0"/>
            <a:r>
              <a:rPr lang="en-US" sz="1600" dirty="0" smtClean="0">
                <a:solidFill>
                  <a:srgbClr val="002060"/>
                </a:solidFill>
              </a:rPr>
              <a:t>@</a:t>
            </a:r>
            <a:r>
              <a:rPr lang="ru-RU" sz="1600" dirty="0" smtClean="0">
                <a:solidFill>
                  <a:srgbClr val="002060"/>
                </a:solidFill>
              </a:rPr>
              <a:t>ВераПоветкина</a:t>
            </a:r>
            <a:endParaRPr lang="ru-RU" sz="16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1572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0320" y="402336"/>
            <a:ext cx="4754880" cy="841248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</a:rPr>
              <a:t>Какой опыт?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9768" y="402336"/>
            <a:ext cx="5940552" cy="608076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sz="2400" dirty="0">
                <a:solidFill>
                  <a:srgbClr val="002060"/>
                </a:solidFill>
              </a:rPr>
              <a:t>Из зоны активных боевых </a:t>
            </a:r>
            <a:r>
              <a:rPr lang="ru-RU" sz="2400" dirty="0" smtClean="0">
                <a:solidFill>
                  <a:srgbClr val="002060"/>
                </a:solidFill>
              </a:rPr>
              <a:t>действий (отличие ДНР</a:t>
            </a:r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ЛНР от других зон СВО)</a:t>
            </a:r>
            <a:endParaRPr lang="ru-RU" sz="2400" dirty="0">
              <a:solidFill>
                <a:srgbClr val="002060"/>
              </a:solidFill>
            </a:endParaRPr>
          </a:p>
          <a:p>
            <a:pPr lvl="0"/>
            <a:r>
              <a:rPr lang="ru-RU" sz="2400" dirty="0">
                <a:solidFill>
                  <a:srgbClr val="002060"/>
                </a:solidFill>
              </a:rPr>
              <a:t>Из места, где нет боёв пока или уже</a:t>
            </a:r>
          </a:p>
          <a:p>
            <a:pPr lvl="0"/>
            <a:r>
              <a:rPr lang="ru-RU" sz="2400" dirty="0">
                <a:solidFill>
                  <a:srgbClr val="002060"/>
                </a:solidFill>
              </a:rPr>
              <a:t>Был ли свидетелем жестоких сцен, смерти другого человека? (в подвалах)</a:t>
            </a:r>
          </a:p>
          <a:p>
            <a:pPr lvl="0"/>
            <a:r>
              <a:rPr lang="ru-RU" sz="2400" dirty="0">
                <a:solidFill>
                  <a:srgbClr val="002060"/>
                </a:solidFill>
              </a:rPr>
              <a:t>Применялось ли насилие к ребенку или его членам семьи?</a:t>
            </a:r>
          </a:p>
          <a:p>
            <a:pPr lvl="0"/>
            <a:r>
              <a:rPr lang="ru-RU" sz="2400" dirty="0">
                <a:solidFill>
                  <a:srgbClr val="002060"/>
                </a:solidFill>
              </a:rPr>
              <a:t>Была ли прямая угроза жизни ребенку и его близким</a:t>
            </a:r>
            <a:r>
              <a:rPr lang="ru-RU" sz="2400" dirty="0" smtClean="0">
                <a:solidFill>
                  <a:srgbClr val="002060"/>
                </a:solidFill>
              </a:rPr>
              <a:t>?</a:t>
            </a:r>
          </a:p>
          <a:p>
            <a:pPr lvl="0"/>
            <a:r>
              <a:rPr lang="ru-RU" sz="2400" dirty="0" smtClean="0">
                <a:solidFill>
                  <a:srgbClr val="002060"/>
                </a:solidFill>
              </a:rPr>
              <a:t>Сидел ли в подвалах и убежище?</a:t>
            </a:r>
          </a:p>
          <a:p>
            <a:pPr lvl="0"/>
            <a:r>
              <a:rPr lang="ru-RU" sz="2400" dirty="0" smtClean="0">
                <a:solidFill>
                  <a:srgbClr val="002060"/>
                </a:solidFill>
              </a:rPr>
              <a:t>Нуждался ли в питании, воде, медикаментах, теплой одежде?</a:t>
            </a:r>
            <a:endParaRPr lang="ru-RU" sz="2400" dirty="0">
              <a:solidFill>
                <a:srgbClr val="002060"/>
              </a:solidFill>
            </a:endParaRPr>
          </a:p>
          <a:p>
            <a:pPr lvl="0"/>
            <a:r>
              <a:rPr lang="ru-RU" sz="2400" dirty="0">
                <a:solidFill>
                  <a:srgbClr val="002060"/>
                </a:solidFill>
              </a:rPr>
              <a:t>Какие потери у ребенка и его семьи? (дом, игрушки, друзья, школа, питомцы, близкие люди и </a:t>
            </a:r>
            <a:r>
              <a:rPr lang="ru-RU" sz="2400" dirty="0" err="1">
                <a:solidFill>
                  <a:srgbClr val="002060"/>
                </a:solidFill>
              </a:rPr>
              <a:t>проч</a:t>
            </a:r>
            <a:r>
              <a:rPr lang="ru-RU" sz="2400" dirty="0">
                <a:solidFill>
                  <a:srgbClr val="002060"/>
                </a:solidFill>
              </a:rPr>
              <a:t>).</a:t>
            </a:r>
          </a:p>
          <a:p>
            <a:pPr lvl="0"/>
            <a:r>
              <a:rPr lang="ru-RU" sz="2400" dirty="0">
                <a:solidFill>
                  <a:srgbClr val="002060"/>
                </a:solidFill>
              </a:rPr>
              <a:t>Остается в своей стране, но в другом </a:t>
            </a:r>
            <a:r>
              <a:rPr lang="ru-RU" sz="2400" dirty="0" smtClean="0">
                <a:solidFill>
                  <a:srgbClr val="002060"/>
                </a:solidFill>
              </a:rPr>
              <a:t>городе</a:t>
            </a:r>
          </a:p>
          <a:p>
            <a:pPr lvl="0"/>
            <a:r>
              <a:rPr lang="en-US" sz="1600" dirty="0" smtClean="0">
                <a:solidFill>
                  <a:srgbClr val="002060"/>
                </a:solidFill>
              </a:rPr>
              <a:t>@</a:t>
            </a:r>
            <a:r>
              <a:rPr lang="ru-RU" sz="1600" dirty="0" smtClean="0">
                <a:solidFill>
                  <a:srgbClr val="002060"/>
                </a:solidFill>
              </a:rPr>
              <a:t>ВераПоветкина</a:t>
            </a:r>
            <a:endParaRPr lang="ru-RU" sz="16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693408" y="1152144"/>
            <a:ext cx="4980432" cy="385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309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74904"/>
            <a:ext cx="10058400" cy="9144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Страхи у детей в период проведения СВО: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9768" y="1179576"/>
            <a:ext cx="10695432" cy="5340096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Громких звуков, хлопков, гул самолетов и вертолетов, салюта, громкий звук клаксона, шум и проч.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Вид летящего вертолета и самолета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Оставаться дома одному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Расставаться с родителями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Страх потерять родителей и близких (страх, что умрут)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Идти в новую школу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Открытого пространства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Огня (свеча)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Новой и незнакомой ситуации (войти в кабинета, где проводим группу)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@</a:t>
            </a:r>
            <a:r>
              <a:rPr lang="ru-RU" sz="2000" dirty="0" smtClean="0">
                <a:solidFill>
                  <a:srgbClr val="002060"/>
                </a:solidFill>
              </a:rPr>
              <a:t>ВераПоветкина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44892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47472"/>
            <a:ext cx="10058400" cy="77724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Реакции у детей и взрослых: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641" y="2560638"/>
            <a:ext cx="3025361" cy="3748087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48002" y="1124712"/>
            <a:ext cx="7677198" cy="5367528"/>
          </a:xfrm>
        </p:spPr>
        <p:txBody>
          <a:bodyPr>
            <a:normAutofit lnSpcReduction="10000"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Нарушение сна, ночные кошмары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Агрессия, вспышки гнева, раздражительность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Капризность, плаксивость, истерики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Повышен аппетит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Понижен аппетит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Совместный сон с родителями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Непроизвольное мочеиспускание во время неожиданных звуков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Рефлекторные реакции: упасть на пол, спрятаться к несущей стене, под </a:t>
            </a:r>
            <a:r>
              <a:rPr lang="ru-RU" sz="2400" b="1" dirty="0" smtClean="0">
                <a:solidFill>
                  <a:srgbClr val="002060"/>
                </a:solidFill>
              </a:rPr>
              <a:t>стол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Буллинг</a:t>
            </a:r>
            <a:r>
              <a:rPr lang="ru-RU" sz="2400" b="1" dirty="0" smtClean="0">
                <a:solidFill>
                  <a:srgbClr val="002060"/>
                </a:solidFill>
              </a:rPr>
              <a:t> в школе и саду</a:t>
            </a:r>
            <a:endParaRPr lang="ru-RU" sz="2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2060"/>
                </a:solidFill>
              </a:rPr>
              <a:t>@</a:t>
            </a:r>
            <a:r>
              <a:rPr lang="ru-RU" dirty="0">
                <a:solidFill>
                  <a:srgbClr val="002060"/>
                </a:solidFill>
              </a:rPr>
              <a:t>Вера Поветкина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09717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93192"/>
            <a:ext cx="10058400" cy="566928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</a:rPr>
              <a:t>ЗАДАЧИ ПСИХОЛОГА-ВОЛОНТЕРА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3192" y="960120"/>
            <a:ext cx="5428488" cy="5458968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1</a:t>
            </a:r>
            <a:r>
              <a:rPr lang="ru-RU" sz="2000" dirty="0" smtClean="0">
                <a:solidFill>
                  <a:srgbClr val="002060"/>
                </a:solidFill>
              </a:rPr>
              <a:t>. </a:t>
            </a:r>
            <a:r>
              <a:rPr lang="ru-RU" sz="2600" dirty="0" smtClean="0">
                <a:solidFill>
                  <a:srgbClr val="002060"/>
                </a:solidFill>
              </a:rPr>
              <a:t>НЕ НАВРЕДИТЬ!!!</a:t>
            </a:r>
          </a:p>
          <a:p>
            <a:pPr lvl="0"/>
            <a:r>
              <a:rPr lang="ru-RU" sz="2600" dirty="0" smtClean="0">
                <a:solidFill>
                  <a:srgbClr val="002060"/>
                </a:solidFill>
              </a:rPr>
              <a:t>2. Психологическая </a:t>
            </a:r>
            <a:r>
              <a:rPr lang="ru-RU" sz="2600" dirty="0">
                <a:solidFill>
                  <a:srgbClr val="002060"/>
                </a:solidFill>
              </a:rPr>
              <a:t>поддержка</a:t>
            </a:r>
          </a:p>
          <a:p>
            <a:pPr lvl="0"/>
            <a:r>
              <a:rPr lang="ru-RU" sz="2600" dirty="0" smtClean="0">
                <a:solidFill>
                  <a:srgbClr val="002060"/>
                </a:solidFill>
              </a:rPr>
              <a:t>3. Дать </a:t>
            </a:r>
            <a:r>
              <a:rPr lang="ru-RU" sz="2600" dirty="0">
                <a:solidFill>
                  <a:srgbClr val="002060"/>
                </a:solidFill>
              </a:rPr>
              <a:t>ощущение, что жизнь человека –для нас имеет значение, важна и ценна. </a:t>
            </a:r>
            <a:endParaRPr lang="ru-RU" sz="2600" dirty="0" smtClean="0">
              <a:solidFill>
                <a:srgbClr val="002060"/>
              </a:solidFill>
            </a:endParaRPr>
          </a:p>
          <a:p>
            <a:pPr lvl="0"/>
            <a:r>
              <a:rPr lang="ru-RU" sz="2600" dirty="0" smtClean="0">
                <a:solidFill>
                  <a:srgbClr val="002060"/>
                </a:solidFill>
              </a:rPr>
              <a:t>4. Информирование</a:t>
            </a:r>
            <a:r>
              <a:rPr lang="ru-RU" sz="2600" dirty="0">
                <a:solidFill>
                  <a:srgbClr val="002060"/>
                </a:solidFill>
              </a:rPr>
              <a:t>: даем необходимую информацию юридическую, медицинская помощь, где получить вещи, продукты, где можно найти работу</a:t>
            </a:r>
            <a:r>
              <a:rPr lang="ru-RU" sz="2600" dirty="0" smtClean="0">
                <a:solidFill>
                  <a:srgbClr val="002060"/>
                </a:solidFill>
              </a:rPr>
              <a:t>.</a:t>
            </a:r>
          </a:p>
          <a:p>
            <a:pPr marL="0" indent="0">
              <a:buNone/>
            </a:pPr>
            <a:endParaRPr lang="ru-RU" sz="16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rgbClr val="002060"/>
                </a:solidFill>
              </a:rPr>
              <a:t>@</a:t>
            </a:r>
            <a:r>
              <a:rPr lang="ru-RU" sz="1600" dirty="0" smtClean="0">
                <a:solidFill>
                  <a:srgbClr val="002060"/>
                </a:solidFill>
              </a:rPr>
              <a:t>ВераПоветкина</a:t>
            </a:r>
            <a:endParaRPr lang="ru-RU" sz="16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8050" y="1243584"/>
            <a:ext cx="5816854" cy="4318751"/>
          </a:xfrm>
        </p:spPr>
      </p:pic>
    </p:spTree>
    <p:extLst>
      <p:ext uri="{BB962C8B-B14F-4D97-AF65-F5344CB8AC3E}">
        <p14:creationId xmlns:p14="http://schemas.microsoft.com/office/powerpoint/2010/main" xmlns="" val="273217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422</TotalTime>
  <Words>2059</Words>
  <Application>Microsoft Office PowerPoint</Application>
  <PresentationFormat>Произвольный</PresentationFormat>
  <Paragraphs>220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Савон</vt:lpstr>
      <vt:lpstr>Особенности работы с беженцами/ вынужденными переселенцами</vt:lpstr>
      <vt:lpstr>Мой опыт работы в кризисном консультировании</vt:lpstr>
      <vt:lpstr>Салютогенный подход в работе</vt:lpstr>
      <vt:lpstr>КОНТЕКСТ  РАБОТЫ</vt:lpstr>
      <vt:lpstr>КОНТИНГЕНТ</vt:lpstr>
      <vt:lpstr>Какой опыт?</vt:lpstr>
      <vt:lpstr>Страхи у детей в период проведения СВО:</vt:lpstr>
      <vt:lpstr>Реакции у детей и взрослых:</vt:lpstr>
      <vt:lpstr>ЗАДАЧИ ПСИХОЛОГА-ВОЛОНТЕРА</vt:lpstr>
      <vt:lpstr>ОРГАНИЗАЦИЯ ПРОСТРАНСТВА</vt:lpstr>
      <vt:lpstr>СТАДИИ ВОССТАНОВИТЕЛЬНОЙ РАБОТЫ</vt:lpstr>
      <vt:lpstr>Первая стадия- создание безопасности</vt:lpstr>
      <vt:lpstr>ВТОРАЯ СТАДИЯ –ВСПОМИНАНИЕ ТРАВМЫ И ОПЛАКИВАНИЕ ПОТЕРЬ</vt:lpstr>
      <vt:lpstr>ТРЕТЬЯ СТАДИЯ – ВОССОЕДИНЕНИЕ С ОБЫЧНОЙ ЖИЗНЬЮ</vt:lpstr>
      <vt:lpstr>ГРУППОВАЯ РАБОТА</vt:lpstr>
      <vt:lpstr>ГРУППА: первая стадия работы. Создание безопасности.</vt:lpstr>
      <vt:lpstr>ГРУППА: вторая стадия работы. Вспоминание и оплакивание</vt:lpstr>
      <vt:lpstr>ГРУППА: третья стадия работы. Воссоединение с обычной жизнью.</vt:lpstr>
      <vt:lpstr>ОСТОРОЖНО: ТРИГГЕРЫ</vt:lpstr>
      <vt:lpstr>Содержание психотерапевтической работы</vt:lpstr>
      <vt:lpstr>Арт-терапевтические техники и упражнения</vt:lpstr>
      <vt:lpstr>Коллекция для мобильной песочной терапии</vt:lpstr>
      <vt:lpstr>Ангел из ткани</vt:lpstr>
      <vt:lpstr>Дом моей силы</vt:lpstr>
      <vt:lpstr>ИНДИВИДУАЛЬНАЯ РАБОТА</vt:lpstr>
      <vt:lpstr>В ШКОЛУ ПРИШЕЛ РЕБЕНОК БЕЖЕНЕЦ Задачи школьного психолога</vt:lpstr>
      <vt:lpstr>В КЛАССЕ/ГРУППЕ РЕБЕНОК БЕЖЕНЕЦ Задачи учителя, воспитателя и педагога</vt:lpstr>
      <vt:lpstr>ЧТО РАБОТАЕТ ПРИ ОБЩЕНИИ С БЕЖЕНЦАМИ</vt:lpstr>
      <vt:lpstr>ВТОРИЧНАЯ ТРАВМАТИЗАЦИЯ И HELP TO HELPER</vt:lpstr>
      <vt:lpstr>Благодарю за внимание! Povetkina_vn@mail.ru Whats app, Телеграм +79167338047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С ДЕТЬМИ БЕЖЕНЦАМИ</dc:title>
  <dc:creator>Пользователь</dc:creator>
  <cp:lastModifiedBy>Шура Михайлов</cp:lastModifiedBy>
  <cp:revision>38</cp:revision>
  <dcterms:created xsi:type="dcterms:W3CDTF">2022-06-20T03:22:05Z</dcterms:created>
  <dcterms:modified xsi:type="dcterms:W3CDTF">2022-09-30T07:25:59Z</dcterms:modified>
</cp:coreProperties>
</file>