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y="5143500" cx="9144000"/>
  <p:notesSz cx="6858000" cy="9144000"/>
  <p:embeddedFontLst>
    <p:embeddedFont>
      <p:font typeface="Nunito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Nunito-regular.fntdata"/><Relationship Id="rId11" Type="http://schemas.openxmlformats.org/officeDocument/2006/relationships/slide" Target="slides/slide7.xml"/><Relationship Id="rId22" Type="http://schemas.openxmlformats.org/officeDocument/2006/relationships/font" Target="fonts/Nunito-italic.fntdata"/><Relationship Id="rId10" Type="http://schemas.openxmlformats.org/officeDocument/2006/relationships/slide" Target="slides/slide6.xml"/><Relationship Id="rId21" Type="http://schemas.openxmlformats.org/officeDocument/2006/relationships/font" Target="fonts/Nunito-bold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23" Type="http://schemas.openxmlformats.org/officeDocument/2006/relationships/font" Target="fonts/Nunito-bold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Shape 18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Shape 18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Shape 19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Shape 20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Shape 20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3" name="Shape 21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Shape 16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Shape 16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lv"/>
              <a:t>Противоречие с идеей необходимости признания себя зависимым для начала изменений. Противоречит идее отрицания.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Shape 17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lv"/>
              <a:t>Идея бессилия, невозможности влиять и контролировать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Shape 17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lv"/>
              <a:t>Обесценивание попыток контролировать употребление. Обесценивание частичных изменений.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" name="Shape 1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14" name="Shape 14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Shape 15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" name="Shape 16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7" name="Shape 17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Shape 18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Shape 19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" name="Shape 20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" name="Shape 21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Shape 2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Shape 2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4" name="Shape 24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5" name="Shape 25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Shape 26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Shape 27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" name="Shape 2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" name="Shape 29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Shape 30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Shape 3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Shape 34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3800"/>
            </a:lvl1pPr>
            <a:lvl2pPr lvl="1" algn="ctr">
              <a:spcBef>
                <a:spcPts val="0"/>
              </a:spcBef>
              <a:buSzPct val="100000"/>
              <a:defRPr sz="3800"/>
            </a:lvl2pPr>
            <a:lvl3pPr lvl="2" algn="ctr">
              <a:spcBef>
                <a:spcPts val="0"/>
              </a:spcBef>
              <a:buSzPct val="100000"/>
              <a:defRPr sz="3800"/>
            </a:lvl3pPr>
            <a:lvl4pPr lvl="3" algn="ctr">
              <a:spcBef>
                <a:spcPts val="0"/>
              </a:spcBef>
              <a:buSzPct val="100000"/>
              <a:defRPr sz="3800"/>
            </a:lvl4pPr>
            <a:lvl5pPr lvl="4" algn="ctr">
              <a:spcBef>
                <a:spcPts val="0"/>
              </a:spcBef>
              <a:buSzPct val="100000"/>
              <a:defRPr sz="3800"/>
            </a:lvl5pPr>
            <a:lvl6pPr lvl="5" algn="ctr">
              <a:spcBef>
                <a:spcPts val="0"/>
              </a:spcBef>
              <a:buSzPct val="100000"/>
              <a:defRPr sz="3800"/>
            </a:lvl6pPr>
            <a:lvl7pPr lvl="6" algn="ctr">
              <a:spcBef>
                <a:spcPts val="0"/>
              </a:spcBef>
              <a:buSzPct val="100000"/>
              <a:defRPr sz="3800"/>
            </a:lvl7pPr>
            <a:lvl8pPr lvl="7" algn="ctr">
              <a:spcBef>
                <a:spcPts val="0"/>
              </a:spcBef>
              <a:buSzPct val="100000"/>
              <a:defRPr sz="3800"/>
            </a:lvl8pPr>
            <a:lvl9pPr lvl="8" algn="ctr">
              <a:spcBef>
                <a:spcPts val="0"/>
              </a:spcBef>
              <a:buSzPct val="100000"/>
              <a:defRPr sz="3800"/>
            </a:lvl9pPr>
          </a:lstStyle>
          <a:p/>
        </p:txBody>
      </p:sp>
      <p:sp>
        <p:nvSpPr>
          <p:cNvPr id="35" name="Shape 35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lv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111" name="Shape 1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Shape 11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3" name="Shape 11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4" name="Shape 114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Shape 115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Shape 116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7" name="Shape 117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8" name="Shape 11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Shape 119"/>
          <p:cNvSpPr txBox="1"/>
          <p:nvPr>
            <p:ph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8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121" name="Shape 12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lv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lv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39" name="Shape 39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Shape 40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1" name="Shape 4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" name="Shape 4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Shape 4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Shape 44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5" name="Shape 45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6" name="Shape 46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Shape 47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lv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1" name="Shape 51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2" name="Shape 52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3" name="Shape 53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/>
        </p:txBody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lv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8" name="Shape 58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9" name="Shape 5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0" name="Shape 60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/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62" name="Shape 62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63" name="Shape 6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lv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6" name="Shape 6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7" name="Shape 6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8" name="Shape 68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/>
        </p:txBody>
      </p:sp>
      <p:sp>
        <p:nvSpPr>
          <p:cNvPr id="69" name="Shape 6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lv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2" name="Shape 7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3" name="Shape 73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4" name="Shape 74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/>
        </p:txBody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76" name="Shape 7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lv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9" name="Shape 79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80" name="Shape 80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Shape 81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2" name="Shape 82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3" name="Shape 83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Shape 8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85" name="Shape 85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Shape 86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7" name="Shape 87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8" name="Shape 8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Shape 89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Shape 90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1" name="Shape 9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2" name="Shape 9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Shape 93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3200"/>
            </a:lvl1pPr>
            <a:lvl2pPr lvl="1" algn="ctr">
              <a:spcBef>
                <a:spcPts val="0"/>
              </a:spcBef>
              <a:buSzPct val="100000"/>
              <a:defRPr sz="3200"/>
            </a:lvl2pPr>
            <a:lvl3pPr lvl="2" algn="ctr">
              <a:spcBef>
                <a:spcPts val="0"/>
              </a:spcBef>
              <a:buSzPct val="100000"/>
              <a:defRPr sz="3200"/>
            </a:lvl3pPr>
            <a:lvl4pPr lvl="3" algn="ctr">
              <a:spcBef>
                <a:spcPts val="0"/>
              </a:spcBef>
              <a:buSzPct val="100000"/>
              <a:defRPr sz="3200"/>
            </a:lvl4pPr>
            <a:lvl5pPr lvl="4" algn="ctr">
              <a:spcBef>
                <a:spcPts val="0"/>
              </a:spcBef>
              <a:buSzPct val="100000"/>
              <a:defRPr sz="3200"/>
            </a:lvl5pPr>
            <a:lvl6pPr lvl="5" algn="ctr">
              <a:spcBef>
                <a:spcPts val="0"/>
              </a:spcBef>
              <a:buSzPct val="100000"/>
              <a:defRPr sz="3200"/>
            </a:lvl6pPr>
            <a:lvl7pPr lvl="6" algn="ctr">
              <a:spcBef>
                <a:spcPts val="0"/>
              </a:spcBef>
              <a:buSzPct val="100000"/>
              <a:defRPr sz="3200"/>
            </a:lvl7pPr>
            <a:lvl8pPr lvl="7" algn="ctr">
              <a:spcBef>
                <a:spcPts val="0"/>
              </a:spcBef>
              <a:buSzPct val="100000"/>
              <a:defRPr sz="3200"/>
            </a:lvl8pPr>
            <a:lvl9pPr lvl="8" algn="ctr">
              <a:spcBef>
                <a:spcPts val="0"/>
              </a:spcBef>
              <a:buSzPct val="100000"/>
              <a:defRPr sz="3200"/>
            </a:lvl9pPr>
          </a:lstStyle>
          <a:p/>
        </p:txBody>
      </p:sp>
      <p:sp>
        <p:nvSpPr>
          <p:cNvPr id="94" name="Shape 9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lv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7" name="Shape 9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8" name="Shape 9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9" name="Shape 9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/>
        </p:txBody>
      </p:sp>
      <p:sp>
        <p:nvSpPr>
          <p:cNvPr id="100" name="Shape 100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Shape 101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02" name="Shape 10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lv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5" name="Shape 10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6" name="Shape 10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108" name="Shape 10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lv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lv"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hyperlink" Target="mailto:pavlovsky.arseniy@gmail.com" TargetMode="External"/><Relationship Id="rId4" Type="http://schemas.openxmlformats.org/officeDocument/2006/relationships/hyperlink" Target="http://coolcounseling.com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Relationship Id="rId4" Type="http://schemas.openxmlformats.org/officeDocument/2006/relationships/image" Target="../media/image4.jpg"/><Relationship Id="rId5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/>
          <p:nvPr>
            <p:ph type="ctrTitle"/>
          </p:nvPr>
        </p:nvSpPr>
        <p:spPr>
          <a:xfrm>
            <a:off x="1003650" y="1827639"/>
            <a:ext cx="7136700" cy="10224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lv" sz="3600"/>
              <a:t>Особенности использования SFBT  в работе с людьми употребляющими наркотики</a:t>
            </a:r>
          </a:p>
        </p:txBody>
      </p:sp>
      <p:sp>
        <p:nvSpPr>
          <p:cNvPr id="129" name="Shape 129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lv"/>
              <a:t>Павловский Арсений</a:t>
            </a:r>
          </a:p>
          <a:p>
            <a:pPr lvl="0">
              <a:spcBef>
                <a:spcPts val="0"/>
              </a:spcBef>
              <a:buNone/>
            </a:pPr>
            <a:r>
              <a:rPr lang="lv"/>
              <a:t>Москва, 2017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lv"/>
              <a:t>Формулирование небольших целей:</a:t>
            </a:r>
          </a:p>
        </p:txBody>
      </p:sp>
      <p:sp>
        <p:nvSpPr>
          <p:cNvPr id="186" name="Shape 186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lv" sz="1800"/>
              <a:t>Изменения происходят постоянно.</a:t>
            </a:r>
          </a:p>
          <a:p>
            <a:pPr lvl="0">
              <a:spcBef>
                <a:spcPts val="0"/>
              </a:spcBef>
              <a:buNone/>
            </a:pPr>
            <a:r>
              <a:rPr lang="lv" sz="1800"/>
              <a:t>Маленькие изменения приводят к большим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lv"/>
              <a:t>Системный взгляд:</a:t>
            </a:r>
          </a:p>
        </p:txBody>
      </p:sp>
      <p:sp>
        <p:nvSpPr>
          <p:cNvPr id="192" name="Shape 192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lv" sz="1800"/>
              <a:t>Как близкие заметят изменения?</a:t>
            </a:r>
          </a:p>
          <a:p>
            <a:pPr lvl="0">
              <a:spcBef>
                <a:spcPts val="0"/>
              </a:spcBef>
              <a:buNone/>
            </a:pPr>
            <a:r>
              <a:rPr lang="lv" sz="1800"/>
              <a:t>Как на них повлияют эти изменения?</a:t>
            </a:r>
          </a:p>
          <a:p>
            <a:pPr lvl="0">
              <a:spcBef>
                <a:spcPts val="0"/>
              </a:spcBef>
              <a:buNone/>
            </a:pPr>
            <a:r>
              <a:rPr lang="lv" sz="1800"/>
              <a:t>Как на Вас повлияет то, что близкие изменятся?</a:t>
            </a:r>
          </a:p>
          <a:p>
            <a:pPr lvl="0">
              <a:spcBef>
                <a:spcPts val="0"/>
              </a:spcBef>
              <a:buNone/>
            </a:pPr>
            <a:r>
              <a:rPr i="1" lang="lv" sz="1800"/>
              <a:t>Близкие, как ресурс поддержки изменений, а не источник проблем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lv" sz="2400"/>
              <a:t>Модель лечения зависимости в клинике Св. Иоана, Брюсель (Luc Isebaert, Erwin De Bisscop)</a:t>
            </a:r>
          </a:p>
        </p:txBody>
      </p:sp>
      <p:sp>
        <p:nvSpPr>
          <p:cNvPr id="198" name="Shape 198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lv" sz="1800"/>
              <a:t>Более 30 лет в клинике реализуется специализированная программа по лечению зависимости (на основе SFBT, CBT и системной терапии),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lv" sz="1800"/>
              <a:t>стационарная программа состоит из:</a:t>
            </a:r>
          </a:p>
          <a:p>
            <a:pPr indent="-342900" lvl="1" marL="9144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lv" sz="1800"/>
              <a:t>детокс,</a:t>
            </a:r>
          </a:p>
          <a:p>
            <a:pPr indent="-342900" lvl="1" marL="9144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lv" sz="1800"/>
              <a:t>неделя “уроков” о зависимости,</a:t>
            </a:r>
          </a:p>
          <a:p>
            <a:pPr indent="-342900" lvl="1" marL="9144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lv" sz="1800"/>
              <a:t>групповая терапевтическая работа</a:t>
            </a:r>
          </a:p>
          <a:p>
            <a:pPr indent="-342900" lvl="0" marL="457200" rtl="0">
              <a:spcBef>
                <a:spcPts val="0"/>
              </a:spcBef>
              <a:buSzPct val="100000"/>
            </a:pPr>
            <a:r>
              <a:rPr lang="lv" sz="1800"/>
              <a:t>в 1992 году открыта амбулаторная программа в которой большинство пациентов достигают своих целей за 4-5 сессий.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lv"/>
              <a:t>Принципы модели:</a:t>
            </a:r>
          </a:p>
        </p:txBody>
      </p:sp>
      <p:sp>
        <p:nvSpPr>
          <p:cNvPr id="204" name="Shape 204"/>
          <p:cNvSpPr txBox="1"/>
          <p:nvPr>
            <p:ph idx="1" type="body"/>
          </p:nvPr>
        </p:nvSpPr>
        <p:spPr>
          <a:xfrm>
            <a:off x="819150" y="1572725"/>
            <a:ext cx="7505700" cy="24480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lv" sz="1800"/>
              <a:t>пациенты попадают после предварительной оценки,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lv" sz="1800"/>
              <a:t>свобода выбора пациента (уход от бинарности пить/не пить),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lv" sz="1800"/>
              <a:t>учет множества факторов (биологические, социальные, экономические)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lv" sz="1800"/>
              <a:t>использование возможностей медикаментозной терапии,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lv" sz="1800"/>
              <a:t>вовлечение семьи и широкого социального окружения,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lv" sz="1800"/>
              <a:t>ориентация на сильные стороны и ресурсы,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lv" sz="1800"/>
              <a:t>ориентация на настоящее и будущее,</a:t>
            </a:r>
          </a:p>
          <a:p>
            <a:pPr indent="-342900" lvl="0" marL="457200" rtl="0">
              <a:spcBef>
                <a:spcPts val="0"/>
              </a:spcBef>
              <a:buSzPct val="100000"/>
            </a:pPr>
            <a:r>
              <a:rPr lang="lv" sz="1800"/>
              <a:t>подготовка плана реагирования после срыва.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lv"/>
              <a:t>Цитата с оф. сайта NA</a:t>
            </a:r>
          </a:p>
        </p:txBody>
      </p:sp>
      <p:sp>
        <p:nvSpPr>
          <p:cNvPr id="210" name="Shape 210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lv" sz="1800"/>
              <a:t>“Программа АН использует очень простую концепцию зависимости, ориентированную на личный опыт наркоманов. Анонимные Наркоманы не используют термин "болезнь" ни в каком специальном медицинском или психотерапевтическом смысле, и при этом АН не делают попыток убедить других людей в правильности своих представлений. Движение АН утверждает только, что члены Сообщества договорились считать зависимость болезнью, чтобы эффективно помогать друг другу, пользуясь подходящими к ситуации определенными терминами.”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lv"/>
              <a:t>Контакты:</a:t>
            </a:r>
          </a:p>
        </p:txBody>
      </p:sp>
      <p:sp>
        <p:nvSpPr>
          <p:cNvPr id="216" name="Shape 216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lv" u="sng">
                <a:solidFill>
                  <a:schemeClr val="hlink"/>
                </a:solidFill>
                <a:hlinkClick r:id="rId3"/>
              </a:rPr>
              <a:t>pavlovsky.arseniy@gmail.com</a:t>
            </a:r>
          </a:p>
          <a:p>
            <a:pPr lvl="0" rtl="0">
              <a:spcBef>
                <a:spcPts val="0"/>
              </a:spcBef>
              <a:buNone/>
            </a:pPr>
            <a:r>
              <a:rPr lang="lv" u="sng">
                <a:solidFill>
                  <a:schemeClr val="hlink"/>
                </a:solidFill>
                <a:hlinkClick r:id="rId4"/>
              </a:rPr>
              <a:t>http://coolcounseling.com/</a:t>
            </a:r>
          </a:p>
          <a:p>
            <a:pPr lvl="0" rtl="0">
              <a:spcBef>
                <a:spcPts val="0"/>
              </a:spcBef>
              <a:buNone/>
            </a:pPr>
            <a:r>
              <a:rPr lang="lv"/>
              <a:t>+37125154658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lv"/>
              <a:t>Контекст:</a:t>
            </a:r>
          </a:p>
        </p:txBody>
      </p:sp>
      <p:sp>
        <p:nvSpPr>
          <p:cNvPr id="135" name="Shape 135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lv" sz="1800"/>
              <a:t>Уличная социальная работа</a:t>
            </a:r>
          </a:p>
          <a:p>
            <a:pPr lvl="0">
              <a:spcBef>
                <a:spcPts val="0"/>
              </a:spcBef>
              <a:buNone/>
            </a:pPr>
            <a:r>
              <a:rPr lang="lv" sz="1800"/>
              <a:t>Персональный опыт</a:t>
            </a:r>
          </a:p>
          <a:p>
            <a:pPr lvl="0">
              <a:spcBef>
                <a:spcPts val="0"/>
              </a:spcBef>
              <a:buNone/>
            </a:pPr>
            <a:r>
              <a:rPr lang="lv" sz="1800"/>
              <a:t>Совмещение с другими подходами</a:t>
            </a:r>
          </a:p>
          <a:p>
            <a:pPr lvl="0">
              <a:spcBef>
                <a:spcPts val="0"/>
              </a:spcBef>
              <a:buNone/>
            </a:pPr>
            <a:r>
              <a:rPr lang="lv" sz="1800"/>
              <a:t>Индивидуальная и семейная терапия с людьми употребляющими или употреблявшими наркотики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lv" sz="2400"/>
              <a:t>Solution Focused Brief Therapy/ориентированная на решение краткосрочная терапия</a:t>
            </a:r>
          </a:p>
        </p:txBody>
      </p:sp>
      <p:sp>
        <p:nvSpPr>
          <p:cNvPr id="141" name="Shape 141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para.jpg" id="142" name="Shape 1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41863" y="2009550"/>
            <a:ext cx="3771328" cy="2410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>
            <p:ph type="title"/>
          </p:nvPr>
        </p:nvSpPr>
        <p:spPr>
          <a:xfrm>
            <a:off x="311700" y="233175"/>
            <a:ext cx="8520600" cy="707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lv" sz="3000"/>
              <a:t>Некоторые публикации по теме:</a:t>
            </a:r>
          </a:p>
        </p:txBody>
      </p:sp>
      <p:sp>
        <p:nvSpPr>
          <p:cNvPr id="148" name="Shape 148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41N2BB9PNEL._SX374_BO1,204,203,200_.jpg" id="149" name="Shape 1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12" y="1266325"/>
            <a:ext cx="2619864" cy="3302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51Kj6o1hn5L._SX331_BO1,204,203,200_.jpg" id="150" name="Shape 15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69998" y="1266325"/>
            <a:ext cx="2203998" cy="3302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510gOrr4eGL._SX332_BO1,204,203,200_.jpg" id="151" name="Shape 15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511275" y="1266325"/>
            <a:ext cx="2243390" cy="3351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>
            <p:ph type="title"/>
          </p:nvPr>
        </p:nvSpPr>
        <p:spPr>
          <a:xfrm>
            <a:off x="311700" y="292000"/>
            <a:ext cx="8520600" cy="707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lv" sz="3000"/>
              <a:t>Substance Abuse and Mental Health Services Administration (SAMHSA)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7" name="Shape 157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lv" sz="1800"/>
              <a:t>Групповая, ориентированная на решение терапия зависимостей включена в регистр практик с доказанной эффективностью (NREPP)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lv"/>
              <a:t>Практика использования SFBT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lv"/>
              <a:t>Начало работы:</a:t>
            </a:r>
          </a:p>
        </p:txBody>
      </p:sp>
      <p:sp>
        <p:nvSpPr>
          <p:cNvPr id="168" name="Shape 168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lv" sz="1800"/>
              <a:t>“Каковы Ваши самые оптимистичные мечты относительно нашей совместной работы?”</a:t>
            </a:r>
          </a:p>
          <a:p>
            <a:pPr lvl="0">
              <a:spcBef>
                <a:spcPts val="0"/>
              </a:spcBef>
              <a:buNone/>
            </a:pPr>
            <a:r>
              <a:rPr lang="lv" sz="1800"/>
              <a:t>Движение в сторону предпочитаемого будущего, а не решение проблем.</a:t>
            </a:r>
          </a:p>
          <a:p>
            <a:pPr lvl="0">
              <a:spcBef>
                <a:spcPts val="0"/>
              </a:spcBef>
              <a:buNone/>
            </a:pPr>
            <a:r>
              <a:rPr i="1" lang="lv" sz="1800"/>
              <a:t>Тема наркотиков может быть вообще на </a:t>
            </a:r>
            <a:r>
              <a:rPr i="1" lang="lv" sz="1800"/>
              <a:t>периферии</a:t>
            </a:r>
            <a:r>
              <a:rPr i="1" lang="lv" sz="1800"/>
              <a:t> терапевтической работы!</a:t>
            </a:r>
          </a:p>
          <a:p>
            <a:pPr lvl="0">
              <a:spcBef>
                <a:spcPts val="0"/>
              </a:spcBef>
              <a:buNone/>
            </a:pPr>
            <a:r>
              <a:rPr lang="lv" sz="1800"/>
              <a:t>Вера в то, что каждый клиент заинтересован в изменениях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lv"/>
              <a:t>Поиск того, что не сломано:</a:t>
            </a:r>
          </a:p>
        </p:txBody>
      </p:sp>
      <p:sp>
        <p:nvSpPr>
          <p:cNvPr id="174" name="Shape 17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lv" sz="1800"/>
              <a:t>Опора на ресурсы, сильные стороны, интересы клиента.</a:t>
            </a:r>
          </a:p>
          <a:p>
            <a:pPr lvl="0" rtl="0">
              <a:spcBef>
                <a:spcPts val="0"/>
              </a:spcBef>
              <a:buNone/>
            </a:pPr>
            <a:r>
              <a:rPr lang="lv" sz="1800"/>
              <a:t>Оптимизм относительно возможностей клиента меняться.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lv"/>
              <a:t>Поиск исключений:</a:t>
            </a:r>
          </a:p>
        </p:txBody>
      </p:sp>
      <p:sp>
        <p:nvSpPr>
          <p:cNvPr id="180" name="Shape 180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lv" sz="1800"/>
              <a:t>Ситуации, когда проблема была менее выражена,</a:t>
            </a:r>
          </a:p>
          <a:p>
            <a:pPr lvl="0">
              <a:spcBef>
                <a:spcPts val="0"/>
              </a:spcBef>
              <a:buNone/>
            </a:pPr>
            <a:r>
              <a:rPr lang="lv" sz="1800"/>
              <a:t>Ситуации, когда что-то из предпочитаемого будущего получалось.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