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11" Type="http://schemas.openxmlformats.org/officeDocument/2006/relationships/slide" Target="slides/slide7.xml"/><Relationship Id="rId22" Type="http://schemas.openxmlformats.org/officeDocument/2006/relationships/font" Target="fonts/Nunito-italic.fntdata"/><Relationship Id="rId10" Type="http://schemas.openxmlformats.org/officeDocument/2006/relationships/slide" Target="slides/slide6.xml"/><Relationship Id="rId21" Type="http://schemas.openxmlformats.org/officeDocument/2006/relationships/font" Target="fonts/Nuni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Противоречие с идеей необходимости признания себя зависимым для начала изменений. Противоречит идее отрицания.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Идея бессилия, невозможности влиять и контролировать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Обесценивание попыток контролировать употребление. Обесценивание частичных изменений.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lv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lv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pavlovsky.arseniy@gmail.com" TargetMode="External"/><Relationship Id="rId4" Type="http://schemas.openxmlformats.org/officeDocument/2006/relationships/hyperlink" Target="http://coolcounseling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003650" y="1827639"/>
            <a:ext cx="7136700" cy="1022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3600"/>
              <a:t>Особенности использования SFBT  в работе с людьми употребляющими наркотики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/>
              <a:t>Павловский Арсений</a:t>
            </a:r>
          </a:p>
          <a:p>
            <a:pPr lvl="0">
              <a:spcBef>
                <a:spcPts val="0"/>
              </a:spcBef>
              <a:buNone/>
            </a:pPr>
            <a:r>
              <a:rPr lang="lv"/>
              <a:t>Москва,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Формулирование небольших целей: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1800"/>
              <a:t>Изменения происходят постоянно.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Маленькие изменения приводят к большим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Системный взгляд: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1800"/>
              <a:t>Как близкие заметят изменения?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Как на них повлияют эти изменения?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Как на Вас повлияет то, что близкие изменятся?</a:t>
            </a:r>
          </a:p>
          <a:p>
            <a:pPr lvl="0">
              <a:spcBef>
                <a:spcPts val="0"/>
              </a:spcBef>
              <a:buNone/>
            </a:pPr>
            <a:r>
              <a:rPr i="1" lang="lv" sz="1800"/>
              <a:t>Близкие, как ресурс поддержки изменений, а не источник проблем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sz="2400"/>
              <a:t>Модель лечения зависимости в клинике Св. Иоана, Брюсель (Luc Isebaert, Erwin De Bisscop)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Более 30 лет в клинике реализуется специализированная программа по лечению зависимости (на основе SFBT, CBT и системной терапии),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стационарная программа состоит из: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детокс,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неделя “уроков” о зависимости,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групповая терапевтическая работа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lv" sz="1800"/>
              <a:t>в 1992 году открыта амбулаторная программа в которой большинство пациентов достигают своих целей за 4-5 сессий.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/>
              <a:t>Принципы модели: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819150" y="1572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пациенты попадают после предварительной оценки,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свобода выбора пациента (уход от бинарности пить/не пить),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учет множества факторов (биологические, социальные, экономические)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использование возможностей медикаментозной терапии,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вовлечение семьи и широкого социального окружения,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ориентация на сильные стороны и ресурсы,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lv" sz="1800"/>
              <a:t>ориентация на настоящее и будущее,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lv" sz="1800"/>
              <a:t>подготовка плана реагирования после срыва.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/>
              <a:t>Цитата с оф. сайта NA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sz="1800"/>
              <a:t>“Программа АН использует очень простую концепцию зависимости, ориентированную на личный опыт наркоманов. Анонимные Наркоманы не используют термин "болезнь" ни в каком специальном медицинском или психотерапевтическом смысле, и при этом АН не делают попыток убедить других людей в правильности своих представлений. Движение АН утверждает только, что члены Сообщества договорились считать зависимость болезнью, чтобы эффективно помогать друг другу, пользуясь подходящими к ситуации определенными терминами.”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Контакты: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u="sng">
                <a:solidFill>
                  <a:schemeClr val="hlink"/>
                </a:solidFill>
                <a:hlinkClick r:id="rId3"/>
              </a:rPr>
              <a:t>pavlovsky.arseniy@gmail.com</a:t>
            </a:r>
          </a:p>
          <a:p>
            <a:pPr lvl="0" rtl="0">
              <a:spcBef>
                <a:spcPts val="0"/>
              </a:spcBef>
              <a:buNone/>
            </a:pPr>
            <a:r>
              <a:rPr lang="lv" u="sng">
                <a:solidFill>
                  <a:schemeClr val="hlink"/>
                </a:solidFill>
                <a:hlinkClick r:id="rId4"/>
              </a:rPr>
              <a:t>http://coolcounseling.com/</a:t>
            </a:r>
          </a:p>
          <a:p>
            <a:pPr lvl="0" rtl="0">
              <a:spcBef>
                <a:spcPts val="0"/>
              </a:spcBef>
              <a:buNone/>
            </a:pPr>
            <a:r>
              <a:rPr lang="lv"/>
              <a:t>+37125154658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Контекст: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1800"/>
              <a:t>Уличная социальная работа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Персональный опыт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Совмещение с другими подходами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Индивидуальная и семейная терапия с людьми употребляющими или употреблявшими наркотики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2400"/>
              <a:t>Solution Focused Brief Therapy/ориентированная на решение краткосрочная терапия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ara.jpg"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863" y="2009550"/>
            <a:ext cx="3771328" cy="24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23317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3000"/>
              <a:t>Некоторые публикации по теме: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41N2BB9PNEL._SX374_BO1,204,203,200_.jpg"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12" y="1266325"/>
            <a:ext cx="2619864" cy="330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51Kj6o1hn5L._SX331_BO1,204,203,200_.jpg"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69998" y="1266325"/>
            <a:ext cx="2203998" cy="330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510gOrr4eGL._SX332_BO1,204,203,200_.jpg" id="151" name="Shape 1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11275" y="1266325"/>
            <a:ext cx="2243390" cy="335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292000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sz="3000"/>
              <a:t>Substance Abuse and Mental Health Services Administration (SAMHSA)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sz="1800"/>
              <a:t>Групповая, ориентированная на решение терапия зависимостей включена в регистр практик с доказанной эффективностью (NREPP)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Практика использования SFBT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Начало работы: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1800"/>
              <a:t>“Каковы Ваши самые оптимистичные мечты относительно нашей совместной работы?”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Движение в сторону предпочитаемого будущего, а не решение проблем.</a:t>
            </a:r>
          </a:p>
          <a:p>
            <a:pPr lvl="0">
              <a:spcBef>
                <a:spcPts val="0"/>
              </a:spcBef>
              <a:buNone/>
            </a:pPr>
            <a:r>
              <a:rPr i="1" lang="lv" sz="1800"/>
              <a:t>Тема наркотиков может быть вообще на </a:t>
            </a:r>
            <a:r>
              <a:rPr i="1" lang="lv" sz="1800"/>
              <a:t>периферии</a:t>
            </a:r>
            <a:r>
              <a:rPr i="1" lang="lv" sz="1800"/>
              <a:t> терапевтической работы!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Вера в то, что каждый клиент заинтересован в изменениях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Поиск того, что не сломано: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lv" sz="1800"/>
              <a:t>Опора на ресурсы, сильные стороны, интересы клиента.</a:t>
            </a:r>
          </a:p>
          <a:p>
            <a:pPr lvl="0" rtl="0">
              <a:spcBef>
                <a:spcPts val="0"/>
              </a:spcBef>
              <a:buNone/>
            </a:pPr>
            <a:r>
              <a:rPr lang="lv" sz="1800"/>
              <a:t>Оптимизм относительно возможностей клиента меняться.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/>
              <a:t>Поиск исключений: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lv" sz="1800"/>
              <a:t>Ситуации, когда проблема была менее выражена,</a:t>
            </a:r>
          </a:p>
          <a:p>
            <a:pPr lvl="0">
              <a:spcBef>
                <a:spcPts val="0"/>
              </a:spcBef>
              <a:buNone/>
            </a:pPr>
            <a:r>
              <a:rPr lang="lv" sz="1800"/>
              <a:t>Ситуации, когда что-то из предпочитаемого будущего получалось.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