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2"/>
  </p:notesMasterIdLst>
  <p:sldIdLst>
    <p:sldId id="256" r:id="rId2"/>
    <p:sldId id="346" r:id="rId3"/>
    <p:sldId id="335" r:id="rId4"/>
    <p:sldId id="327" r:id="rId5"/>
    <p:sldId id="343" r:id="rId6"/>
    <p:sldId id="344" r:id="rId7"/>
    <p:sldId id="328" r:id="rId8"/>
    <p:sldId id="329" r:id="rId9"/>
    <p:sldId id="348" r:id="rId10"/>
    <p:sldId id="266" r:id="rId11"/>
    <p:sldId id="273" r:id="rId12"/>
    <p:sldId id="272" r:id="rId13"/>
    <p:sldId id="271" r:id="rId14"/>
    <p:sldId id="274" r:id="rId15"/>
    <p:sldId id="347" r:id="rId16"/>
    <p:sldId id="338" r:id="rId17"/>
    <p:sldId id="339" r:id="rId18"/>
    <p:sldId id="340" r:id="rId19"/>
    <p:sldId id="341" r:id="rId20"/>
    <p:sldId id="2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---" initials="-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1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C6DFC-48CD-492C-BD8A-E045296F6434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5A675-1327-415D-9F07-DB0D5E0E6D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298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A675-1327-415D-9F07-DB0D5E0E6D6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3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A675-1327-415D-9F07-DB0D5E0E6D6D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780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A675-1327-415D-9F07-DB0D5E0E6D6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893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A675-1327-415D-9F07-DB0D5E0E6D6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18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A675-1327-415D-9F07-DB0D5E0E6D6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627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5A675-1327-415D-9F07-DB0D5E0E6D6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090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260648"/>
            <a:ext cx="5976664" cy="2376264"/>
          </a:xfrm>
        </p:spPr>
        <p:txBody>
          <a:bodyPr>
            <a:noAutofit/>
          </a:bodyPr>
          <a:lstStyle/>
          <a:p>
            <a:r>
              <a:rPr lang="ru-RU" sz="2400" b="1" dirty="0"/>
              <a:t>Системная семейная терапия на разных этапах реабилитации взрослых, страдающих от химической зависимости: </a:t>
            </a:r>
            <a:br>
              <a:rPr lang="ru-RU" sz="2400" b="1" dirty="0"/>
            </a:br>
            <a:r>
              <a:rPr lang="ru-RU" sz="2400" b="1" dirty="0"/>
              <a:t>опыт работы в клинике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789040"/>
            <a:ext cx="5553404" cy="2016224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sz="1800" dirty="0"/>
          </a:p>
          <a:p>
            <a:pPr algn="ctr"/>
            <a:r>
              <a:rPr lang="ru-RU" sz="2300" dirty="0"/>
              <a:t>С докладом выступают:</a:t>
            </a:r>
          </a:p>
          <a:p>
            <a:r>
              <a:rPr lang="ru-RU" sz="2300" dirty="0"/>
              <a:t> Архипова Марина,</a:t>
            </a:r>
          </a:p>
          <a:p>
            <a:r>
              <a:rPr lang="ru-RU" sz="2300" dirty="0"/>
              <a:t> системный семейный терапевт, клинический психолог</a:t>
            </a:r>
          </a:p>
          <a:p>
            <a:endParaRPr lang="ru-RU" sz="2300" dirty="0"/>
          </a:p>
          <a:p>
            <a:r>
              <a:rPr lang="ru-RU" sz="2300" dirty="0"/>
              <a:t> Максимова Ольга,</a:t>
            </a:r>
          </a:p>
          <a:p>
            <a:r>
              <a:rPr lang="ru-RU" sz="2300" dirty="0"/>
              <a:t> системный семейный терапевт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7548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Адаптация (до 3 месяцев)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8308848" cy="47719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/>
              <a:t>   Пациент поступил в стационар </a:t>
            </a:r>
          </a:p>
          <a:p>
            <a:pPr marL="0" indent="0">
              <a:buNone/>
            </a:pPr>
            <a:r>
              <a:rPr lang="ru-RU" sz="2400" dirty="0"/>
              <a:t>  Индивидуальные задачи этапа:</a:t>
            </a:r>
          </a:p>
          <a:p>
            <a:pPr marL="0" indent="0">
              <a:buNone/>
            </a:pPr>
            <a:endParaRPr lang="ru-RU" sz="2400" dirty="0"/>
          </a:p>
          <a:p>
            <a:pPr>
              <a:buFontTx/>
              <a:buChar char="-"/>
            </a:pPr>
            <a:r>
              <a:rPr lang="ru-RU" sz="2400" dirty="0"/>
              <a:t>Знакомство</a:t>
            </a:r>
            <a:r>
              <a:rPr lang="en-US" sz="2400" dirty="0"/>
              <a:t> </a:t>
            </a:r>
            <a:r>
              <a:rPr lang="ru-RU" sz="2400" dirty="0"/>
              <a:t>пациента с группой, персоналом клиники, правилами и границами взаимодействия в клинике.</a:t>
            </a:r>
          </a:p>
          <a:p>
            <a:pPr>
              <a:buFontTx/>
              <a:buChar char="-"/>
            </a:pPr>
            <a:r>
              <a:rPr lang="ru-RU" sz="2400" dirty="0"/>
              <a:t>Индивидуальная, лекционная и групповая работа на этой стадии направлена на формирование критики к заболеванию и переоценки используемых пациентом в жизни стратегий поведения. </a:t>
            </a:r>
          </a:p>
          <a:p>
            <a:pPr>
              <a:buFontTx/>
              <a:buChar char="-"/>
            </a:pPr>
            <a:endParaRPr lang="ru-RU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972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Адаптация (до 3 месяцев)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  </a:t>
            </a:r>
            <a:r>
              <a:rPr lang="ru-RU" sz="2400" dirty="0"/>
              <a:t>Задачи семейного терапевта в работе с родственниками на этапе адаптации:</a:t>
            </a:r>
          </a:p>
          <a:p>
            <a:pPr>
              <a:buFontTx/>
              <a:buChar char="-"/>
            </a:pPr>
            <a:r>
              <a:rPr lang="ru-RU" sz="2400" dirty="0"/>
              <a:t>Присоединение к семье на этапе первого телефонного звонка;</a:t>
            </a:r>
          </a:p>
          <a:p>
            <a:pPr>
              <a:buFontTx/>
              <a:buChar char="-"/>
            </a:pPr>
            <a:r>
              <a:rPr lang="ru-RU" sz="2400" dirty="0"/>
              <a:t>Составление первичной системной гипотезы;</a:t>
            </a:r>
          </a:p>
          <a:p>
            <a:pPr>
              <a:buFontTx/>
              <a:buChar char="-"/>
            </a:pPr>
            <a:r>
              <a:rPr lang="ru-RU" sz="2400" dirty="0"/>
              <a:t>Информирование о состоянии пациента;</a:t>
            </a:r>
          </a:p>
          <a:p>
            <a:pPr>
              <a:buFontTx/>
              <a:buChar char="-"/>
            </a:pPr>
            <a:r>
              <a:rPr lang="ru-RU" sz="2400" dirty="0"/>
              <a:t>Постепенное укрепление внутрисемейных границ (учитывая готовность членов семьи к изменениям).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1837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Практический случай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На этапе адаптации мама пациента звонила специалистам клиники несколько раз в день, интересуясь состоянием пациента.</a:t>
            </a:r>
          </a:p>
          <a:p>
            <a:pPr marL="0" indent="0">
              <a:buNone/>
            </a:pPr>
            <a:endParaRPr lang="ru-RU" sz="17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501008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88024" y="35010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627784" y="3789040"/>
            <a:ext cx="50405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83968" y="3789040"/>
            <a:ext cx="50405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131840" y="3573016"/>
            <a:ext cx="8384" cy="42366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275584" y="3581400"/>
            <a:ext cx="8384" cy="42366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339752" y="4005064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339752" y="4941168"/>
            <a:ext cx="280831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148064" y="4077072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endCxn id="41" idx="0"/>
          </p:cNvCxnSpPr>
          <p:nvPr/>
        </p:nvCxnSpPr>
        <p:spPr>
          <a:xfrm flipH="1">
            <a:off x="3779912" y="3992709"/>
            <a:ext cx="1152128" cy="166853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995936" y="4077072"/>
            <a:ext cx="1039396" cy="158417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41" idx="3"/>
          </p:cNvCxnSpPr>
          <p:nvPr/>
        </p:nvCxnSpPr>
        <p:spPr>
          <a:xfrm flipH="1">
            <a:off x="4067944" y="4077072"/>
            <a:ext cx="1103020" cy="183620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491880" y="5661248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707904" y="4941168"/>
            <a:ext cx="0" cy="72008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22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Интреграция</a:t>
            </a:r>
            <a:r>
              <a:rPr lang="ru-RU" dirty="0"/>
              <a:t> (от 3 до 5 месяцев)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E5655D-07DB-4948-A5E0-0CE23E8A73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Назначаются первые семейные сессии</a:t>
            </a:r>
          </a:p>
          <a:p>
            <a:r>
              <a:rPr lang="ru-RU" dirty="0"/>
              <a:t>Вопросы мотивации еще актуальны</a:t>
            </a:r>
          </a:p>
          <a:p>
            <a:r>
              <a:rPr lang="ru-RU" dirty="0"/>
              <a:t>Сами встречи характеризуются высоким уровнем семейной напряженности.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3753793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Интеграция (от 3 до 5 месяцев)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Задачи семейного терапевта на этапе первых семейных сессий.</a:t>
            </a:r>
          </a:p>
          <a:p>
            <a:pPr>
              <a:buFontTx/>
              <a:buChar char="-"/>
            </a:pPr>
            <a:r>
              <a:rPr lang="ru-RU" sz="2400" dirty="0"/>
              <a:t>Активная помощь семье в преодолении кризиса;</a:t>
            </a:r>
          </a:p>
          <a:p>
            <a:pPr>
              <a:buFontTx/>
              <a:buChar char="-"/>
            </a:pPr>
            <a:r>
              <a:rPr lang="ru-RU" sz="2400" dirty="0"/>
              <a:t>Помощь в формировании новых правил семейного взаимодействия;</a:t>
            </a:r>
          </a:p>
          <a:p>
            <a:pPr>
              <a:buFontTx/>
              <a:buChar char="-"/>
            </a:pPr>
            <a:r>
              <a:rPr lang="ru-RU" sz="2400" dirty="0"/>
              <a:t>Укрепление внутрисемейных границ.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96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Практический случай №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r>
              <a:rPr lang="ru-RU" sz="2400" dirty="0"/>
              <a:t>Не смотря на стабильную динамику в рамках реабилитационного центра, на семейной сессии с родителями, активно обвинял их в своем употреблении.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3501008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88024" y="3501008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339752" y="4005064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339752" y="4941168"/>
            <a:ext cx="280831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148064" y="4077072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563888" y="5661248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3851920" y="4949552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2"/>
            <a:endCxn id="9" idx="0"/>
          </p:cNvCxnSpPr>
          <p:nvPr/>
        </p:nvCxnSpPr>
        <p:spPr>
          <a:xfrm>
            <a:off x="2339752" y="4005064"/>
            <a:ext cx="1512168" cy="165618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23728" y="3933056"/>
            <a:ext cx="1656184" cy="18002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3707904" y="3933056"/>
            <a:ext cx="1296144" cy="187220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" idx="4"/>
          </p:cNvCxnSpPr>
          <p:nvPr/>
        </p:nvCxnSpPr>
        <p:spPr>
          <a:xfrm flipH="1">
            <a:off x="3779912" y="4077072"/>
            <a:ext cx="1332148" cy="179181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олилиния 31"/>
          <p:cNvSpPr/>
          <p:nvPr/>
        </p:nvSpPr>
        <p:spPr>
          <a:xfrm>
            <a:off x="2413416" y="4002374"/>
            <a:ext cx="1305800" cy="1603947"/>
          </a:xfrm>
          <a:custGeom>
            <a:avLst/>
            <a:gdLst>
              <a:gd name="connsiteX0" fmla="*/ 14991 w 1305800"/>
              <a:gd name="connsiteY0" fmla="*/ 0 h 1603947"/>
              <a:gd name="connsiteX1" fmla="*/ 0 w 1305800"/>
              <a:gd name="connsiteY1" fmla="*/ 89941 h 1603947"/>
              <a:gd name="connsiteX2" fmla="*/ 14991 w 1305800"/>
              <a:gd name="connsiteY2" fmla="*/ 209862 h 1603947"/>
              <a:gd name="connsiteX3" fmla="*/ 44971 w 1305800"/>
              <a:gd name="connsiteY3" fmla="*/ 344774 h 1603947"/>
              <a:gd name="connsiteX4" fmla="*/ 59961 w 1305800"/>
              <a:gd name="connsiteY4" fmla="*/ 419724 h 1603947"/>
              <a:gd name="connsiteX5" fmla="*/ 149902 w 1305800"/>
              <a:gd name="connsiteY5" fmla="*/ 449705 h 1603947"/>
              <a:gd name="connsiteX6" fmla="*/ 434715 w 1305800"/>
              <a:gd name="connsiteY6" fmla="*/ 464695 h 1603947"/>
              <a:gd name="connsiteX7" fmla="*/ 479686 w 1305800"/>
              <a:gd name="connsiteY7" fmla="*/ 479685 h 1603947"/>
              <a:gd name="connsiteX8" fmla="*/ 539646 w 1305800"/>
              <a:gd name="connsiteY8" fmla="*/ 944380 h 1603947"/>
              <a:gd name="connsiteX9" fmla="*/ 569627 w 1305800"/>
              <a:gd name="connsiteY9" fmla="*/ 974360 h 1603947"/>
              <a:gd name="connsiteX10" fmla="*/ 659568 w 1305800"/>
              <a:gd name="connsiteY10" fmla="*/ 1004341 h 1603947"/>
              <a:gd name="connsiteX11" fmla="*/ 899410 w 1305800"/>
              <a:gd name="connsiteY11" fmla="*/ 1049311 h 1603947"/>
              <a:gd name="connsiteX12" fmla="*/ 974361 w 1305800"/>
              <a:gd name="connsiteY12" fmla="*/ 1064301 h 1603947"/>
              <a:gd name="connsiteX13" fmla="*/ 1184223 w 1305800"/>
              <a:gd name="connsiteY13" fmla="*/ 1079292 h 1603947"/>
              <a:gd name="connsiteX14" fmla="*/ 1214204 w 1305800"/>
              <a:gd name="connsiteY14" fmla="*/ 1244183 h 1603947"/>
              <a:gd name="connsiteX15" fmla="*/ 1259174 w 1305800"/>
              <a:gd name="connsiteY15" fmla="*/ 1379095 h 1603947"/>
              <a:gd name="connsiteX16" fmla="*/ 1289154 w 1305800"/>
              <a:gd name="connsiteY16" fmla="*/ 1424065 h 1603947"/>
              <a:gd name="connsiteX17" fmla="*/ 1304145 w 1305800"/>
              <a:gd name="connsiteY17" fmla="*/ 1603947 h 160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800" h="1603947">
                <a:moveTo>
                  <a:pt x="14991" y="0"/>
                </a:moveTo>
                <a:cubicBezTo>
                  <a:pt x="9994" y="29980"/>
                  <a:pt x="0" y="59547"/>
                  <a:pt x="0" y="89941"/>
                </a:cubicBezTo>
                <a:cubicBezTo>
                  <a:pt x="0" y="130226"/>
                  <a:pt x="8865" y="170046"/>
                  <a:pt x="14991" y="209862"/>
                </a:cubicBezTo>
                <a:cubicBezTo>
                  <a:pt x="26294" y="283333"/>
                  <a:pt x="30050" y="277628"/>
                  <a:pt x="44971" y="344774"/>
                </a:cubicBezTo>
                <a:cubicBezTo>
                  <a:pt x="50498" y="369645"/>
                  <a:pt x="41945" y="401708"/>
                  <a:pt x="59961" y="419724"/>
                </a:cubicBezTo>
                <a:cubicBezTo>
                  <a:pt x="82307" y="442070"/>
                  <a:pt x="118344" y="448044"/>
                  <a:pt x="149902" y="449705"/>
                </a:cubicBezTo>
                <a:lnTo>
                  <a:pt x="434715" y="464695"/>
                </a:lnTo>
                <a:cubicBezTo>
                  <a:pt x="449705" y="469692"/>
                  <a:pt x="465553" y="472619"/>
                  <a:pt x="479686" y="479685"/>
                </a:cubicBezTo>
                <a:cubicBezTo>
                  <a:pt x="646171" y="562927"/>
                  <a:pt x="516991" y="710284"/>
                  <a:pt x="539646" y="944380"/>
                </a:cubicBezTo>
                <a:cubicBezTo>
                  <a:pt x="541007" y="958447"/>
                  <a:pt x="556986" y="968040"/>
                  <a:pt x="569627" y="974360"/>
                </a:cubicBezTo>
                <a:cubicBezTo>
                  <a:pt x="597893" y="988493"/>
                  <a:pt x="628909" y="996676"/>
                  <a:pt x="659568" y="1004341"/>
                </a:cubicBezTo>
                <a:cubicBezTo>
                  <a:pt x="759719" y="1029379"/>
                  <a:pt x="806657" y="1032447"/>
                  <a:pt x="899410" y="1049311"/>
                </a:cubicBezTo>
                <a:cubicBezTo>
                  <a:pt x="924477" y="1053869"/>
                  <a:pt x="949023" y="1061634"/>
                  <a:pt x="974361" y="1064301"/>
                </a:cubicBezTo>
                <a:cubicBezTo>
                  <a:pt x="1044108" y="1071643"/>
                  <a:pt x="1114269" y="1074295"/>
                  <a:pt x="1184223" y="1079292"/>
                </a:cubicBezTo>
                <a:cubicBezTo>
                  <a:pt x="1216386" y="1175774"/>
                  <a:pt x="1185955" y="1074689"/>
                  <a:pt x="1214204" y="1244183"/>
                </a:cubicBezTo>
                <a:cubicBezTo>
                  <a:pt x="1221361" y="1287123"/>
                  <a:pt x="1240297" y="1341342"/>
                  <a:pt x="1259174" y="1379095"/>
                </a:cubicBezTo>
                <a:cubicBezTo>
                  <a:pt x="1267231" y="1395209"/>
                  <a:pt x="1279161" y="1409075"/>
                  <a:pt x="1289154" y="1424065"/>
                </a:cubicBezTo>
                <a:cubicBezTo>
                  <a:pt x="1305800" y="1573875"/>
                  <a:pt x="1304145" y="1513730"/>
                  <a:pt x="1304145" y="1603947"/>
                </a:cubicBezTo>
              </a:path>
            </a:pathLst>
          </a:cu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 rot="15213085">
            <a:off x="3793004" y="4128361"/>
            <a:ext cx="1305800" cy="1603947"/>
          </a:xfrm>
          <a:custGeom>
            <a:avLst/>
            <a:gdLst>
              <a:gd name="connsiteX0" fmla="*/ 14991 w 1305800"/>
              <a:gd name="connsiteY0" fmla="*/ 0 h 1603947"/>
              <a:gd name="connsiteX1" fmla="*/ 0 w 1305800"/>
              <a:gd name="connsiteY1" fmla="*/ 89941 h 1603947"/>
              <a:gd name="connsiteX2" fmla="*/ 14991 w 1305800"/>
              <a:gd name="connsiteY2" fmla="*/ 209862 h 1603947"/>
              <a:gd name="connsiteX3" fmla="*/ 44971 w 1305800"/>
              <a:gd name="connsiteY3" fmla="*/ 344774 h 1603947"/>
              <a:gd name="connsiteX4" fmla="*/ 59961 w 1305800"/>
              <a:gd name="connsiteY4" fmla="*/ 419724 h 1603947"/>
              <a:gd name="connsiteX5" fmla="*/ 149902 w 1305800"/>
              <a:gd name="connsiteY5" fmla="*/ 449705 h 1603947"/>
              <a:gd name="connsiteX6" fmla="*/ 434715 w 1305800"/>
              <a:gd name="connsiteY6" fmla="*/ 464695 h 1603947"/>
              <a:gd name="connsiteX7" fmla="*/ 479686 w 1305800"/>
              <a:gd name="connsiteY7" fmla="*/ 479685 h 1603947"/>
              <a:gd name="connsiteX8" fmla="*/ 539646 w 1305800"/>
              <a:gd name="connsiteY8" fmla="*/ 944380 h 1603947"/>
              <a:gd name="connsiteX9" fmla="*/ 569627 w 1305800"/>
              <a:gd name="connsiteY9" fmla="*/ 974360 h 1603947"/>
              <a:gd name="connsiteX10" fmla="*/ 659568 w 1305800"/>
              <a:gd name="connsiteY10" fmla="*/ 1004341 h 1603947"/>
              <a:gd name="connsiteX11" fmla="*/ 899410 w 1305800"/>
              <a:gd name="connsiteY11" fmla="*/ 1049311 h 1603947"/>
              <a:gd name="connsiteX12" fmla="*/ 974361 w 1305800"/>
              <a:gd name="connsiteY12" fmla="*/ 1064301 h 1603947"/>
              <a:gd name="connsiteX13" fmla="*/ 1184223 w 1305800"/>
              <a:gd name="connsiteY13" fmla="*/ 1079292 h 1603947"/>
              <a:gd name="connsiteX14" fmla="*/ 1214204 w 1305800"/>
              <a:gd name="connsiteY14" fmla="*/ 1244183 h 1603947"/>
              <a:gd name="connsiteX15" fmla="*/ 1259174 w 1305800"/>
              <a:gd name="connsiteY15" fmla="*/ 1379095 h 1603947"/>
              <a:gd name="connsiteX16" fmla="*/ 1289154 w 1305800"/>
              <a:gd name="connsiteY16" fmla="*/ 1424065 h 1603947"/>
              <a:gd name="connsiteX17" fmla="*/ 1304145 w 1305800"/>
              <a:gd name="connsiteY17" fmla="*/ 1603947 h 160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05800" h="1603947">
                <a:moveTo>
                  <a:pt x="14991" y="0"/>
                </a:moveTo>
                <a:cubicBezTo>
                  <a:pt x="9994" y="29980"/>
                  <a:pt x="0" y="59547"/>
                  <a:pt x="0" y="89941"/>
                </a:cubicBezTo>
                <a:cubicBezTo>
                  <a:pt x="0" y="130226"/>
                  <a:pt x="8865" y="170046"/>
                  <a:pt x="14991" y="209862"/>
                </a:cubicBezTo>
                <a:cubicBezTo>
                  <a:pt x="26294" y="283333"/>
                  <a:pt x="30050" y="277628"/>
                  <a:pt x="44971" y="344774"/>
                </a:cubicBezTo>
                <a:cubicBezTo>
                  <a:pt x="50498" y="369645"/>
                  <a:pt x="41945" y="401708"/>
                  <a:pt x="59961" y="419724"/>
                </a:cubicBezTo>
                <a:cubicBezTo>
                  <a:pt x="82307" y="442070"/>
                  <a:pt x="118344" y="448044"/>
                  <a:pt x="149902" y="449705"/>
                </a:cubicBezTo>
                <a:lnTo>
                  <a:pt x="434715" y="464695"/>
                </a:lnTo>
                <a:cubicBezTo>
                  <a:pt x="449705" y="469692"/>
                  <a:pt x="465553" y="472619"/>
                  <a:pt x="479686" y="479685"/>
                </a:cubicBezTo>
                <a:cubicBezTo>
                  <a:pt x="646171" y="562927"/>
                  <a:pt x="516991" y="710284"/>
                  <a:pt x="539646" y="944380"/>
                </a:cubicBezTo>
                <a:cubicBezTo>
                  <a:pt x="541007" y="958447"/>
                  <a:pt x="556986" y="968040"/>
                  <a:pt x="569627" y="974360"/>
                </a:cubicBezTo>
                <a:cubicBezTo>
                  <a:pt x="597893" y="988493"/>
                  <a:pt x="628909" y="996676"/>
                  <a:pt x="659568" y="1004341"/>
                </a:cubicBezTo>
                <a:cubicBezTo>
                  <a:pt x="759719" y="1029379"/>
                  <a:pt x="806657" y="1032447"/>
                  <a:pt x="899410" y="1049311"/>
                </a:cubicBezTo>
                <a:cubicBezTo>
                  <a:pt x="924477" y="1053869"/>
                  <a:pt x="949023" y="1061634"/>
                  <a:pt x="974361" y="1064301"/>
                </a:cubicBezTo>
                <a:cubicBezTo>
                  <a:pt x="1044108" y="1071643"/>
                  <a:pt x="1114269" y="1074295"/>
                  <a:pt x="1184223" y="1079292"/>
                </a:cubicBezTo>
                <a:cubicBezTo>
                  <a:pt x="1216386" y="1175774"/>
                  <a:pt x="1185955" y="1074689"/>
                  <a:pt x="1214204" y="1244183"/>
                </a:cubicBezTo>
                <a:cubicBezTo>
                  <a:pt x="1221361" y="1287123"/>
                  <a:pt x="1240297" y="1341342"/>
                  <a:pt x="1259174" y="1379095"/>
                </a:cubicBezTo>
                <a:cubicBezTo>
                  <a:pt x="1267231" y="1395209"/>
                  <a:pt x="1279161" y="1409075"/>
                  <a:pt x="1289154" y="1424065"/>
                </a:cubicBezTo>
                <a:cubicBezTo>
                  <a:pt x="1305800" y="1573875"/>
                  <a:pt x="1304145" y="1513730"/>
                  <a:pt x="1304145" y="1603947"/>
                </a:cubicBezTo>
              </a:path>
            </a:pathLst>
          </a:cu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2593298" y="3632957"/>
            <a:ext cx="2233535" cy="372251"/>
          </a:xfrm>
          <a:custGeom>
            <a:avLst/>
            <a:gdLst>
              <a:gd name="connsiteX0" fmla="*/ 2233535 w 2233535"/>
              <a:gd name="connsiteY0" fmla="*/ 69613 h 372251"/>
              <a:gd name="connsiteX1" fmla="*/ 2158584 w 2233535"/>
              <a:gd name="connsiteY1" fmla="*/ 129574 h 372251"/>
              <a:gd name="connsiteX2" fmla="*/ 2113613 w 2233535"/>
              <a:gd name="connsiteY2" fmla="*/ 159554 h 372251"/>
              <a:gd name="connsiteX3" fmla="*/ 2083633 w 2233535"/>
              <a:gd name="connsiteY3" fmla="*/ 189535 h 372251"/>
              <a:gd name="connsiteX4" fmla="*/ 2038663 w 2233535"/>
              <a:gd name="connsiteY4" fmla="*/ 264486 h 372251"/>
              <a:gd name="connsiteX5" fmla="*/ 1993692 w 2233535"/>
              <a:gd name="connsiteY5" fmla="*/ 279476 h 372251"/>
              <a:gd name="connsiteX6" fmla="*/ 1948722 w 2233535"/>
              <a:gd name="connsiteY6" fmla="*/ 189535 h 372251"/>
              <a:gd name="connsiteX7" fmla="*/ 1903751 w 2233535"/>
              <a:gd name="connsiteY7" fmla="*/ 114584 h 372251"/>
              <a:gd name="connsiteX8" fmla="*/ 1783830 w 2233535"/>
              <a:gd name="connsiteY8" fmla="*/ 84604 h 372251"/>
              <a:gd name="connsiteX9" fmla="*/ 1738859 w 2233535"/>
              <a:gd name="connsiteY9" fmla="*/ 69613 h 372251"/>
              <a:gd name="connsiteX10" fmla="*/ 1708879 w 2233535"/>
              <a:gd name="connsiteY10" fmla="*/ 159554 h 372251"/>
              <a:gd name="connsiteX11" fmla="*/ 1663909 w 2233535"/>
              <a:gd name="connsiteY11" fmla="*/ 354427 h 372251"/>
              <a:gd name="connsiteX12" fmla="*/ 1618938 w 2233535"/>
              <a:gd name="connsiteY12" fmla="*/ 369417 h 372251"/>
              <a:gd name="connsiteX13" fmla="*/ 1484027 w 2233535"/>
              <a:gd name="connsiteY13" fmla="*/ 354427 h 372251"/>
              <a:gd name="connsiteX14" fmla="*/ 1409076 w 2233535"/>
              <a:gd name="connsiteY14" fmla="*/ 279476 h 372251"/>
              <a:gd name="connsiteX15" fmla="*/ 1364105 w 2233535"/>
              <a:gd name="connsiteY15" fmla="*/ 114584 h 372251"/>
              <a:gd name="connsiteX16" fmla="*/ 1349115 w 2233535"/>
              <a:gd name="connsiteY16" fmla="*/ 69613 h 372251"/>
              <a:gd name="connsiteX17" fmla="*/ 1259174 w 2233535"/>
              <a:gd name="connsiteY17" fmla="*/ 24643 h 372251"/>
              <a:gd name="connsiteX18" fmla="*/ 1094282 w 2233535"/>
              <a:gd name="connsiteY18" fmla="*/ 99594 h 372251"/>
              <a:gd name="connsiteX19" fmla="*/ 1079292 w 2233535"/>
              <a:gd name="connsiteY19" fmla="*/ 144564 h 372251"/>
              <a:gd name="connsiteX20" fmla="*/ 1034322 w 2233535"/>
              <a:gd name="connsiteY20" fmla="*/ 279476 h 372251"/>
              <a:gd name="connsiteX21" fmla="*/ 989351 w 2233535"/>
              <a:gd name="connsiteY21" fmla="*/ 294466 h 372251"/>
              <a:gd name="connsiteX22" fmla="*/ 929391 w 2233535"/>
              <a:gd name="connsiteY22" fmla="*/ 279476 h 372251"/>
              <a:gd name="connsiteX23" fmla="*/ 869430 w 2233535"/>
              <a:gd name="connsiteY23" fmla="*/ 204525 h 372251"/>
              <a:gd name="connsiteX24" fmla="*/ 839450 w 2233535"/>
              <a:gd name="connsiteY24" fmla="*/ 54623 h 372251"/>
              <a:gd name="connsiteX25" fmla="*/ 824459 w 2233535"/>
              <a:gd name="connsiteY25" fmla="*/ 9653 h 372251"/>
              <a:gd name="connsiteX26" fmla="*/ 734518 w 2233535"/>
              <a:gd name="connsiteY26" fmla="*/ 24643 h 372251"/>
              <a:gd name="connsiteX27" fmla="*/ 659568 w 2233535"/>
              <a:gd name="connsiteY27" fmla="*/ 84604 h 372251"/>
              <a:gd name="connsiteX28" fmla="*/ 599607 w 2233535"/>
              <a:gd name="connsiteY28" fmla="*/ 114584 h 372251"/>
              <a:gd name="connsiteX29" fmla="*/ 509666 w 2233535"/>
              <a:gd name="connsiteY29" fmla="*/ 129574 h 372251"/>
              <a:gd name="connsiteX30" fmla="*/ 464695 w 2233535"/>
              <a:gd name="connsiteY30" fmla="*/ 144564 h 372251"/>
              <a:gd name="connsiteX31" fmla="*/ 419725 w 2233535"/>
              <a:gd name="connsiteY31" fmla="*/ 174545 h 372251"/>
              <a:gd name="connsiteX32" fmla="*/ 404735 w 2233535"/>
              <a:gd name="connsiteY32" fmla="*/ 219515 h 372251"/>
              <a:gd name="connsiteX33" fmla="*/ 389745 w 2233535"/>
              <a:gd name="connsiteY33" fmla="*/ 324446 h 372251"/>
              <a:gd name="connsiteX34" fmla="*/ 344774 w 2233535"/>
              <a:gd name="connsiteY34" fmla="*/ 339436 h 372251"/>
              <a:gd name="connsiteX35" fmla="*/ 269823 w 2233535"/>
              <a:gd name="connsiteY35" fmla="*/ 354427 h 372251"/>
              <a:gd name="connsiteX36" fmla="*/ 194872 w 2233535"/>
              <a:gd name="connsiteY36" fmla="*/ 339436 h 372251"/>
              <a:gd name="connsiteX37" fmla="*/ 119922 w 2233535"/>
              <a:gd name="connsiteY37" fmla="*/ 204525 h 372251"/>
              <a:gd name="connsiteX38" fmla="*/ 14991 w 2233535"/>
              <a:gd name="connsiteY38" fmla="*/ 129574 h 372251"/>
              <a:gd name="connsiteX39" fmla="*/ 0 w 2233535"/>
              <a:gd name="connsiteY39" fmla="*/ 129574 h 37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233535" h="372251">
                <a:moveTo>
                  <a:pt x="2233535" y="69613"/>
                </a:moveTo>
                <a:cubicBezTo>
                  <a:pt x="2145984" y="98798"/>
                  <a:pt x="2226390" y="61769"/>
                  <a:pt x="2158584" y="129574"/>
                </a:cubicBezTo>
                <a:cubicBezTo>
                  <a:pt x="2145845" y="142313"/>
                  <a:pt x="2127681" y="148299"/>
                  <a:pt x="2113613" y="159554"/>
                </a:cubicBezTo>
                <a:cubicBezTo>
                  <a:pt x="2102577" y="168383"/>
                  <a:pt x="2093626" y="179541"/>
                  <a:pt x="2083633" y="189535"/>
                </a:cubicBezTo>
                <a:cubicBezTo>
                  <a:pt x="2071843" y="224906"/>
                  <a:pt x="2072956" y="243910"/>
                  <a:pt x="2038663" y="264486"/>
                </a:cubicBezTo>
                <a:cubicBezTo>
                  <a:pt x="2025114" y="272616"/>
                  <a:pt x="2008682" y="274479"/>
                  <a:pt x="1993692" y="279476"/>
                </a:cubicBezTo>
                <a:cubicBezTo>
                  <a:pt x="1956014" y="166439"/>
                  <a:pt x="2006839" y="305771"/>
                  <a:pt x="1948722" y="189535"/>
                </a:cubicBezTo>
                <a:cubicBezTo>
                  <a:pt x="1928508" y="149107"/>
                  <a:pt x="1945580" y="139681"/>
                  <a:pt x="1903751" y="114584"/>
                </a:cubicBezTo>
                <a:cubicBezTo>
                  <a:pt x="1879275" y="99898"/>
                  <a:pt x="1802254" y="89210"/>
                  <a:pt x="1783830" y="84604"/>
                </a:cubicBezTo>
                <a:cubicBezTo>
                  <a:pt x="1768501" y="80772"/>
                  <a:pt x="1753849" y="74610"/>
                  <a:pt x="1738859" y="69613"/>
                </a:cubicBezTo>
                <a:cubicBezTo>
                  <a:pt x="1728866" y="99593"/>
                  <a:pt x="1711740" y="128082"/>
                  <a:pt x="1708879" y="159554"/>
                </a:cubicBezTo>
                <a:cubicBezTo>
                  <a:pt x="1702974" y="224506"/>
                  <a:pt x="1730260" y="314616"/>
                  <a:pt x="1663909" y="354427"/>
                </a:cubicBezTo>
                <a:cubicBezTo>
                  <a:pt x="1650360" y="362557"/>
                  <a:pt x="1633928" y="364420"/>
                  <a:pt x="1618938" y="369417"/>
                </a:cubicBezTo>
                <a:cubicBezTo>
                  <a:pt x="1573968" y="364420"/>
                  <a:pt x="1525616" y="372251"/>
                  <a:pt x="1484027" y="354427"/>
                </a:cubicBezTo>
                <a:cubicBezTo>
                  <a:pt x="1451552" y="340509"/>
                  <a:pt x="1409076" y="279476"/>
                  <a:pt x="1409076" y="279476"/>
                </a:cubicBezTo>
                <a:cubicBezTo>
                  <a:pt x="1344761" y="86536"/>
                  <a:pt x="1406477" y="284076"/>
                  <a:pt x="1364105" y="114584"/>
                </a:cubicBezTo>
                <a:cubicBezTo>
                  <a:pt x="1360273" y="99255"/>
                  <a:pt x="1358986" y="81952"/>
                  <a:pt x="1349115" y="69613"/>
                </a:cubicBezTo>
                <a:cubicBezTo>
                  <a:pt x="1327981" y="43196"/>
                  <a:pt x="1288799" y="34518"/>
                  <a:pt x="1259174" y="24643"/>
                </a:cubicBezTo>
                <a:cubicBezTo>
                  <a:pt x="1117306" y="40406"/>
                  <a:pt x="1136966" y="0"/>
                  <a:pt x="1094282" y="99594"/>
                </a:cubicBezTo>
                <a:cubicBezTo>
                  <a:pt x="1088058" y="114117"/>
                  <a:pt x="1084289" y="129574"/>
                  <a:pt x="1079292" y="144564"/>
                </a:cubicBezTo>
                <a:cubicBezTo>
                  <a:pt x="1071978" y="188449"/>
                  <a:pt x="1074856" y="247049"/>
                  <a:pt x="1034322" y="279476"/>
                </a:cubicBezTo>
                <a:cubicBezTo>
                  <a:pt x="1021983" y="289347"/>
                  <a:pt x="1004341" y="289469"/>
                  <a:pt x="989351" y="294466"/>
                </a:cubicBezTo>
                <a:cubicBezTo>
                  <a:pt x="969364" y="289469"/>
                  <a:pt x="947818" y="288689"/>
                  <a:pt x="929391" y="279476"/>
                </a:cubicBezTo>
                <a:cubicBezTo>
                  <a:pt x="908031" y="268796"/>
                  <a:pt x="880022" y="220413"/>
                  <a:pt x="869430" y="204525"/>
                </a:cubicBezTo>
                <a:cubicBezTo>
                  <a:pt x="835563" y="102920"/>
                  <a:pt x="873903" y="226882"/>
                  <a:pt x="839450" y="54623"/>
                </a:cubicBezTo>
                <a:cubicBezTo>
                  <a:pt x="836351" y="39129"/>
                  <a:pt x="829456" y="24643"/>
                  <a:pt x="824459" y="9653"/>
                </a:cubicBezTo>
                <a:cubicBezTo>
                  <a:pt x="794479" y="14650"/>
                  <a:pt x="763352" y="15032"/>
                  <a:pt x="734518" y="24643"/>
                </a:cubicBezTo>
                <a:cubicBezTo>
                  <a:pt x="680058" y="42796"/>
                  <a:pt x="700506" y="57312"/>
                  <a:pt x="659568" y="84604"/>
                </a:cubicBezTo>
                <a:cubicBezTo>
                  <a:pt x="640975" y="96999"/>
                  <a:pt x="621011" y="108163"/>
                  <a:pt x="599607" y="114584"/>
                </a:cubicBezTo>
                <a:cubicBezTo>
                  <a:pt x="570495" y="123318"/>
                  <a:pt x="539336" y="122981"/>
                  <a:pt x="509666" y="129574"/>
                </a:cubicBezTo>
                <a:cubicBezTo>
                  <a:pt x="494241" y="133002"/>
                  <a:pt x="479685" y="139567"/>
                  <a:pt x="464695" y="144564"/>
                </a:cubicBezTo>
                <a:cubicBezTo>
                  <a:pt x="449705" y="154558"/>
                  <a:pt x="430979" y="160477"/>
                  <a:pt x="419725" y="174545"/>
                </a:cubicBezTo>
                <a:cubicBezTo>
                  <a:pt x="409854" y="186883"/>
                  <a:pt x="407834" y="204021"/>
                  <a:pt x="404735" y="219515"/>
                </a:cubicBezTo>
                <a:cubicBezTo>
                  <a:pt x="397806" y="254161"/>
                  <a:pt x="405546" y="292844"/>
                  <a:pt x="389745" y="324446"/>
                </a:cubicBezTo>
                <a:cubicBezTo>
                  <a:pt x="382678" y="338579"/>
                  <a:pt x="360103" y="335604"/>
                  <a:pt x="344774" y="339436"/>
                </a:cubicBezTo>
                <a:cubicBezTo>
                  <a:pt x="320056" y="345616"/>
                  <a:pt x="294807" y="349430"/>
                  <a:pt x="269823" y="354427"/>
                </a:cubicBezTo>
                <a:cubicBezTo>
                  <a:pt x="244839" y="349430"/>
                  <a:pt x="214983" y="355078"/>
                  <a:pt x="194872" y="339436"/>
                </a:cubicBezTo>
                <a:cubicBezTo>
                  <a:pt x="51204" y="227693"/>
                  <a:pt x="179171" y="287473"/>
                  <a:pt x="119922" y="204525"/>
                </a:cubicBezTo>
                <a:cubicBezTo>
                  <a:pt x="82836" y="152605"/>
                  <a:pt x="67743" y="142762"/>
                  <a:pt x="14991" y="129574"/>
                </a:cubicBezTo>
                <a:cubicBezTo>
                  <a:pt x="10143" y="128362"/>
                  <a:pt x="4997" y="129574"/>
                  <a:pt x="0" y="129574"/>
                </a:cubicBezTo>
              </a:path>
            </a:pathLst>
          </a:cu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BEC6B2-ECCE-4DBC-B602-E521A04D7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Стабилизация</a:t>
            </a:r>
            <a:r>
              <a:rPr lang="ru-RU" dirty="0"/>
              <a:t> (от 5 до 9 месяцев)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E71422-53F9-496C-A6ED-BB9B25CB3E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ru-RU" dirty="0"/>
              <a:t>Все еще могут возникать задачи связанные с укреплением мотивации.</a:t>
            </a:r>
          </a:p>
          <a:p>
            <a:pPr marL="0" indent="0">
              <a:buNone/>
            </a:pPr>
            <a:r>
              <a:rPr lang="ru-RU" sz="2600" b="1" dirty="0"/>
              <a:t>С точки зрения теории семейных систем М. Боуэна на этом этапе мы наблюдаем снижение эмоциональной реактивности</a:t>
            </a:r>
            <a:r>
              <a:rPr lang="ru-RU" sz="2600" dirty="0"/>
              <a:t>. </a:t>
            </a:r>
            <a:r>
              <a:rPr lang="ru-RU" sz="2600" b="1" dirty="0"/>
              <a:t>Семья становится способна конструктивно обсуждать эмоционально напряженные темы.</a:t>
            </a:r>
          </a:p>
          <a:p>
            <a:pPr marL="0" indent="0">
              <a:buNone/>
            </a:pPr>
            <a:r>
              <a:rPr lang="ru-RU" sz="2600" dirty="0"/>
              <a:t>В то же время, на этом этапе возможна и </a:t>
            </a:r>
            <a:r>
              <a:rPr lang="ru-RU" sz="2600" b="1" dirty="0"/>
              <a:t>работа в логике структурного подхода С. Минухина.  </a:t>
            </a:r>
            <a:r>
              <a:rPr lang="ru-RU" sz="2600" dirty="0"/>
              <a:t>В этом случае, </a:t>
            </a:r>
            <a:r>
              <a:rPr lang="ru-RU" sz="2600" b="1" dirty="0"/>
              <a:t>семейные сессии и направлены на выстраивание границ между семейными подсистемами, трансформацию  вертикальных и горизонтальных отношений в семье.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28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4A3C5-215B-43B0-AC52-AB468FFA6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Практический случай №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14A478-9108-4FFE-9AC9-756ED4E8DE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84482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16016" y="1844824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284657" y="2366857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2267744" y="3284984"/>
            <a:ext cx="280831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076056" y="2420888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419872" y="400506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635896" y="3284984"/>
            <a:ext cx="0" cy="72008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419872" y="400506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156176" y="4005064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3707904" y="4509120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707904" y="5445224"/>
            <a:ext cx="280831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516216" y="4581128"/>
            <a:ext cx="8384" cy="92772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860032" y="6165304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076056" y="5445224"/>
            <a:ext cx="0" cy="72008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3923928" y="2348880"/>
            <a:ext cx="936104" cy="165618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004320" y="2276872"/>
            <a:ext cx="1071736" cy="188059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cxnSpLocks/>
          </p:cNvCxnSpPr>
          <p:nvPr/>
        </p:nvCxnSpPr>
        <p:spPr>
          <a:xfrm flipH="1">
            <a:off x="3748509" y="2128664"/>
            <a:ext cx="1152128" cy="187220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364088" y="4644752"/>
            <a:ext cx="936104" cy="165618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444480" y="4572744"/>
            <a:ext cx="1071736" cy="188059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148064" y="4428728"/>
            <a:ext cx="1152128" cy="187220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олилиния 28"/>
          <p:cNvSpPr/>
          <p:nvPr/>
        </p:nvSpPr>
        <p:spPr>
          <a:xfrm>
            <a:off x="2593298" y="1916832"/>
            <a:ext cx="2233535" cy="372251"/>
          </a:xfrm>
          <a:custGeom>
            <a:avLst/>
            <a:gdLst>
              <a:gd name="connsiteX0" fmla="*/ 2233535 w 2233535"/>
              <a:gd name="connsiteY0" fmla="*/ 69613 h 372251"/>
              <a:gd name="connsiteX1" fmla="*/ 2158584 w 2233535"/>
              <a:gd name="connsiteY1" fmla="*/ 129574 h 372251"/>
              <a:gd name="connsiteX2" fmla="*/ 2113613 w 2233535"/>
              <a:gd name="connsiteY2" fmla="*/ 159554 h 372251"/>
              <a:gd name="connsiteX3" fmla="*/ 2083633 w 2233535"/>
              <a:gd name="connsiteY3" fmla="*/ 189535 h 372251"/>
              <a:gd name="connsiteX4" fmla="*/ 2038663 w 2233535"/>
              <a:gd name="connsiteY4" fmla="*/ 264486 h 372251"/>
              <a:gd name="connsiteX5" fmla="*/ 1993692 w 2233535"/>
              <a:gd name="connsiteY5" fmla="*/ 279476 h 372251"/>
              <a:gd name="connsiteX6" fmla="*/ 1948722 w 2233535"/>
              <a:gd name="connsiteY6" fmla="*/ 189535 h 372251"/>
              <a:gd name="connsiteX7" fmla="*/ 1903751 w 2233535"/>
              <a:gd name="connsiteY7" fmla="*/ 114584 h 372251"/>
              <a:gd name="connsiteX8" fmla="*/ 1783830 w 2233535"/>
              <a:gd name="connsiteY8" fmla="*/ 84604 h 372251"/>
              <a:gd name="connsiteX9" fmla="*/ 1738859 w 2233535"/>
              <a:gd name="connsiteY9" fmla="*/ 69613 h 372251"/>
              <a:gd name="connsiteX10" fmla="*/ 1708879 w 2233535"/>
              <a:gd name="connsiteY10" fmla="*/ 159554 h 372251"/>
              <a:gd name="connsiteX11" fmla="*/ 1663909 w 2233535"/>
              <a:gd name="connsiteY11" fmla="*/ 354427 h 372251"/>
              <a:gd name="connsiteX12" fmla="*/ 1618938 w 2233535"/>
              <a:gd name="connsiteY12" fmla="*/ 369417 h 372251"/>
              <a:gd name="connsiteX13" fmla="*/ 1484027 w 2233535"/>
              <a:gd name="connsiteY13" fmla="*/ 354427 h 372251"/>
              <a:gd name="connsiteX14" fmla="*/ 1409076 w 2233535"/>
              <a:gd name="connsiteY14" fmla="*/ 279476 h 372251"/>
              <a:gd name="connsiteX15" fmla="*/ 1364105 w 2233535"/>
              <a:gd name="connsiteY15" fmla="*/ 114584 h 372251"/>
              <a:gd name="connsiteX16" fmla="*/ 1349115 w 2233535"/>
              <a:gd name="connsiteY16" fmla="*/ 69613 h 372251"/>
              <a:gd name="connsiteX17" fmla="*/ 1259174 w 2233535"/>
              <a:gd name="connsiteY17" fmla="*/ 24643 h 372251"/>
              <a:gd name="connsiteX18" fmla="*/ 1094282 w 2233535"/>
              <a:gd name="connsiteY18" fmla="*/ 99594 h 372251"/>
              <a:gd name="connsiteX19" fmla="*/ 1079292 w 2233535"/>
              <a:gd name="connsiteY19" fmla="*/ 144564 h 372251"/>
              <a:gd name="connsiteX20" fmla="*/ 1034322 w 2233535"/>
              <a:gd name="connsiteY20" fmla="*/ 279476 h 372251"/>
              <a:gd name="connsiteX21" fmla="*/ 989351 w 2233535"/>
              <a:gd name="connsiteY21" fmla="*/ 294466 h 372251"/>
              <a:gd name="connsiteX22" fmla="*/ 929391 w 2233535"/>
              <a:gd name="connsiteY22" fmla="*/ 279476 h 372251"/>
              <a:gd name="connsiteX23" fmla="*/ 869430 w 2233535"/>
              <a:gd name="connsiteY23" fmla="*/ 204525 h 372251"/>
              <a:gd name="connsiteX24" fmla="*/ 839450 w 2233535"/>
              <a:gd name="connsiteY24" fmla="*/ 54623 h 372251"/>
              <a:gd name="connsiteX25" fmla="*/ 824459 w 2233535"/>
              <a:gd name="connsiteY25" fmla="*/ 9653 h 372251"/>
              <a:gd name="connsiteX26" fmla="*/ 734518 w 2233535"/>
              <a:gd name="connsiteY26" fmla="*/ 24643 h 372251"/>
              <a:gd name="connsiteX27" fmla="*/ 659568 w 2233535"/>
              <a:gd name="connsiteY27" fmla="*/ 84604 h 372251"/>
              <a:gd name="connsiteX28" fmla="*/ 599607 w 2233535"/>
              <a:gd name="connsiteY28" fmla="*/ 114584 h 372251"/>
              <a:gd name="connsiteX29" fmla="*/ 509666 w 2233535"/>
              <a:gd name="connsiteY29" fmla="*/ 129574 h 372251"/>
              <a:gd name="connsiteX30" fmla="*/ 464695 w 2233535"/>
              <a:gd name="connsiteY30" fmla="*/ 144564 h 372251"/>
              <a:gd name="connsiteX31" fmla="*/ 419725 w 2233535"/>
              <a:gd name="connsiteY31" fmla="*/ 174545 h 372251"/>
              <a:gd name="connsiteX32" fmla="*/ 404735 w 2233535"/>
              <a:gd name="connsiteY32" fmla="*/ 219515 h 372251"/>
              <a:gd name="connsiteX33" fmla="*/ 389745 w 2233535"/>
              <a:gd name="connsiteY33" fmla="*/ 324446 h 372251"/>
              <a:gd name="connsiteX34" fmla="*/ 344774 w 2233535"/>
              <a:gd name="connsiteY34" fmla="*/ 339436 h 372251"/>
              <a:gd name="connsiteX35" fmla="*/ 269823 w 2233535"/>
              <a:gd name="connsiteY35" fmla="*/ 354427 h 372251"/>
              <a:gd name="connsiteX36" fmla="*/ 194872 w 2233535"/>
              <a:gd name="connsiteY36" fmla="*/ 339436 h 372251"/>
              <a:gd name="connsiteX37" fmla="*/ 119922 w 2233535"/>
              <a:gd name="connsiteY37" fmla="*/ 204525 h 372251"/>
              <a:gd name="connsiteX38" fmla="*/ 14991 w 2233535"/>
              <a:gd name="connsiteY38" fmla="*/ 129574 h 372251"/>
              <a:gd name="connsiteX39" fmla="*/ 0 w 2233535"/>
              <a:gd name="connsiteY39" fmla="*/ 129574 h 372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233535" h="372251">
                <a:moveTo>
                  <a:pt x="2233535" y="69613"/>
                </a:moveTo>
                <a:cubicBezTo>
                  <a:pt x="2145984" y="98798"/>
                  <a:pt x="2226390" y="61769"/>
                  <a:pt x="2158584" y="129574"/>
                </a:cubicBezTo>
                <a:cubicBezTo>
                  <a:pt x="2145845" y="142313"/>
                  <a:pt x="2127681" y="148299"/>
                  <a:pt x="2113613" y="159554"/>
                </a:cubicBezTo>
                <a:cubicBezTo>
                  <a:pt x="2102577" y="168383"/>
                  <a:pt x="2093626" y="179541"/>
                  <a:pt x="2083633" y="189535"/>
                </a:cubicBezTo>
                <a:cubicBezTo>
                  <a:pt x="2071843" y="224906"/>
                  <a:pt x="2072956" y="243910"/>
                  <a:pt x="2038663" y="264486"/>
                </a:cubicBezTo>
                <a:cubicBezTo>
                  <a:pt x="2025114" y="272616"/>
                  <a:pt x="2008682" y="274479"/>
                  <a:pt x="1993692" y="279476"/>
                </a:cubicBezTo>
                <a:cubicBezTo>
                  <a:pt x="1956014" y="166439"/>
                  <a:pt x="2006839" y="305771"/>
                  <a:pt x="1948722" y="189535"/>
                </a:cubicBezTo>
                <a:cubicBezTo>
                  <a:pt x="1928508" y="149107"/>
                  <a:pt x="1945580" y="139681"/>
                  <a:pt x="1903751" y="114584"/>
                </a:cubicBezTo>
                <a:cubicBezTo>
                  <a:pt x="1879275" y="99898"/>
                  <a:pt x="1802254" y="89210"/>
                  <a:pt x="1783830" y="84604"/>
                </a:cubicBezTo>
                <a:cubicBezTo>
                  <a:pt x="1768501" y="80772"/>
                  <a:pt x="1753849" y="74610"/>
                  <a:pt x="1738859" y="69613"/>
                </a:cubicBezTo>
                <a:cubicBezTo>
                  <a:pt x="1728866" y="99593"/>
                  <a:pt x="1711740" y="128082"/>
                  <a:pt x="1708879" y="159554"/>
                </a:cubicBezTo>
                <a:cubicBezTo>
                  <a:pt x="1702974" y="224506"/>
                  <a:pt x="1730260" y="314616"/>
                  <a:pt x="1663909" y="354427"/>
                </a:cubicBezTo>
                <a:cubicBezTo>
                  <a:pt x="1650360" y="362557"/>
                  <a:pt x="1633928" y="364420"/>
                  <a:pt x="1618938" y="369417"/>
                </a:cubicBezTo>
                <a:cubicBezTo>
                  <a:pt x="1573968" y="364420"/>
                  <a:pt x="1525616" y="372251"/>
                  <a:pt x="1484027" y="354427"/>
                </a:cubicBezTo>
                <a:cubicBezTo>
                  <a:pt x="1451552" y="340509"/>
                  <a:pt x="1409076" y="279476"/>
                  <a:pt x="1409076" y="279476"/>
                </a:cubicBezTo>
                <a:cubicBezTo>
                  <a:pt x="1344761" y="86536"/>
                  <a:pt x="1406477" y="284076"/>
                  <a:pt x="1364105" y="114584"/>
                </a:cubicBezTo>
                <a:cubicBezTo>
                  <a:pt x="1360273" y="99255"/>
                  <a:pt x="1358986" y="81952"/>
                  <a:pt x="1349115" y="69613"/>
                </a:cubicBezTo>
                <a:cubicBezTo>
                  <a:pt x="1327981" y="43196"/>
                  <a:pt x="1288799" y="34518"/>
                  <a:pt x="1259174" y="24643"/>
                </a:cubicBezTo>
                <a:cubicBezTo>
                  <a:pt x="1117306" y="40406"/>
                  <a:pt x="1136966" y="0"/>
                  <a:pt x="1094282" y="99594"/>
                </a:cubicBezTo>
                <a:cubicBezTo>
                  <a:pt x="1088058" y="114117"/>
                  <a:pt x="1084289" y="129574"/>
                  <a:pt x="1079292" y="144564"/>
                </a:cubicBezTo>
                <a:cubicBezTo>
                  <a:pt x="1071978" y="188449"/>
                  <a:pt x="1074856" y="247049"/>
                  <a:pt x="1034322" y="279476"/>
                </a:cubicBezTo>
                <a:cubicBezTo>
                  <a:pt x="1021983" y="289347"/>
                  <a:pt x="1004341" y="289469"/>
                  <a:pt x="989351" y="294466"/>
                </a:cubicBezTo>
                <a:cubicBezTo>
                  <a:pt x="969364" y="289469"/>
                  <a:pt x="947818" y="288689"/>
                  <a:pt x="929391" y="279476"/>
                </a:cubicBezTo>
                <a:cubicBezTo>
                  <a:pt x="908031" y="268796"/>
                  <a:pt x="880022" y="220413"/>
                  <a:pt x="869430" y="204525"/>
                </a:cubicBezTo>
                <a:cubicBezTo>
                  <a:pt x="835563" y="102920"/>
                  <a:pt x="873903" y="226882"/>
                  <a:pt x="839450" y="54623"/>
                </a:cubicBezTo>
                <a:cubicBezTo>
                  <a:pt x="836351" y="39129"/>
                  <a:pt x="829456" y="24643"/>
                  <a:pt x="824459" y="9653"/>
                </a:cubicBezTo>
                <a:cubicBezTo>
                  <a:pt x="794479" y="14650"/>
                  <a:pt x="763352" y="15032"/>
                  <a:pt x="734518" y="24643"/>
                </a:cubicBezTo>
                <a:cubicBezTo>
                  <a:pt x="680058" y="42796"/>
                  <a:pt x="700506" y="57312"/>
                  <a:pt x="659568" y="84604"/>
                </a:cubicBezTo>
                <a:cubicBezTo>
                  <a:pt x="640975" y="96999"/>
                  <a:pt x="621011" y="108163"/>
                  <a:pt x="599607" y="114584"/>
                </a:cubicBezTo>
                <a:cubicBezTo>
                  <a:pt x="570495" y="123318"/>
                  <a:pt x="539336" y="122981"/>
                  <a:pt x="509666" y="129574"/>
                </a:cubicBezTo>
                <a:cubicBezTo>
                  <a:pt x="494241" y="133002"/>
                  <a:pt x="479685" y="139567"/>
                  <a:pt x="464695" y="144564"/>
                </a:cubicBezTo>
                <a:cubicBezTo>
                  <a:pt x="449705" y="154558"/>
                  <a:pt x="430979" y="160477"/>
                  <a:pt x="419725" y="174545"/>
                </a:cubicBezTo>
                <a:cubicBezTo>
                  <a:pt x="409854" y="186883"/>
                  <a:pt x="407834" y="204021"/>
                  <a:pt x="404735" y="219515"/>
                </a:cubicBezTo>
                <a:cubicBezTo>
                  <a:pt x="397806" y="254161"/>
                  <a:pt x="405546" y="292844"/>
                  <a:pt x="389745" y="324446"/>
                </a:cubicBezTo>
                <a:cubicBezTo>
                  <a:pt x="382678" y="338579"/>
                  <a:pt x="360103" y="335604"/>
                  <a:pt x="344774" y="339436"/>
                </a:cubicBezTo>
                <a:cubicBezTo>
                  <a:pt x="320056" y="345616"/>
                  <a:pt x="294807" y="349430"/>
                  <a:pt x="269823" y="354427"/>
                </a:cubicBezTo>
                <a:cubicBezTo>
                  <a:pt x="244839" y="349430"/>
                  <a:pt x="214983" y="355078"/>
                  <a:pt x="194872" y="339436"/>
                </a:cubicBezTo>
                <a:cubicBezTo>
                  <a:pt x="51204" y="227693"/>
                  <a:pt x="179171" y="287473"/>
                  <a:pt x="119922" y="204525"/>
                </a:cubicBezTo>
                <a:cubicBezTo>
                  <a:pt x="82836" y="152605"/>
                  <a:pt x="67743" y="142762"/>
                  <a:pt x="14991" y="129574"/>
                </a:cubicBezTo>
                <a:cubicBezTo>
                  <a:pt x="10143" y="128362"/>
                  <a:pt x="4997" y="129574"/>
                  <a:pt x="0" y="129574"/>
                </a:cubicBezTo>
              </a:path>
            </a:pathLst>
          </a:cu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221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EDD8B-0BC6-4E64-B4C6-72B1EE80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Завершающий этап реабилитации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FE2435-B3D3-4BDD-877E-B4FBB962A1A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/>
              <a:t>Семейные сессии направлены  на развитие новых форм коммуникации и заканчиваются</a:t>
            </a:r>
            <a:r>
              <a:rPr lang="ru-RU" sz="2600" b="1" dirty="0"/>
              <a:t> семейным контрактом.</a:t>
            </a:r>
          </a:p>
          <a:p>
            <a:r>
              <a:rPr lang="ru-RU" sz="2600" dirty="0"/>
              <a:t>В семейном контракте  прописываются правила взаимодействия и границы ответственности членов семьи, а так же предполагаемых действий при рецидиве заболевания. </a:t>
            </a:r>
          </a:p>
          <a:p>
            <a:r>
              <a:rPr lang="ru-RU" sz="2600" dirty="0"/>
              <a:t>Семейный контракт заключается на время амбулаторного периода и считается тестовым этапом для применения новых стратегий семьи в реальных условиях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053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146EE-F25D-43CB-9FFA-0097BB30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Постлечебная программа (3 месяца)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47BB3E-A245-4817-88C6-1B93D0BBC1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sz="2400" dirty="0"/>
              <a:t>Основной задачей программы является социальная адаптация пациента, поддержание трезвости, дальнейшее развитие отношений в кругу семьи. </a:t>
            </a:r>
          </a:p>
          <a:p>
            <a:r>
              <a:rPr lang="ru-RU" sz="2400" dirty="0"/>
              <a:t>Задачей семейного терапевта на этом этапе является помощь родственникам в применении новых форм взаимодействия, выработанных в реабилитационном центре, в условиях повседневной жизни в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04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D294BF-E0ED-4C76-ABEB-5DA640957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Аннотация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D16CCB-CF3C-4FD4-9A27-842A14F6FD8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800" dirty="0"/>
          </a:p>
          <a:p>
            <a:r>
              <a:rPr lang="ru-RU" sz="2800" dirty="0"/>
              <a:t>Опыт психотерапевтической работы с семьей с химически зависимым в условиях реабилитационной клиники с использованием структурного подхода в семейной терапии  С. Минухина и трансгенерационного подхода М. Боуэна.</a:t>
            </a:r>
          </a:p>
          <a:p>
            <a:pPr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06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7239000" cy="194421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Спасибо за внимание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589240"/>
            <a:ext cx="7239000" cy="866496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endParaRPr lang="ru-RU" sz="2000" dirty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  <a:p>
            <a:pPr marL="457200" indent="-457200" algn="just">
              <a:buFont typeface="+mj-lt"/>
              <a:buAutoNum type="arabicPeriod"/>
            </a:pPr>
            <a:endParaRPr lang="ru-RU" sz="2000" dirty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5673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Реабилитационный центр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556792"/>
            <a:ext cx="8153400" cy="5069160"/>
          </a:xfrm>
        </p:spPr>
        <p:txBody>
          <a:bodyPr>
            <a:noAutofit/>
          </a:bodyPr>
          <a:lstStyle/>
          <a:p>
            <a:pPr marL="125730" marR="36195" indent="270510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latin typeface="Times New Roman" charset="0"/>
                <a:ea typeface="Calibri" charset="0"/>
                <a:cs typeface="Times New Roman" charset="0"/>
              </a:rPr>
              <a:t> Негосударственный социально-реабилитационный центр для взрослых людей, имеющих </a:t>
            </a:r>
            <a:r>
              <a:rPr lang="ru-RU" sz="2400" b="1" dirty="0">
                <a:latin typeface="Times New Roman" charset="0"/>
                <a:ea typeface="Calibri" charset="0"/>
                <a:cs typeface="Times New Roman" charset="0"/>
              </a:rPr>
              <a:t>диагноз</a:t>
            </a:r>
            <a:r>
              <a:rPr lang="en-US" sz="2400" b="1" dirty="0">
                <a:latin typeface="Times New Roman" charset="0"/>
                <a:ea typeface="Calibri" charset="0"/>
                <a:cs typeface="Times New Roman" charset="0"/>
              </a:rPr>
              <a:t> </a:t>
            </a:r>
            <a:r>
              <a:rPr lang="ru-RU" sz="2400" b="1" dirty="0">
                <a:latin typeface="Times New Roman" charset="0"/>
                <a:ea typeface="Calibri" charset="0"/>
                <a:cs typeface="Times New Roman" charset="0"/>
              </a:rPr>
              <a:t>синдром зависимости от ПАВ.</a:t>
            </a:r>
          </a:p>
          <a:p>
            <a:pPr marL="125730" marR="36195" indent="270510" algn="just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latin typeface="Times New Roman" charset="0"/>
                <a:ea typeface="Calibri" charset="0"/>
                <a:cs typeface="Times New Roman" charset="0"/>
              </a:rPr>
              <a:t> Реабилитационный процесс основывается на принципах функционирования терапевтического сообщества с элементами программы «двенадцать шагов». </a:t>
            </a:r>
          </a:p>
        </p:txBody>
      </p:sp>
    </p:spTree>
    <p:extLst>
      <p:ext uri="{BB962C8B-B14F-4D97-AF65-F5344CB8AC3E}">
        <p14:creationId xmlns:p14="http://schemas.microsoft.com/office/powerpoint/2010/main" val="163752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Детоксикация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608512"/>
          </a:xfrm>
        </p:spPr>
        <p:txBody>
          <a:bodyPr>
            <a:normAutofit/>
          </a:bodyPr>
          <a:lstStyle/>
          <a:p>
            <a:pPr marL="125730" marR="36195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charset="0"/>
                <a:ea typeface="Calibri" charset="0"/>
                <a:cs typeface="Times New Roman" charset="0"/>
              </a:rPr>
              <a:t>Прохождение медицинского обследования и медикаментозного лечения для снятия абстинентного синдрома при отказе от ПАВ в стационаре клиники. </a:t>
            </a:r>
          </a:p>
          <a:p>
            <a:pPr marL="125730" marR="36195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charset="0"/>
                <a:ea typeface="Calibri" charset="0"/>
                <a:cs typeface="Times New Roman" charset="0"/>
              </a:rPr>
              <a:t>Консультации с наркологом, психиатром и медиками общего профиля для постановки диагноза и выявления сопутствующих заболеваний психического и соматического характера.</a:t>
            </a:r>
            <a:endParaRPr lang="ru-RU" sz="2400" dirty="0">
              <a:latin typeface="Calibri" charset="0"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D02FAF-D3B9-47FB-AB89-83553E2DB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Реабилитация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ECFD54-559E-490D-9F6F-764EA3E641C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charset="0"/>
                <a:ea typeface="Calibri" charset="0"/>
                <a:cs typeface="Times New Roman" charset="0"/>
              </a:rPr>
              <a:t> После прохождения основного медицинского лечения и снятия абстинентного синдрома, пациент поступает на лечение в реабилитационный центр, где проходит основной курс социально-психологической помощи и поддержки, направленный на восстановление и социализацию личности.</a:t>
            </a:r>
            <a:endParaRPr lang="ru-RU" dirty="0">
              <a:latin typeface="Calibri" charset="0"/>
              <a:ea typeface="Calibri" charset="0"/>
              <a:cs typeface="Times New Roman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105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543D68-A573-49FC-94EC-82CBF1504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Амбулаторное отделение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1E551F-8899-4DE4-848D-96653E1B5FC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charset="0"/>
                <a:ea typeface="Calibri" charset="0"/>
                <a:cs typeface="Times New Roman" charset="0"/>
              </a:rPr>
              <a:t>Основной задачей программы является социальная адаптация и поддержание трезвости.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charset="0"/>
                <a:ea typeface="Calibri" charset="0"/>
                <a:cs typeface="Times New Roman" charset="0"/>
              </a:rPr>
              <a:t>В постлечебную программу входит посещение терапевтических групп, индивидуальное и семейное консультирование, мультисемейные группы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817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семей с химически зависимым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charset="0"/>
                <a:ea typeface="Calibri" charset="0"/>
                <a:cs typeface="Times New Roman" charset="0"/>
              </a:rPr>
              <a:t>Низкая мотивация, на какие либо изменения и психологическую работу.</a:t>
            </a:r>
            <a:endParaRPr lang="ru-RU" sz="2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charset="0"/>
                <a:ea typeface="Calibri" charset="0"/>
                <a:cs typeface="Times New Roman" charset="0"/>
              </a:rPr>
              <a:t>Необходимость стабильной ремиссии химически зависимого,  для терапевтической работы с ним и со всей семьей;</a:t>
            </a:r>
            <a:endParaRPr lang="ru-RU" sz="2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charset="0"/>
                <a:ea typeface="Calibri" charset="0"/>
                <a:cs typeface="Times New Roman" charset="0"/>
              </a:rPr>
              <a:t>Высокий уровень тревоги семьи.</a:t>
            </a:r>
            <a:endParaRPr lang="ru-RU" sz="2600" dirty="0">
              <a:latin typeface="Calibri" charset="0"/>
              <a:ea typeface="Calibri" charset="0"/>
              <a:cs typeface="Times New Roman" charset="0"/>
            </a:endParaRP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charset="0"/>
                <a:ea typeface="Calibri" charset="0"/>
                <a:cs typeface="Times New Roman" charset="0"/>
              </a:rPr>
              <a:t>Явное смещение фокуса на поиск причин и «виновного».</a:t>
            </a:r>
            <a:r>
              <a:rPr lang="ru-RU" sz="2600" dirty="0">
                <a:solidFill>
                  <a:srgbClr val="FF0000"/>
                </a:solidFill>
                <a:latin typeface="Times New Roman" charset="0"/>
                <a:ea typeface="Calibri" charset="0"/>
                <a:cs typeface="Times New Roman" charset="0"/>
              </a:rPr>
              <a:t> </a:t>
            </a:r>
          </a:p>
          <a:p>
            <a:pPr marL="342900" marR="36195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charset="0"/>
                <a:ea typeface="Calibri" charset="0"/>
              </a:rPr>
              <a:t>Низкий уровень стрессоустойчивости</a:t>
            </a:r>
            <a:r>
              <a:rPr lang="ru-RU" sz="2600" dirty="0"/>
              <a:t> </a:t>
            </a:r>
            <a:endParaRPr lang="ru-RU" sz="2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2418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372269"/>
            <a:ext cx="8153400" cy="753269"/>
          </a:xfrm>
        </p:spPr>
        <p:txBody>
          <a:bodyPr>
            <a:noAutofit/>
          </a:bodyPr>
          <a:lstStyle/>
          <a:p>
            <a:r>
              <a:rPr lang="ru-RU" sz="3200" dirty="0"/>
              <a:t>ЗАДАЧИ СЕМЕЙНОЙ ТЕРАПИИ В ХОДЕ ЛЕЧЕНИЯ В ЛОГИКЕ СТРУКТУРНОГО ПОДХОДА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pPr lvl="0"/>
            <a:endParaRPr lang="ru-RU" sz="2400" dirty="0"/>
          </a:p>
          <a:p>
            <a:pPr lvl="0"/>
            <a:r>
              <a:rPr lang="ru-RU" sz="2400" dirty="0"/>
              <a:t>Разметка и укрепление границ в подсистемах</a:t>
            </a:r>
          </a:p>
          <a:p>
            <a:pPr lvl="0"/>
            <a:r>
              <a:rPr lang="ru-RU" sz="2400" dirty="0"/>
              <a:t>Формирование правил открытой коммуникации. </a:t>
            </a:r>
          </a:p>
          <a:p>
            <a:pPr lvl="0"/>
            <a:r>
              <a:rPr lang="ru-RU" sz="2400" dirty="0"/>
              <a:t>Перераспределение  функций в семье.</a:t>
            </a:r>
          </a:p>
          <a:p>
            <a:pPr lvl="0"/>
            <a:r>
              <a:rPr lang="ru-RU" sz="2400" dirty="0"/>
              <a:t>Формирование и укрепление индивидуального </a:t>
            </a:r>
            <a:r>
              <a:rPr lang="ru-RU" sz="2400" dirty="0" err="1"/>
              <a:t>холона</a:t>
            </a:r>
            <a:r>
              <a:rPr lang="ru-RU" sz="2400" dirty="0"/>
              <a:t>.</a:t>
            </a:r>
          </a:p>
          <a:p>
            <a:pPr lvl="0"/>
            <a:r>
              <a:rPr lang="ru-RU" sz="2400" dirty="0"/>
              <a:t>Структурирование ролей в семье, исходя из правил иерархии.</a:t>
            </a:r>
          </a:p>
          <a:p>
            <a:pPr lvl="0"/>
            <a:endParaRPr lang="ru-RU" sz="24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294967295"/>
          </p:nvPr>
        </p:nvSpPr>
        <p:spPr>
          <a:xfrm>
            <a:off x="6407150" y="1125538"/>
            <a:ext cx="2736850" cy="50403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57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271E5-C291-4F3A-96A2-EDD3750B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0"/>
            <a:ext cx="7703768" cy="1395264"/>
          </a:xfrm>
        </p:spPr>
        <p:txBody>
          <a:bodyPr>
            <a:noAutofit/>
          </a:bodyPr>
          <a:lstStyle/>
          <a:p>
            <a:r>
              <a:rPr lang="ru-RU" sz="2800" dirty="0"/>
              <a:t>ЗАДАЧИ СЕМЕЙНОЙ ТЕРАПИИ В ХОДЕ ЛЕЧЕНИЯ В ЛОГИКЕ ТРАНСГЕНЕРАЦИОННОГО ПОДХОДА М. БОУЭНА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292356-87A1-48D8-9C15-4F0809CDEF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ru-RU" sz="2400" dirty="0"/>
          </a:p>
          <a:p>
            <a:pPr lvl="0"/>
            <a:r>
              <a:rPr lang="ru-RU" sz="2400" dirty="0"/>
              <a:t>Работа на эмоциональную сепарацию от родительской семьи.</a:t>
            </a:r>
          </a:p>
          <a:p>
            <a:pPr lvl="0"/>
            <a:r>
              <a:rPr lang="ru-RU" sz="2400" dirty="0"/>
              <a:t>Снижение уровня реактивности</a:t>
            </a:r>
          </a:p>
          <a:p>
            <a:pPr lvl="0"/>
            <a:r>
              <a:rPr lang="ru-RU" sz="2400" dirty="0"/>
              <a:t>Осознание паттернов взаимоотношений в семейной истории, повлиявших на возникновение химической зависимости</a:t>
            </a:r>
          </a:p>
          <a:p>
            <a:pPr lvl="0">
              <a:buNone/>
            </a:pPr>
            <a:endParaRPr lang="ru-RU" sz="3200" dirty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3200" dirty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32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927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35955</TotalTime>
  <Words>755</Words>
  <Application>Microsoft Office PowerPoint</Application>
  <PresentationFormat>Экран (4:3)</PresentationFormat>
  <Paragraphs>94</Paragraphs>
  <Slides>20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Calibri</vt:lpstr>
      <vt:lpstr>Times New Roman</vt:lpstr>
      <vt:lpstr>Tw Cen MT</vt:lpstr>
      <vt:lpstr>Wingdings</vt:lpstr>
      <vt:lpstr>Wingdings 2</vt:lpstr>
      <vt:lpstr>Обычная</vt:lpstr>
      <vt:lpstr>Системная семейная терапия на разных этапах реабилитации взрослых, страдающих от химической зависимости:  опыт работы в клинике </vt:lpstr>
      <vt:lpstr>Аннотация </vt:lpstr>
      <vt:lpstr>Реабилитационный центр</vt:lpstr>
      <vt:lpstr>Детоксикация </vt:lpstr>
      <vt:lpstr>Реабилитация </vt:lpstr>
      <vt:lpstr>Амбулаторное отделение</vt:lpstr>
      <vt:lpstr>Особенности семей с химически зависимым</vt:lpstr>
      <vt:lpstr>ЗАДАЧИ СЕМЕЙНОЙ ТЕРАПИИ В ХОДЕ ЛЕЧЕНИЯ В ЛОГИКЕ СТРУКТУРНОГО ПОДХОДА</vt:lpstr>
      <vt:lpstr>ЗАДАЧИ СЕМЕЙНОЙ ТЕРАПИИ В ХОДЕ ЛЕЧЕНИЯ В ЛОГИКЕ ТРАНСГЕНЕРАЦИОННОГО ПОДХОДА М. БОУЭНА</vt:lpstr>
      <vt:lpstr>Адаптация (до 3 месяцев)</vt:lpstr>
      <vt:lpstr>Адаптация (до 3 месяцев)</vt:lpstr>
      <vt:lpstr>Практический случай №1</vt:lpstr>
      <vt:lpstr>Интреграция (от 3 до 5 месяцев)</vt:lpstr>
      <vt:lpstr>Интеграция (от 3 до 5 месяцев)</vt:lpstr>
      <vt:lpstr>Практический случай № 2</vt:lpstr>
      <vt:lpstr>Стабилизация (от 5 до 9 месяцев)</vt:lpstr>
      <vt:lpstr>Практический случай № 3</vt:lpstr>
      <vt:lpstr>Завершающий этап реабилитации</vt:lpstr>
      <vt:lpstr>Постлечебная программа (3 месяца)</vt:lpstr>
      <vt:lpstr>Спасибо за внимание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Исследования по зависимостям</dc:title>
  <dc:creator>Sashiko</dc:creator>
  <cp:lastModifiedBy>home</cp:lastModifiedBy>
  <cp:revision>269</cp:revision>
  <dcterms:created xsi:type="dcterms:W3CDTF">2015-10-05T08:28:33Z</dcterms:created>
  <dcterms:modified xsi:type="dcterms:W3CDTF">2017-09-22T16:49:03Z</dcterms:modified>
</cp:coreProperties>
</file>