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57" r:id="rId6"/>
    <p:sldId id="283" r:id="rId7"/>
    <p:sldId id="284" r:id="rId8"/>
    <p:sldId id="286" r:id="rId9"/>
    <p:sldId id="288" r:id="rId10"/>
    <p:sldId id="259" r:id="rId11"/>
    <p:sldId id="260" r:id="rId12"/>
    <p:sldId id="290" r:id="rId13"/>
    <p:sldId id="289" r:id="rId14"/>
    <p:sldId id="291" r:id="rId15"/>
    <p:sldId id="293" r:id="rId16"/>
    <p:sldId id="296" r:id="rId17"/>
    <p:sldId id="297" r:id="rId18"/>
    <p:sldId id="298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B7BEE8D-B04E-4419-8F9A-1D214680E4B2}">
          <p14:sldIdLst>
            <p14:sldId id="256"/>
            <p14:sldId id="279"/>
            <p14:sldId id="280"/>
            <p14:sldId id="281"/>
            <p14:sldId id="257"/>
            <p14:sldId id="283"/>
            <p14:sldId id="284"/>
            <p14:sldId id="286"/>
            <p14:sldId id="288"/>
            <p14:sldId id="259"/>
            <p14:sldId id="260"/>
            <p14:sldId id="290"/>
            <p14:sldId id="289"/>
            <p14:sldId id="291"/>
            <p14:sldId id="293"/>
            <p14:sldId id="296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03176"/>
            <a:ext cx="9144000" cy="2036270"/>
          </a:xfrm>
        </p:spPr>
        <p:txBody>
          <a:bodyPr>
            <a:noAutofit/>
          </a:bodyPr>
          <a:lstStyle/>
          <a:p>
            <a:r>
              <a:rPr lang="ru-RU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Особенности диагностики психических расстройств и их влияние на динамику внутрисемейных отношений и процесс парной терапии</a:t>
            </a:r>
            <a:endParaRPr lang="ru-RU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903878"/>
            <a:ext cx="9144000" cy="1655762"/>
          </a:xfrm>
        </p:spPr>
        <p:txBody>
          <a:bodyPr/>
          <a:lstStyle/>
          <a:p>
            <a:pPr algn="r"/>
            <a:endParaRPr lang="ru-RU" dirty="0"/>
          </a:p>
          <a:p>
            <a:pPr algn="r"/>
            <a:r>
              <a:rPr lang="ru-RU" sz="2000" dirty="0"/>
              <a:t>Образцова Любовь Вячеславовна</a:t>
            </a:r>
          </a:p>
          <a:p>
            <a:pPr algn="r"/>
            <a:r>
              <a:rPr lang="ru-RU" sz="2000" dirty="0"/>
              <a:t>Врач-психиатр</a:t>
            </a:r>
            <a:r>
              <a:rPr lang="en-US" sz="2000" dirty="0"/>
              <a:t> 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высшей категории</a:t>
            </a:r>
            <a:r>
              <a:rPr lang="ru-RU" sz="2000" dirty="0"/>
              <a:t>, психотерапевт</a:t>
            </a:r>
          </a:p>
          <a:p>
            <a:pPr algn="r"/>
            <a:r>
              <a:rPr lang="ru-RU" sz="2000" dirty="0"/>
              <a:t>клиники «</a:t>
            </a:r>
            <a:r>
              <a:rPr lang="ru-RU" sz="2000" dirty="0" err="1"/>
              <a:t>Майндсет</a:t>
            </a:r>
            <a:r>
              <a:rPr lang="ru-RU" sz="2000" dirty="0"/>
              <a:t>»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28F579-EDF2-4B2B-8C3E-7A41E393A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176" y="257452"/>
            <a:ext cx="10344273" cy="130501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Пограничное расстройство личности (ПРЛ) </a:t>
            </a:r>
            <a:r>
              <a:rPr lang="ru-RU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– эмоционально-неустойчивое расстройство личности, </a:t>
            </a:r>
            <a:r>
              <a:rPr lang="ru-RU" sz="2000" b="0" i="0" dirty="0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проявляющееся эмоциональной нестабильностью, импульсивностью, нарушенными межличностными отношениями и </a:t>
            </a:r>
            <a:r>
              <a:rPr lang="ru-RU" sz="2000" b="0" i="0" dirty="0" err="1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саморазрушительным</a:t>
            </a:r>
            <a:r>
              <a:rPr lang="ru-RU" sz="2000" b="0" i="0" dirty="0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 поведением.</a:t>
            </a:r>
            <a:br>
              <a:rPr lang="ru-RU" sz="2000" b="0" i="0" dirty="0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</a:br>
            <a:endParaRPr lang="ru-RU" sz="2000" dirty="0">
              <a:latin typeface="+mn-lt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2D2987-38BC-483F-B9BA-D3E41A4C8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3177" y="1562470"/>
            <a:ext cx="10344274" cy="4749553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>
                <a:solidFill>
                  <a:schemeClr val="tx1"/>
                </a:solidFill>
              </a:rPr>
              <a:t>Критерии диагностики ПРЛ</a:t>
            </a:r>
          </a:p>
          <a:p>
            <a:endParaRPr lang="ru-RU" u="sng" dirty="0">
              <a:solidFill>
                <a:schemeClr val="tx1"/>
              </a:solidFill>
            </a:endParaRPr>
          </a:p>
          <a:p>
            <a:r>
              <a:rPr lang="ru-RU" sz="2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Аффективные симптомы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Аффективная неустойчивость, резкие смены настроения и чрезмерная реакция на ситуационные стрессы (продолжительностью от нескольких часов до нескольких дней)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Неадекватные проявления сильного гнева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Хроническое ощущение опустошенности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Настойчивые попытки избежать реального или воображаемого одиночества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Импульсивность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Импульсивность в проявлениях </a:t>
            </a:r>
            <a:r>
              <a:rPr lang="ru-RU" sz="2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саморазрушительного</a:t>
            </a:r>
            <a:r>
              <a:rPr lang="ru-RU" sz="2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поведения (трата денег, сексуальное поведение, злоупотребление психоактивными веществами, неосторожное вождение, систематическое переедание)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Повторяющиеся угрозы суицида или суицидальное поведение, нанесение себе телесных повреждений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515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E4B6C2-4115-4152-BCA5-CDF97009D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943" y="253014"/>
            <a:ext cx="10255496" cy="745725"/>
          </a:xfrm>
        </p:spPr>
        <p:txBody>
          <a:bodyPr>
            <a:normAutofit fontScale="90000"/>
          </a:bodyPr>
          <a:lstStyle/>
          <a:p>
            <a:br>
              <a:rPr lang="ru-RU" sz="2800" dirty="0">
                <a:latin typeface="+mn-lt"/>
              </a:rPr>
            </a:br>
            <a:r>
              <a:rPr lang="ru-RU" sz="2800" dirty="0">
                <a:latin typeface="+mn-lt"/>
              </a:rPr>
              <a:t>Критерии диагностики ПРЛ</a:t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latin typeface="+mn-lt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42AD99-9705-407C-B174-C0B2E12C6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9911" y="1065319"/>
            <a:ext cx="10397538" cy="5699465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Межличностные отношения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в интенсивные, напряженные и нестабильные взаимоотношения, характеризующиеся чередованием идеализации и обесценивания.</a:t>
            </a:r>
            <a:endParaRPr lang="ru-RU" sz="20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Недостаточное или отсутствующее осознание собственной идентичности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Искажения мышления и восприятия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Преходящие вызываемые стрессом параноидные идеи или выраженные диссоциативные симптомы</a:t>
            </a:r>
          </a:p>
          <a:p>
            <a:r>
              <a:rPr lang="ru-RU" sz="2000" dirty="0">
                <a:solidFill>
                  <a:schemeClr val="tx1"/>
                </a:solidFill>
              </a:rPr>
              <a:t>*</a:t>
            </a:r>
            <a:r>
              <a:rPr lang="ru-RU" sz="1700" dirty="0">
                <a:solidFill>
                  <a:schemeClr val="tx1"/>
                </a:solidFill>
              </a:rPr>
              <a:t>Для установки диагноза необходимо выявление 5 и более критериев из 9</a:t>
            </a:r>
            <a:endParaRPr lang="ru-RU" sz="17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ПРЛ характерна импульсивность, демонстративность, расширение спектра мотивов для совершения суицидальных и </a:t>
            </a:r>
            <a:r>
              <a:rPr lang="ru-RU" sz="2000" u="sng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самоповреждающих</a:t>
            </a:r>
            <a:r>
              <a:rPr lang="ru-RU" sz="20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действий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ts val="168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снижение эмоционального напряжения, импульсивности и перевозбуждения</a:t>
            </a:r>
          </a:p>
          <a:p>
            <a:pPr marL="342900" lvl="0" indent="-342900">
              <a:lnSpc>
                <a:spcPts val="168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проявление ненависти к себе и самонаказание</a:t>
            </a:r>
          </a:p>
          <a:p>
            <a:pPr marL="342900" lvl="0" indent="-342900">
              <a:lnSpc>
                <a:spcPts val="168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уход от ощущения «внутренней пустоты» и поиск идентичности (целостного образа собственного «Я»)</a:t>
            </a:r>
          </a:p>
          <a:p>
            <a:pPr marL="342900" lvl="0" indent="-342900">
              <a:lnSpc>
                <a:spcPts val="168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«невербальное сообщение» при конфликтах в отношениях</a:t>
            </a:r>
          </a:p>
          <a:p>
            <a:pPr marL="342900" lvl="0" indent="-342900">
              <a:lnSpc>
                <a:spcPts val="168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способ избегания «избыточных» требований</a:t>
            </a:r>
          </a:p>
          <a:p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74893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E2581D-D33A-E120-6FB3-36C7CEBDE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6324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Влияние ПРЛ у партнера на отношения пары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B1F609-E84B-E1F3-078C-1C9139CB7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858"/>
            <a:ext cx="10515600" cy="4886016"/>
          </a:xfrm>
        </p:spPr>
        <p:txBody>
          <a:bodyPr/>
          <a:lstStyle/>
          <a:p>
            <a:r>
              <a:rPr lang="ru-RU" sz="1800" dirty="0"/>
              <a:t>Частые смены настроения, непредсказуемые для партнера. Провоцируются бытовыми стрессам и конфликтами в межличностных взаимодействиях</a:t>
            </a:r>
          </a:p>
          <a:p>
            <a:r>
              <a:rPr lang="ru-RU" sz="1800" dirty="0"/>
              <a:t>Вспышки гнева, риск вербальной или физической агрессии</a:t>
            </a:r>
          </a:p>
          <a:p>
            <a:r>
              <a:rPr lang="ru-RU" sz="1800" dirty="0"/>
              <a:t>Поиск собственного «Я», незрелость поведения. Частая смена места работы, увлечений, нерациональных трат, приводящая к финансовой нестабильности в семье</a:t>
            </a:r>
          </a:p>
          <a:p>
            <a:r>
              <a:rPr lang="ru-RU" sz="1800" dirty="0"/>
              <a:t>Часто проводит время вне дома, в поисках поверхностного общения, «тусовках», игнорируя потребности партнера</a:t>
            </a:r>
          </a:p>
          <a:p>
            <a:r>
              <a:rPr lang="ru-RU" sz="1800" dirty="0"/>
              <a:t>Риск злоупотребления психоактивными веществами, сексуальной расторможенности, приводящей к изменам</a:t>
            </a:r>
          </a:p>
          <a:p>
            <a:r>
              <a:rPr lang="ru-RU" sz="1800" dirty="0"/>
              <a:t>Манипулятивное поведения вплоть до угрозы суицида </a:t>
            </a:r>
          </a:p>
          <a:p>
            <a:r>
              <a:rPr lang="ru-RU" sz="1800" dirty="0"/>
              <a:t>Категоричность в суждениях, непринятие отличного от своего мнения, разочарование в партнере из-за различий идеального и реального образа</a:t>
            </a:r>
          </a:p>
          <a:p>
            <a:r>
              <a:rPr lang="ru-RU" sz="1800" dirty="0"/>
              <a:t>На психотерапевтической сессии склонны к аггравации эмоций, неадекватному поведению, обесцениванию чувств и высказываний партнера, манипуляциям психотерапевтом с целью привлечь специалиста на свою сторону, нарушению границ в общении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327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C3CC26-F12C-EBCC-58AE-C22C6086CD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C5B37-B453-0E22-464D-2BF06FCF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910" y="435008"/>
            <a:ext cx="10397539" cy="781234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Терапевтическая тактика при ПРЛ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73880A-56F9-2F22-4D79-9338A39DE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4603" y="1384915"/>
            <a:ext cx="10252846" cy="5038077"/>
          </a:xfrm>
        </p:spPr>
        <p:txBody>
          <a:bodyPr>
            <a:normAutofit lnSpcReduction="10000"/>
          </a:bodyPr>
          <a:lstStyle/>
          <a:p>
            <a:pPr algn="l" fontAlgn="base"/>
            <a:endParaRPr lang="ru-RU" sz="2000" b="1" dirty="0">
              <a:solidFill>
                <a:srgbClr val="3B3939"/>
              </a:solidFill>
            </a:endParaRPr>
          </a:p>
          <a:p>
            <a:pPr marL="457200" indent="-457200" algn="l" fontAlgn="base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Основным методом лечения является психотерапия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диалектико-</a:t>
            </a:r>
            <a:r>
              <a:rPr lang="ru-RU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бихевиоральная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терапия (DBT)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терапия, основанная на </a:t>
            </a:r>
            <a:r>
              <a:rPr lang="ru-RU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ментализации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chemeClr val="tx1"/>
                </a:solidFill>
                <a:effectLst/>
              </a:rPr>
              <a:t>сис­темный тренинг эмоциональной предсказуемости и решения проблем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chemeClr val="tx1"/>
                </a:solidFill>
                <a:effectLst/>
              </a:rPr>
              <a:t>схема-терапия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chemeClr val="tx1"/>
                </a:solidFill>
                <a:effectLst/>
              </a:rPr>
              <a:t>когни­тивная аналитическая терапии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chemeClr val="tx1"/>
                </a:solidFill>
                <a:effectLst/>
              </a:rPr>
              <a:t>ориентированная на перенос психотерапия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chemeClr val="tx1"/>
                </a:solidFill>
                <a:effectLst/>
              </a:rPr>
              <a:t>семейная психотерапия с </a:t>
            </a:r>
            <a:r>
              <a:rPr lang="ru-RU" sz="1800" b="0" i="0" dirty="0" err="1">
                <a:solidFill>
                  <a:schemeClr val="tx1"/>
                </a:solidFill>
                <a:effectLst/>
              </a:rPr>
              <a:t>психообразованием</a:t>
            </a:r>
            <a:endParaRPr lang="ru-RU" sz="1800" b="0" i="0" dirty="0">
              <a:solidFill>
                <a:schemeClr val="tx1"/>
              </a:solidFill>
            </a:endParaRPr>
          </a:p>
          <a:p>
            <a:pPr marL="457200" indent="-457200" fontAlgn="base">
              <a:buFont typeface="Arial" panose="020B0604020202020204" pitchFamily="34" charset="0"/>
              <a:buAutoNum type="arabicPeriod" startAt="2"/>
            </a:pPr>
            <a:r>
              <a:rPr lang="ru-RU" sz="2000" dirty="0">
                <a:solidFill>
                  <a:schemeClr val="tx1"/>
                </a:solidFill>
                <a:effectLst/>
                <a:ea typeface="Arial" panose="020B0604020202020204" pitchFamily="34" charset="0"/>
              </a:rPr>
              <a:t>Медикаментозная терапия </a:t>
            </a:r>
            <a:r>
              <a:rPr lang="ru-RU" sz="2000" dirty="0">
                <a:solidFill>
                  <a:schemeClr val="tx1"/>
                </a:solidFill>
                <a:ea typeface="Arial" panose="020B0604020202020204" pitchFamily="34" charset="0"/>
              </a:rPr>
              <a:t>носит симптоматический характер, применяется при суицидальном поведении, выраженной импульсивности, приводящей к социальной дезадаптации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ru-RU" sz="19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депрессивных состояниях.</a:t>
            </a:r>
          </a:p>
          <a:p>
            <a:pPr marL="457200" indent="-457200" fontAlgn="base">
              <a:buFont typeface="Arial" panose="020B0604020202020204" pitchFamily="34" charset="0"/>
              <a:buAutoNum type="arabicPeriod" startAt="2"/>
            </a:pPr>
            <a:endParaRPr lang="ru-RU" sz="19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/>
            <a:r>
              <a:rPr lang="ru-RU" sz="19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 индивидуальная и/или группова</a:t>
            </a:r>
            <a:r>
              <a:rPr lang="ru-RU" sz="1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я психотерапии, консультация психиатра.</a:t>
            </a:r>
            <a:endParaRPr lang="ru-RU" sz="19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fontAlgn="base">
              <a:buAutoNum type="arabicPeriod" startAt="2"/>
            </a:pPr>
            <a:endParaRPr lang="ru-RU" sz="2000" baseline="30000" dirty="0">
              <a:solidFill>
                <a:schemeClr val="tx1"/>
              </a:solidFill>
              <a:ea typeface="Arial" panose="020B0604020202020204" pitchFamily="34" charset="0"/>
            </a:endParaRPr>
          </a:p>
          <a:p>
            <a:pPr algn="l" fontAlgn="base"/>
            <a:endParaRPr lang="ru-RU" b="0" i="0" dirty="0">
              <a:solidFill>
                <a:srgbClr val="3B3939"/>
              </a:solidFill>
              <a:effectLst/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2051356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E1F20796-1AFC-E92E-3C12-D375B742E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936" y="266330"/>
            <a:ext cx="10590320" cy="1376039"/>
          </a:xfrm>
        </p:spPr>
        <p:txBody>
          <a:bodyPr>
            <a:normAutofit fontScale="90000"/>
          </a:bodyPr>
          <a:lstStyle/>
          <a:p>
            <a:br>
              <a:rPr lang="ru-RU" sz="2200" dirty="0"/>
            </a:br>
            <a:r>
              <a:rPr lang="ru-RU" sz="2200" b="1" dirty="0">
                <a:latin typeface="+mn-lt"/>
              </a:rPr>
              <a:t>Расстройства аутистического спектра (РАС) </a:t>
            </a:r>
            <a:r>
              <a:rPr lang="ru-RU" sz="2200" dirty="0">
                <a:latin typeface="+mn-lt"/>
              </a:rPr>
              <a:t>– это клинически разнородная группа расстройств психологического развития, характеризующаяся качественными отклонениями в социальном взаимодействии и способах общения, а также ограниченным, стереотипным, повторяющимся набором интересов и занятий. </a:t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B140B56D-BF99-7267-C432-9EEDC69EC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589" y="1642369"/>
            <a:ext cx="10515600" cy="49493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u="sng" dirty="0"/>
              <a:t>Критерии диагностики РАС</a:t>
            </a:r>
          </a:p>
          <a:p>
            <a:pPr marL="342900" indent="-342900">
              <a:buAutoNum type="arabicPeriod"/>
            </a:pPr>
            <a:r>
              <a:rPr lang="ru-RU" sz="1800" dirty="0"/>
              <a:t>Нарушение социального взаимодействия </a:t>
            </a:r>
          </a:p>
          <a:p>
            <a:r>
              <a:rPr lang="ru-RU" sz="1800" dirty="0"/>
              <a:t>Недостаток использования невербального поведения, такого как взгляд, выражение лица, позы и жесты. </a:t>
            </a:r>
          </a:p>
          <a:p>
            <a:r>
              <a:rPr lang="ru-RU" sz="1800" dirty="0"/>
              <a:t>Отсутствие потребности разделить радость, интересы, или достижения с другими людьми </a:t>
            </a:r>
          </a:p>
          <a:p>
            <a:r>
              <a:rPr lang="ru-RU" sz="1800" dirty="0"/>
              <a:t>Отсутствие социальной или эмоциональной взаимности</a:t>
            </a:r>
          </a:p>
          <a:p>
            <a:r>
              <a:rPr lang="ru-RU" sz="1800" dirty="0"/>
              <a:t>Неспособность инициировать или поддерживать разговор с другими </a:t>
            </a:r>
          </a:p>
          <a:p>
            <a:r>
              <a:rPr lang="ru-RU" sz="1800" dirty="0"/>
              <a:t>Стереотипное и повторное использование речевых оборотов или своеобразный язык </a:t>
            </a:r>
          </a:p>
          <a:p>
            <a:pPr marL="0" indent="0">
              <a:buNone/>
            </a:pPr>
            <a:r>
              <a:rPr lang="ru-RU" sz="1800" dirty="0"/>
              <a:t>2. Повторяющиеся и стереотипные поведение, интересы и деятельность</a:t>
            </a:r>
          </a:p>
          <a:p>
            <a:r>
              <a:rPr lang="ru-RU" sz="1800" dirty="0"/>
              <a:t>Охваченность одним или несколькими стереотипными видами деятельности, необычными по интенсивности или содержанию.</a:t>
            </a:r>
          </a:p>
          <a:p>
            <a:r>
              <a:rPr lang="ru-RU" sz="1800" dirty="0"/>
              <a:t> </a:t>
            </a:r>
            <a:r>
              <a:rPr lang="ru-RU" sz="1800" dirty="0" err="1"/>
              <a:t>Компульсивное</a:t>
            </a:r>
            <a:r>
              <a:rPr lang="ru-RU" sz="1800" dirty="0"/>
              <a:t> выполнение определенных действий или ритуалов</a:t>
            </a:r>
          </a:p>
          <a:p>
            <a:r>
              <a:rPr lang="ru-RU" sz="1800" dirty="0"/>
              <a:t>Чрезмерная потребность в неизменности, негибкое следование правилам</a:t>
            </a:r>
          </a:p>
          <a:p>
            <a:r>
              <a:rPr lang="ru-RU" sz="1800" dirty="0"/>
              <a:t>Стереотипные и повторяющиеся движения </a:t>
            </a:r>
          </a:p>
          <a:p>
            <a:r>
              <a:rPr lang="ru-RU" sz="1800" dirty="0"/>
              <a:t>Измененная реакция на сенсорную информацию</a:t>
            </a:r>
          </a:p>
        </p:txBody>
      </p:sp>
    </p:spTree>
    <p:extLst>
      <p:ext uri="{BB962C8B-B14F-4D97-AF65-F5344CB8AC3E}">
        <p14:creationId xmlns:p14="http://schemas.microsoft.com/office/powerpoint/2010/main" val="1056480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E923DF-6BF3-4AB6-05E7-FD080FE4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Влияние РАС у партнера на отношения пары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EA67BB-ADE5-1296-E961-380FBC5CB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592"/>
            <a:ext cx="10515600" cy="4623371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Отсутствие достаточного уровня эмпатии, близости, вовлеченности в жизнь и переживания партнера</a:t>
            </a:r>
          </a:p>
          <a:p>
            <a:r>
              <a:rPr lang="ru-RU" sz="2000" dirty="0"/>
              <a:t>Негибкое следования правилам и ритуалам, требования к партнеру соблюдать и поддерживать строгое расписание</a:t>
            </a:r>
          </a:p>
          <a:p>
            <a:r>
              <a:rPr lang="ru-RU" sz="2000" dirty="0"/>
              <a:t>Сложности коммуникации и поддержания отношений с друзьями и родственниками ввиду особенностей личности и поведения партнера с РАС</a:t>
            </a:r>
          </a:p>
          <a:p>
            <a:r>
              <a:rPr lang="ru-RU" sz="2000" dirty="0"/>
              <a:t>Сложности в сексуальной сфере</a:t>
            </a:r>
          </a:p>
          <a:p>
            <a:pPr marL="0" indent="0">
              <a:buNone/>
            </a:pPr>
            <a:r>
              <a:rPr lang="ru-RU" dirty="0"/>
              <a:t>Рекомендации</a:t>
            </a:r>
          </a:p>
          <a:p>
            <a:pPr marL="514350" indent="-514350">
              <a:buAutoNum type="arabicPeriod"/>
            </a:pPr>
            <a:r>
              <a:rPr lang="ru-RU" sz="2000" dirty="0"/>
              <a:t>Консультация психиатра для уточнения диагноза</a:t>
            </a:r>
          </a:p>
          <a:p>
            <a:pPr marL="457200" indent="-457200">
              <a:buAutoNum type="arabicPeriod"/>
            </a:pPr>
            <a:r>
              <a:rPr lang="ru-RU" sz="2000" dirty="0" err="1"/>
              <a:t>Психообразование</a:t>
            </a:r>
            <a:r>
              <a:rPr lang="ru-RU" sz="2000" dirty="0"/>
              <a:t> партнера об особенностях личности, восприятия информации, построения коммуникации людей с РАС</a:t>
            </a:r>
          </a:p>
          <a:p>
            <a:pPr marL="514350" indent="-514350">
              <a:buAutoNum type="arabicPeriod"/>
            </a:pPr>
            <a:r>
              <a:rPr lang="ru-RU" sz="2000" dirty="0"/>
              <a:t>Групповая КБТ терапии для людей с РАС 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Адаптированная интегративная терапия для молодых взрослых с РАС «ACCESS Program»).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07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EC2B615-09B1-5792-EBDD-C91276B5C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i="0" dirty="0">
                <a:solidFill>
                  <a:srgbClr val="040C2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Синдром дефицита внимания и гиперактивности (СДВГ</a:t>
            </a:r>
            <a:r>
              <a:rPr lang="ru-RU" sz="2000" dirty="0">
                <a:solidFill>
                  <a:srgbClr val="2021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sz="20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это 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+mn-lt"/>
              </a:rPr>
              <a:t>расстройство поведения и психического развития, начавшееся в детском возрасте. </a:t>
            </a:r>
            <a:r>
              <a:rPr lang="ru-RU" sz="20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Проявляется трудностями концентрации и поддержания внимания, чрезмерной двигательной активностью (гиперактивностью) и несдержанностью (импульсивностью). </a:t>
            </a:r>
            <a:b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85F98C0-F83D-0E76-E155-9939A11D1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8082"/>
            <a:ext cx="10515600" cy="49747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Проявления СДВГ у взрослых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Трудности с концентрацией внимания (нарушение распределения внимания)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Сложности с выполнением задач (нарушение прогнозирования и исполнительных функций)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Непредсказуемые перепады настроения, вспышки гнева</a:t>
            </a:r>
          </a:p>
          <a:p>
            <a: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Нетерпеливость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импульсивность, низкая 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толерантность к фрустрации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Трудности в поддержании отношений</a:t>
            </a:r>
          </a:p>
          <a:p>
            <a:pPr algn="l"/>
            <a: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Двигательное беспокойство и суетливость</a:t>
            </a:r>
          </a:p>
          <a:p>
            <a:pPr algn="l"/>
            <a:endParaRPr lang="ru-RU" sz="20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ru-RU" sz="20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Диагностика СДВГ</a:t>
            </a:r>
          </a:p>
          <a:p>
            <a:pPr marL="457200" indent="-457200" algn="l">
              <a:buAutoNum type="arabicPeriod"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Диагностическое клиническое интервью</a:t>
            </a:r>
          </a:p>
          <a:p>
            <a:pPr marL="457200" indent="-457200" algn="l">
              <a:buAutoNum type="arabicPeriod"/>
            </a:pPr>
            <a:r>
              <a:rPr lang="ru-RU" sz="2000" dirty="0"/>
              <a:t>Диагностический опросник по СДВГ у взрослых </a:t>
            </a:r>
            <a:r>
              <a:rPr lang="en-US" sz="2000" dirty="0"/>
              <a:t>DIVA-5</a:t>
            </a:r>
          </a:p>
          <a:p>
            <a:pPr marL="457200" indent="-457200" algn="l">
              <a:buAutoNum type="arabicPeriod"/>
            </a:pPr>
            <a:r>
              <a:rPr lang="ru-RU" sz="2000" dirty="0">
                <a:solidFill>
                  <a:srgbClr val="000000"/>
                </a:solidFill>
                <a:cs typeface="Calibri" panose="020F0502020204030204" pitchFamily="34" charset="0"/>
              </a:rPr>
              <a:t>Опрос родителей для выявления симптомов СДВГ в детском возрасте</a:t>
            </a:r>
          </a:p>
          <a:p>
            <a:pPr marL="457200" indent="-457200" algn="l">
              <a:buAutoNum type="arabicPeriod"/>
            </a:pPr>
            <a:r>
              <a:rPr lang="ru-RU" sz="20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Оценка влияния симптомов на качество жизни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189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5C506-308F-E102-0330-362CD0AC0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Влияние СДВГ у партнера на отношения пары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4BEBDF-2F22-C4CC-241B-4F1FC59A2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/>
              <a:t>Частые смены настроения, непредсказуемые для партнера. Провоцируются неудовлетворенностью, склонностью к сиюминутному удовлетворению потребностей</a:t>
            </a:r>
          </a:p>
          <a:p>
            <a:r>
              <a:rPr lang="ru-RU" sz="2800" dirty="0"/>
              <a:t>Вспышки гнева, риск вербальной или физической агрессии,  немотивированного наказани</a:t>
            </a:r>
            <a:r>
              <a:rPr lang="ru-RU" dirty="0"/>
              <a:t>я детей, легко обижается на членов семьи</a:t>
            </a:r>
            <a:endParaRPr lang="ru-RU" sz="2800" dirty="0"/>
          </a:p>
          <a:p>
            <a:r>
              <a:rPr lang="ru-RU" sz="2800" dirty="0"/>
              <a:t>Частая смена места работы, увлечений, нерациональных трат, приводящая к финансовой нестабильности в семье</a:t>
            </a:r>
          </a:p>
          <a:p>
            <a:r>
              <a:rPr lang="ru-RU" sz="2800" dirty="0"/>
              <a:t>Нерациональное планирование времени, задерживается на работе, чтобы закончить дела, меньше времени уделяет семье</a:t>
            </a:r>
          </a:p>
          <a:p>
            <a:r>
              <a:rPr lang="ru-RU" sz="2800" dirty="0"/>
              <a:t>Бытовая неустроенность, беспорядок, часто теряет личные вещи, вовремя не оплачивает счета</a:t>
            </a:r>
          </a:p>
          <a:p>
            <a:r>
              <a:rPr lang="ru-RU" sz="2800" dirty="0"/>
              <a:t>Категоричность в суждениях, непринятие отличного от своего мнения, склонность к спорам, чтобы доказать свою правоту, незрелость в поведении</a:t>
            </a:r>
          </a:p>
          <a:p>
            <a:r>
              <a:rPr lang="ru-RU" sz="2800" dirty="0"/>
              <a:t>Игнорирование прос</a:t>
            </a:r>
            <a:r>
              <a:rPr lang="ru-RU" dirty="0"/>
              <a:t>ьб членов семьи, объясняя свое поведение «невнимательностью и забывчивостью»</a:t>
            </a:r>
          </a:p>
          <a:p>
            <a:r>
              <a:rPr lang="ru-RU" sz="2800" dirty="0"/>
              <a:t>Несоблюдение социальных норм общения с друзьями и родственниками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780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950B60-242B-054B-FA2A-EF7B627D5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442" y="365126"/>
            <a:ext cx="10297357" cy="1019792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Рекомендации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5521B3-FEAD-A319-180A-AF1AC5F33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Консультация психиатра для уточнения диагноза с целью избежания гипердиагностики, оценки необходимости назначения медикаментозной терапии</a:t>
            </a:r>
          </a:p>
          <a:p>
            <a:pPr marL="457200" indent="-457200">
              <a:buAutoNum type="arabicPeriod"/>
            </a:pP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Психообразование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партнера об особенностях личности, восприятия информации, построения коммуникации людей с СДВГ</a:t>
            </a:r>
          </a:p>
          <a:p>
            <a:pPr marL="514350" indent="-514350">
              <a:buAutoNum type="arabicPeriod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Треннинги навыков для взрослых с СДВГ (КБТ-тренинг </a:t>
            </a:r>
            <a:r>
              <a:rPr lang="ru-RU" sz="1800" b="0" i="0" dirty="0">
                <a:solidFill>
                  <a:srgbClr val="23232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Стивена </a:t>
            </a:r>
            <a:r>
              <a:rPr lang="ru-RU" sz="1800" b="0" i="0" dirty="0" err="1">
                <a:solidFill>
                  <a:srgbClr val="23232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Сафрена</a:t>
            </a:r>
            <a:r>
              <a:rPr lang="ru-RU" sz="1800" b="0" i="0" dirty="0">
                <a:solidFill>
                  <a:srgbClr val="23232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u-RU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Организация и планирование времени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Управление многозадачной деятельностью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Борьба с прокрастинацией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Борьба с негативными установками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Расставление приоритетов в деятельности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Развитие навыков принятия решений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Организация режима труда и отдыха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36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E1F05C-24FA-B68B-D492-8371D804A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Критерии диагностики депрессии по МКБ-10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9D548A-E332-DAC6-3A36-F44B86AF5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37"/>
            <a:ext cx="10515600" cy="49626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b="1" dirty="0"/>
              <a:t>А. Основные симптомы: </a:t>
            </a:r>
          </a:p>
          <a:p>
            <a:pPr marL="0" indent="0">
              <a:buNone/>
            </a:pPr>
            <a:r>
              <a:rPr lang="ru-RU" sz="1800" dirty="0"/>
              <a:t>• Депрессивное настроение почти ежедневно и большую часть дня, которое не зависит от ситуации </a:t>
            </a:r>
          </a:p>
          <a:p>
            <a:pPr marL="0" indent="0">
              <a:buNone/>
            </a:pPr>
            <a:r>
              <a:rPr lang="ru-RU" sz="1800" dirty="0"/>
              <a:t>• Отчетливое снижение интереса или удовольствия от деятельности, которая была ранее приятна</a:t>
            </a:r>
          </a:p>
          <a:p>
            <a:pPr marL="0" indent="0">
              <a:buNone/>
            </a:pPr>
            <a:r>
              <a:rPr lang="ru-RU" sz="1800" dirty="0"/>
              <a:t>• Снижение энергии и повышенная утомляемость 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b="1" dirty="0"/>
              <a:t>Б. Дополнительные симптомы </a:t>
            </a:r>
          </a:p>
          <a:p>
            <a:pPr marL="0" indent="0">
              <a:buNone/>
            </a:pPr>
            <a:r>
              <a:rPr lang="ru-RU" sz="1800" dirty="0"/>
              <a:t>• Снижение уверенности и самооценки </a:t>
            </a:r>
          </a:p>
          <a:p>
            <a:pPr marL="0" indent="0">
              <a:buNone/>
            </a:pPr>
            <a:r>
              <a:rPr lang="ru-RU" sz="1800" dirty="0"/>
              <a:t>• Чрезмерное и неадекватное самоосуждение и самообвинение </a:t>
            </a:r>
          </a:p>
          <a:p>
            <a:pPr marL="0" indent="0">
              <a:buNone/>
            </a:pPr>
            <a:r>
              <a:rPr lang="ru-RU" sz="1800" dirty="0"/>
              <a:t>• Суицидальные тенденции </a:t>
            </a:r>
          </a:p>
          <a:p>
            <a:pPr marL="0" indent="0">
              <a:buNone/>
            </a:pPr>
            <a:r>
              <a:rPr lang="ru-RU" sz="1800" dirty="0"/>
              <a:t>• Снижение концентрации внимания, памяти, чрезмерная нерешительность </a:t>
            </a:r>
          </a:p>
          <a:p>
            <a:pPr marL="0" indent="0">
              <a:buNone/>
            </a:pPr>
            <a:r>
              <a:rPr lang="ru-RU" sz="1800" dirty="0"/>
              <a:t>• Ажитация или заторможенность </a:t>
            </a:r>
          </a:p>
          <a:p>
            <a:pPr marL="0" indent="0">
              <a:buNone/>
            </a:pPr>
            <a:r>
              <a:rPr lang="ru-RU" sz="1800" dirty="0"/>
              <a:t>• Нарушения сна </a:t>
            </a:r>
          </a:p>
          <a:p>
            <a:pPr marL="0" indent="0">
              <a:buNone/>
            </a:pPr>
            <a:r>
              <a:rPr lang="ru-RU" sz="1800" dirty="0"/>
              <a:t>• Нарушения аппетита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*</a:t>
            </a:r>
            <a:r>
              <a:rPr lang="ru-RU" sz="1700" dirty="0"/>
              <a:t>длительность симптомов 2 недели и более</a:t>
            </a:r>
          </a:p>
        </p:txBody>
      </p:sp>
    </p:spTree>
    <p:extLst>
      <p:ext uri="{BB962C8B-B14F-4D97-AF65-F5344CB8AC3E}">
        <p14:creationId xmlns:p14="http://schemas.microsoft.com/office/powerpoint/2010/main" val="4027445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3A24914-608D-70D4-FADA-C417F904A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7067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Жалобы клиентов на семейной консультации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B5BB4C4-B1C3-60D8-9A47-850E0E6A0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9468" y="1269506"/>
            <a:ext cx="5065420" cy="623009"/>
          </a:xfrm>
        </p:spPr>
        <p:txBody>
          <a:bodyPr/>
          <a:lstStyle/>
          <a:p>
            <a:pPr algn="ctr"/>
            <a:r>
              <a:rPr lang="ru-RU" dirty="0"/>
              <a:t>Клиент с депрессией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970D959-BDCF-5A39-105E-B7CAAE783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01662"/>
            <a:ext cx="5157787" cy="3988001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/>
              <a:t>Сниженный интерес к привычным и любимым видам деятельности</a:t>
            </a:r>
          </a:p>
          <a:p>
            <a:r>
              <a:rPr lang="ru-RU" sz="2000" dirty="0"/>
              <a:t>Недостаток сил и энергии, особенно в первой половине дня</a:t>
            </a:r>
          </a:p>
          <a:p>
            <a:r>
              <a:rPr lang="ru-RU" sz="2000" dirty="0"/>
              <a:t>Снижение мотивации к работе</a:t>
            </a:r>
          </a:p>
          <a:p>
            <a:r>
              <a:rPr lang="ru-RU" sz="2000" dirty="0"/>
              <a:t>Рассеянность, замедленность мышления</a:t>
            </a:r>
          </a:p>
          <a:p>
            <a:r>
              <a:rPr lang="ru-RU" sz="2000" dirty="0"/>
              <a:t>Снижение либидо</a:t>
            </a:r>
          </a:p>
          <a:p>
            <a:r>
              <a:rPr lang="ru-RU" sz="2000" u="sng" dirty="0"/>
              <a:t>Навязчивые сомнения по поводу принятых решений (выбор партнёра)</a:t>
            </a:r>
          </a:p>
          <a:p>
            <a:r>
              <a:rPr lang="ru-RU" sz="2000" dirty="0"/>
              <a:t>! Распространяется практически на все сферы жизни</a:t>
            </a:r>
          </a:p>
          <a:p>
            <a:r>
              <a:rPr lang="ru-RU" sz="2000" dirty="0"/>
              <a:t>Пассивно посещает сеансы психотерапии, часто не может выполнять задания, мотивируя усталостью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165FFDE6-E74A-4D3D-6141-5687850DC3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7575" y="1204210"/>
            <a:ext cx="5157787" cy="753599"/>
          </a:xfrm>
        </p:spPr>
        <p:txBody>
          <a:bodyPr/>
          <a:lstStyle/>
          <a:p>
            <a:pPr algn="ctr"/>
            <a:r>
              <a:rPr lang="ru-RU" dirty="0"/>
              <a:t>Партнер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0AD067AC-E976-A81F-A812-9B2990D2D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63806"/>
            <a:ext cx="5183188" cy="3925857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/>
              <a:t>Партнер не помогает в быту, воспитании детей</a:t>
            </a:r>
          </a:p>
          <a:p>
            <a:r>
              <a:rPr lang="ru-RU" sz="2000" dirty="0"/>
              <a:t>Отказывается от активного проведения досуга, совместных прогулок, поездок</a:t>
            </a:r>
          </a:p>
          <a:p>
            <a:r>
              <a:rPr lang="ru-RU" sz="2000" dirty="0"/>
              <a:t>Постоянно усталый, апатичный или раздражительный</a:t>
            </a:r>
          </a:p>
          <a:p>
            <a:r>
              <a:rPr lang="ru-RU" sz="2000" dirty="0"/>
              <a:t>Избегает длительных разговоров, невнимателен в беседе</a:t>
            </a:r>
          </a:p>
          <a:p>
            <a:r>
              <a:rPr lang="ru-RU" sz="2000" dirty="0"/>
              <a:t>Имеет трудности в работе или не пытается найти новую после увольнения</a:t>
            </a:r>
          </a:p>
          <a:p>
            <a:r>
              <a:rPr lang="ru-RU" sz="2000" dirty="0"/>
              <a:t>Редкая или отсутствующая сексуальная активность в паре</a:t>
            </a:r>
          </a:p>
          <a:p>
            <a:r>
              <a:rPr lang="ru-RU" sz="2000" dirty="0"/>
              <a:t>! Отличное от обычного поведение партнера</a:t>
            </a:r>
          </a:p>
          <a:p>
            <a:r>
              <a:rPr lang="ru-RU" sz="2000" dirty="0"/>
              <a:t>Инициирует поход к психотерапевту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3059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7C5DD0-F988-4C5A-F56C-396C052FF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Рекомендации при подозрении у клиента депрессивного состояния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43FCEB-6960-83B3-A7F1-6DCC2D8C4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Поделиться с клиентом в доступной информацией о депрессивных состояниях</a:t>
            </a:r>
          </a:p>
          <a:p>
            <a:r>
              <a:rPr lang="ru-RU" sz="2400" dirty="0"/>
              <a:t>Обращение к психиатру для уточнения диагноза и подбора терапии</a:t>
            </a:r>
          </a:p>
          <a:p>
            <a:r>
              <a:rPr lang="ru-RU" sz="2400" dirty="0"/>
              <a:t>Возможно рекомендовать заполнение </a:t>
            </a:r>
            <a:r>
              <a:rPr lang="ru-RU" sz="2400" dirty="0" err="1"/>
              <a:t>самоопросника</a:t>
            </a:r>
            <a:r>
              <a:rPr lang="ru-RU" sz="2400" dirty="0"/>
              <a:t> для диагностики депрессии (шкала депрессии Бека)</a:t>
            </a:r>
          </a:p>
          <a:p>
            <a:r>
              <a:rPr lang="ru-RU" sz="2400" dirty="0"/>
              <a:t>Рекомендации по соблюдению режима и своевременного отхода ко сну</a:t>
            </a:r>
          </a:p>
          <a:p>
            <a:r>
              <a:rPr lang="ru-RU" sz="2400" dirty="0"/>
              <a:t>В случае подтверждения диагноза депрессии скорректировать сроки психотерапевтических интервенций</a:t>
            </a:r>
          </a:p>
          <a:p>
            <a:r>
              <a:rPr lang="ru-RU" sz="2400" dirty="0"/>
              <a:t>Разъяснительная беседа с партнером о том, какое влияние оказывает депрессивное состояние на отношения внутри пары</a:t>
            </a:r>
          </a:p>
          <a:p>
            <a:r>
              <a:rPr lang="ru-RU" sz="2400" dirty="0"/>
              <a:t>Поддержка клиента в процессе приема медикаментозной терапии для повышения комплаенса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849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5CF07FA9-B1B5-4019-9BD8-DD7E6C61F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7419" y="754602"/>
            <a:ext cx="10616381" cy="5488882"/>
          </a:xfrm>
        </p:spPr>
        <p:txBody>
          <a:bodyPr>
            <a:noAutofit/>
          </a:bodyPr>
          <a:lstStyle/>
          <a:p>
            <a:r>
              <a:rPr lang="ru-RU" sz="1800" b="1" i="0" u="none" strike="noStrike" dirty="0">
                <a:solidFill>
                  <a:schemeClr val="tx1"/>
                </a:solidFill>
                <a:effectLst/>
                <a:cs typeface="Arial" panose="020B0604020202020204" pitchFamily="34" charset="0"/>
              </a:rPr>
              <a:t>Биполярное аффективное расстройство (БАР) </a:t>
            </a:r>
            <a:r>
              <a:rPr lang="ru-RU" sz="1800" b="0" i="0" u="none" strike="noStrike" dirty="0">
                <a:solidFill>
                  <a:schemeClr val="tx1"/>
                </a:solidFill>
                <a:effectLst/>
                <a:cs typeface="Arial" panose="020B0604020202020204" pitchFamily="34" charset="0"/>
              </a:rPr>
              <a:t>является хроническим рецидивирующим заболеванием из категории психических расстройств аффективной сферы, характеризуется развитием маниакальных, депрессивных и смешанных эпизодов, симптоматика которых, как правило, полностью редуцируется в периоды ремиссий.</a:t>
            </a:r>
            <a:endParaRPr lang="ru-RU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ru-RU" sz="1800" b="1" dirty="0">
                <a:solidFill>
                  <a:schemeClr val="tx1"/>
                </a:solidFill>
              </a:rPr>
              <a:t>Выявление </a:t>
            </a:r>
            <a:r>
              <a:rPr lang="ru-RU" sz="1800" b="1" dirty="0" err="1">
                <a:solidFill>
                  <a:schemeClr val="tx1"/>
                </a:solidFill>
              </a:rPr>
              <a:t>гипоманиакальных</a:t>
            </a:r>
            <a:r>
              <a:rPr lang="ru-RU" sz="1800" b="1" dirty="0">
                <a:solidFill>
                  <a:schemeClr val="tx1"/>
                </a:solidFill>
              </a:rPr>
              <a:t> состояний  является основным  дифференциально диагностическим критерием БАР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А. Повышенное или раздражительное настроение, которое является явно </a:t>
            </a:r>
            <a:r>
              <a:rPr lang="ru-RU" sz="1800" u="sng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анормальным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для данного человека и сохраняется по меньшей мере </a:t>
            </a:r>
            <a:r>
              <a:rPr lang="ru-RU" sz="1800" u="sng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4 дня подряд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Б. Должны быть представлены минимум 3 симптома из числа следующих, что сказывается на личностном функционировании в повседневной жизни: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повышенная активность или моторное беспокойство (суетливость)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повышенная говорливость (речевой напор)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затруднения в сосредоточении внимания или отвлекаемость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800" u="sng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сниженная потребность во сне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повышение сексуальной активности </a:t>
            </a:r>
            <a:endParaRPr lang="ru-RU" sz="1800" dirty="0">
              <a:solidFill>
                <a:schemeClr val="tx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небольшие «кутежи» или другие типы безрассудного или безответственного поведения </a:t>
            </a:r>
            <a:endParaRPr lang="ru-RU" sz="1800" dirty="0">
              <a:solidFill>
                <a:schemeClr val="tx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повышенная общительность или фамильярность </a:t>
            </a:r>
            <a:endParaRPr lang="ru-RU" sz="1800" dirty="0">
              <a:solidFill>
                <a:schemeClr val="tx1"/>
              </a:solidFill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43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4FD85-C97A-3E82-B023-61D9C0976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Влияние </a:t>
            </a:r>
            <a:r>
              <a:rPr lang="ru-RU" sz="3200" dirty="0" err="1"/>
              <a:t>гипоманиакальных</a:t>
            </a:r>
            <a:r>
              <a:rPr lang="ru-RU" sz="3200" dirty="0"/>
              <a:t> состояний на отношения пары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15361C-B2BD-DE4E-3DC6-CC3543957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Имульсивные</a:t>
            </a:r>
            <a:r>
              <a:rPr lang="ru-RU" sz="2400" dirty="0"/>
              <a:t> траты, непредсказуемые поступки</a:t>
            </a:r>
          </a:p>
          <a:p>
            <a:r>
              <a:rPr lang="ru-RU" sz="2400" dirty="0"/>
              <a:t>Риск увольнения с работы в связи с безрассудным, недисциплинированным, своевольным поведением на работе</a:t>
            </a:r>
          </a:p>
          <a:p>
            <a:r>
              <a:rPr lang="ru-RU" sz="2400" dirty="0"/>
              <a:t>Повышенная сексуальная активность и расторможенность с риском совершения измены</a:t>
            </a:r>
          </a:p>
          <a:p>
            <a:r>
              <a:rPr lang="ru-RU" sz="2400" dirty="0"/>
              <a:t>Описанное поведение не характерно для партнера в обычном состоянии или чередуется с эпизодами депрессии.</a:t>
            </a:r>
          </a:p>
          <a:p>
            <a:r>
              <a:rPr lang="ru-RU" sz="2400" dirty="0"/>
              <a:t>Часто пропускает психотерапевтические сессии, на консультации избыточно оптимистично настроен, многоречив, перебивает психотерапевта и партнера, убежден в своей правоте и благополучном разрешении проблем в отношениях без приложения усилий</a:t>
            </a:r>
          </a:p>
        </p:txBody>
      </p:sp>
    </p:spTree>
    <p:extLst>
      <p:ext uri="{BB962C8B-B14F-4D97-AF65-F5344CB8AC3E}">
        <p14:creationId xmlns:p14="http://schemas.microsoft.com/office/powerpoint/2010/main" val="2016315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C2CF1-DF7B-B210-C462-85ED5E49E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377983-DD37-247F-893D-56484D7B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Рекомендации при подозрении у клиента </a:t>
            </a:r>
            <a:r>
              <a:rPr lang="ru-RU" sz="4000" dirty="0" err="1"/>
              <a:t>гипоманиакального</a:t>
            </a:r>
            <a:r>
              <a:rPr lang="ru-RU" sz="4000" dirty="0"/>
              <a:t> состояния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29DD0F-F2C0-6E90-5938-BCB1EB81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Поделиться с клиентом и партнером в доступной информацией о </a:t>
            </a:r>
            <a:r>
              <a:rPr lang="ru-RU" sz="2400" dirty="0" err="1"/>
              <a:t>гипоманиакальных</a:t>
            </a:r>
            <a:r>
              <a:rPr lang="ru-RU" sz="2400" dirty="0"/>
              <a:t> состояниях</a:t>
            </a:r>
          </a:p>
          <a:p>
            <a:r>
              <a:rPr lang="ru-RU" sz="2400" dirty="0"/>
              <a:t>Обращение к психиатру для уточнения диагноза и подбора терапии (в обязательном порядке)</a:t>
            </a:r>
          </a:p>
          <a:p>
            <a:r>
              <a:rPr lang="ru-RU" sz="2400" dirty="0"/>
              <a:t>В случае подтверждения диагноза биполярного аффективного расстройства в </a:t>
            </a:r>
            <a:r>
              <a:rPr lang="ru-RU" sz="2400" dirty="0" err="1"/>
              <a:t>гипоманиакальной</a:t>
            </a:r>
            <a:r>
              <a:rPr lang="ru-RU" sz="2400" dirty="0"/>
              <a:t> фазе возобновить сессии в стадии ремиссии (при ровном фоне настроения)</a:t>
            </a:r>
          </a:p>
          <a:p>
            <a:r>
              <a:rPr lang="ru-RU" sz="2400" dirty="0"/>
              <a:t>Разъяснительная беседа с партнером о том, какое влияние оказывает </a:t>
            </a:r>
            <a:r>
              <a:rPr lang="ru-RU" sz="2400" dirty="0" err="1"/>
              <a:t>гипоманиакальное</a:t>
            </a:r>
            <a:r>
              <a:rPr lang="ru-RU" sz="2400" dirty="0"/>
              <a:t> состояние на отношения внутри пары, особенно в случае возникновении ситуации измены или импульсивного решения о разводе со стороны партнера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318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52E30-D864-99DE-CAD7-449CEE84B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0813"/>
          </a:xfrm>
        </p:spPr>
        <p:txBody>
          <a:bodyPr>
            <a:noAutofit/>
          </a:bodyPr>
          <a:lstStyle/>
          <a:p>
            <a:pPr algn="ctr"/>
            <a:r>
              <a:rPr kumimoji="0" lang="ru-RU" altLang="ru-RU" sz="36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Диагностические критерии шизофрении</a:t>
            </a:r>
            <a:br>
              <a:rPr kumimoji="0" lang="ru-RU" altLang="ru-RU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7B3705-439A-CCF8-C764-F4A6B0D86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8687"/>
            <a:ext cx="10418685" cy="5601810"/>
          </a:xfrm>
        </p:spPr>
        <p:txBody>
          <a:bodyPr>
            <a:normAutofit fontScale="5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Как минимум 2 из следующих симптомов должны быть представлены</a:t>
            </a:r>
            <a:r>
              <a:rPr lang="ru-RU" altLang="ru-RU" sz="3300" dirty="0">
                <a:solidFill>
                  <a:srgbClr val="252525"/>
                </a:solidFill>
                <a:cs typeface="Arial" panose="020B0604020202020204" pitchFamily="34" charset="0"/>
              </a:rPr>
              <a:t> </a:t>
            </a:r>
            <a:r>
              <a:rPr kumimoji="0" lang="ru-RU" altLang="ru-RU" sz="33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большую часть времени в течение 1 месяца или более</a:t>
            </a: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. Как минимум 1 симптом должен быть из числа первых 4-х пунктов списка:</a:t>
            </a:r>
            <a:endParaRPr kumimoji="0" lang="ru-RU" altLang="ru-RU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altLang="ru-RU" sz="33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Персистирующий</a:t>
            </a: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бред (например, бред величия, отношения, преследования)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altLang="ru-RU" sz="33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altLang="ru-RU" sz="33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Персистирующие</a:t>
            </a: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галлюцинации (наиболее часто слуховые, хотя могут быть любой другой модальности)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ru-RU" altLang="ru-RU" sz="33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Дезорганизация мышления (формальные нарушения мышления) (например, ответы по касательной или потеря ассоциаций, нерелевантная речь, неологизмы).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endParaRPr kumimoji="0" lang="ru-RU" altLang="ru-RU" sz="33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Переживания воздействия, овладения или внешнего контроля (например, переживания, что мысли и действия не принадлежат себе, а вкладываются извне или отнимаются другими, или что мысли открыты другим).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endParaRPr kumimoji="0" lang="ru-RU" altLang="ru-RU" sz="33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Негативные симптомы такие, как аффективное уплощение, </a:t>
            </a:r>
            <a:r>
              <a:rPr kumimoji="0" lang="ru-RU" altLang="ru-RU" sz="33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алогия</a:t>
            </a: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, бедность речи, безволие, асоциальность и ангедония.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Грубо дезорганизованное поведение, которое может быть отмечено в любой форме целенаправленной активности (например, поведение, которое представляется нелепым или лишенным цели, непредсказуемые или неадекватные эмоциональные реакции, которые влияют на организацию поведения)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endParaRPr kumimoji="0" lang="ru-RU" altLang="ru-RU" sz="33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</a:pP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Психомоторные нарушения, такие как </a:t>
            </a:r>
            <a:r>
              <a:rPr kumimoji="0" lang="ru-RU" altLang="ru-RU" sz="33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кататонический</a:t>
            </a: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возбуждение, застывания, восковая гибкость, негативизм, </a:t>
            </a:r>
            <a:r>
              <a:rPr kumimoji="0" lang="ru-RU" altLang="ru-RU" sz="33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мутизм</a:t>
            </a:r>
            <a:r>
              <a:rPr kumimoji="0" lang="ru-RU" altLang="ru-RU" sz="33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или ступор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966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5CDAEF-41C1-FE88-24E6-57C067722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7850"/>
          </a:xfrm>
        </p:spPr>
        <p:txBody>
          <a:bodyPr>
            <a:normAutofit/>
          </a:bodyPr>
          <a:lstStyle/>
          <a:p>
            <a:r>
              <a:rPr lang="ru-RU" sz="2800" b="1" dirty="0"/>
              <a:t>Бредовые идеи ревности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010F8F-CD02-5D92-9C79-19453205D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751" y="1251751"/>
            <a:ext cx="10515600" cy="499813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b="1" dirty="0">
                <a:solidFill>
                  <a:srgbClr val="424242"/>
                </a:solidFill>
              </a:rPr>
              <a:t>Необоснованные подозрения в измене</a:t>
            </a:r>
            <a:r>
              <a:rPr lang="ru-RU" sz="2000" dirty="0">
                <a:solidFill>
                  <a:srgbClr val="424242"/>
                </a:solidFill>
              </a:rPr>
              <a:t>. </a:t>
            </a:r>
            <a:r>
              <a:rPr lang="ru-RU" sz="2000" dirty="0">
                <a:solidFill>
                  <a:srgbClr val="252525"/>
                </a:solidFill>
                <a:effectLst/>
              </a:rPr>
              <a:t>Ложное, ошибочное суждение</a:t>
            </a:r>
            <a:r>
              <a:rPr lang="ru-RU" sz="2000" dirty="0">
                <a:solidFill>
                  <a:srgbClr val="252525"/>
                </a:solidFill>
              </a:rPr>
              <a:t>,</a:t>
            </a:r>
            <a:r>
              <a:rPr lang="ru-RU" sz="2000" dirty="0">
                <a:solidFill>
                  <a:srgbClr val="252525"/>
                </a:solidFill>
                <a:effectLst/>
              </a:rPr>
              <a:t> обычно никто из окружающих больного людей не разделяет его убеждений. Не поддается разубеждению, несмотря на явное противоречие действительности, </a:t>
            </a:r>
            <a:r>
              <a:rPr lang="ru-RU" sz="2000" dirty="0">
                <a:solidFill>
                  <a:srgbClr val="252525"/>
                </a:solidFill>
              </a:rPr>
              <a:t>клиент не воспринимает </a:t>
            </a:r>
            <a:r>
              <a:rPr lang="ru-RU" sz="2000" dirty="0">
                <a:solidFill>
                  <a:srgbClr val="252525"/>
                </a:solidFill>
                <a:effectLst/>
              </a:rPr>
              <a:t>логические доводы против данного ошибочного суждения.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b="1" dirty="0">
                <a:solidFill>
                  <a:srgbClr val="424242"/>
                </a:solidFill>
                <a:effectLst/>
              </a:rPr>
              <a:t>Твердая убежденность в правильности своих подозрений. </a:t>
            </a:r>
            <a:r>
              <a:rPr lang="ru-RU" sz="2000" dirty="0">
                <a:solidFill>
                  <a:srgbClr val="252525"/>
                </a:solidFill>
                <a:effectLst/>
              </a:rPr>
              <a:t>Овладевает всем сознанием больного, имеет для него чрезвычайно большую значимость, определяет на его действия, влияет на поступки и взаимоотношения с окружающими. 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b="1" dirty="0">
                <a:solidFill>
                  <a:srgbClr val="424242"/>
                </a:solidFill>
                <a:effectLst/>
              </a:rPr>
              <a:t>Отсутствие осознания своего болезненного состояния</a:t>
            </a:r>
            <a:r>
              <a:rPr lang="ru-RU" sz="2000" b="1" dirty="0">
                <a:solidFill>
                  <a:srgbClr val="252525"/>
                </a:solidFill>
              </a:rPr>
              <a:t>. </a:t>
            </a:r>
            <a:r>
              <a:rPr lang="ru-RU" sz="2000" dirty="0">
                <a:solidFill>
                  <a:srgbClr val="252525"/>
                </a:solidFill>
                <a:effectLst/>
              </a:rPr>
              <a:t>Необходимо оценить наличие риска опасного поведения (для самого пациента и окружающих его людей).</a:t>
            </a:r>
          </a:p>
          <a:p>
            <a:pPr marL="0" indent="0">
              <a:buNone/>
            </a:pPr>
            <a:endParaRPr lang="ru-RU" sz="2000" b="0" i="0" dirty="0">
              <a:solidFill>
                <a:srgbClr val="252525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b="0" i="0" u="sng" dirty="0">
                <a:solidFill>
                  <a:srgbClr val="25252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Рекомендации 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Разъяснительная беседа с партнером о</a:t>
            </a:r>
            <a:r>
              <a:rPr lang="ru-RU" sz="2000" dirty="0">
                <a:solidFill>
                  <a:srgbClr val="25252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болезненном характере переживаний идей ревности и сопутствующем риске для членов семьи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Обращение к психиатру для уточнения диагноза и подбора терапии (в обязательном порядке)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Поддержка членов семьи при осознании наличия у родственника психического расстройства и  его влияния на качество жизни</a:t>
            </a:r>
          </a:p>
          <a:p>
            <a:pPr marL="0" indent="0">
              <a:buNone/>
            </a:pPr>
            <a:endParaRPr lang="ru-RU" sz="2000" b="0" i="0" dirty="0">
              <a:solidFill>
                <a:srgbClr val="252525"/>
              </a:solidFill>
              <a:effectLst/>
            </a:endParaRPr>
          </a:p>
          <a:p>
            <a:endParaRPr lang="ru-RU" sz="1800" b="0" i="0" dirty="0">
              <a:solidFill>
                <a:srgbClr val="252525"/>
              </a:solidFill>
              <a:effectLst/>
              <a:latin typeface="Arial" panose="020B0604020202020204" pitchFamily="34" charset="0"/>
            </a:endParaRPr>
          </a:p>
          <a:p>
            <a:endParaRPr lang="ru-RU" sz="1800" b="0" i="0" dirty="0">
              <a:solidFill>
                <a:srgbClr val="252525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7634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БАР и ПРЛ</Template>
  <TotalTime>717</TotalTime>
  <Words>1939</Words>
  <Application>Microsoft Office PowerPoint</Application>
  <PresentationFormat>Широкоэкранный</PresentationFormat>
  <Paragraphs>202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PT Sans</vt:lpstr>
      <vt:lpstr>Times New Roman</vt:lpstr>
      <vt:lpstr>Тема Office</vt:lpstr>
      <vt:lpstr>Особенности диагностики психических расстройств и их влияние на динамику внутрисемейных отношений и процесс парной терапии</vt:lpstr>
      <vt:lpstr>Критерии диагностики депрессии по МКБ-10</vt:lpstr>
      <vt:lpstr>Жалобы клиентов на семейной консультации</vt:lpstr>
      <vt:lpstr>Рекомендации при подозрении у клиента депрессивного состояния</vt:lpstr>
      <vt:lpstr>Презентация PowerPoint</vt:lpstr>
      <vt:lpstr>Влияние гипоманиакальных состояний на отношения пары</vt:lpstr>
      <vt:lpstr>Рекомендации при подозрении у клиента гипоманиакального состояния</vt:lpstr>
      <vt:lpstr>Диагностические критерии шизофрении </vt:lpstr>
      <vt:lpstr>Бредовые идеи ревности</vt:lpstr>
      <vt:lpstr>Пограничное расстройство личности (ПРЛ) – эмоционально-неустойчивое расстройство личности, проявляющееся эмоциональной нестабильностью, импульсивностью, нарушенными межличностными отношениями и саморазрушительным поведением. </vt:lpstr>
      <vt:lpstr> Критерии диагностики ПРЛ </vt:lpstr>
      <vt:lpstr>Влияние ПРЛ у партнера на отношения пары</vt:lpstr>
      <vt:lpstr>Терапевтическая тактика при ПРЛ</vt:lpstr>
      <vt:lpstr> Расстройства аутистического спектра (РАС) – это клинически разнородная группа расстройств психологического развития, характеризующаяся качественными отклонениями в социальном взаимодействии и способах общения, а также ограниченным, стереотипным, повторяющимся набором интересов и занятий.  </vt:lpstr>
      <vt:lpstr>Влияние РАС у партнера на отношения пары</vt:lpstr>
      <vt:lpstr>Синдром дефицита внимания и гиперактивности (СДВГ) – это расстройство поведения и психического развития, начавшееся в детском возрасте. Проявляется трудностями концентрации и поддержания внимания, чрезмерной двигательной активностью (гиперактивностью) и несдержанностью (импульсивностью).  </vt:lpstr>
      <vt:lpstr>Влияние СДВГ у партнера на отношения пары</vt:lpstr>
      <vt:lpstr>Рекомендации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Есть ли граница между пограничным расстройством личности и биполярным аффективным расстройством?</dc:title>
  <dc:creator>Любовь Образцова</dc:creator>
  <cp:lastModifiedBy>Любовь Образцова</cp:lastModifiedBy>
  <cp:revision>6</cp:revision>
  <dcterms:created xsi:type="dcterms:W3CDTF">2024-02-27T15:54:32Z</dcterms:created>
  <dcterms:modified xsi:type="dcterms:W3CDTF">2024-02-29T17:58:01Z</dcterms:modified>
</cp:coreProperties>
</file>