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282" r:id="rId3"/>
    <p:sldId id="287" r:id="rId4"/>
    <p:sldId id="288" r:id="rId5"/>
    <p:sldId id="289" r:id="rId6"/>
    <p:sldId id="268" r:id="rId7"/>
    <p:sldId id="263" r:id="rId8"/>
    <p:sldId id="264" r:id="rId9"/>
    <p:sldId id="258" r:id="rId10"/>
    <p:sldId id="291" r:id="rId11"/>
    <p:sldId id="265" r:id="rId12"/>
    <p:sldId id="260" r:id="rId13"/>
    <p:sldId id="271" r:id="rId14"/>
    <p:sldId id="280" r:id="rId15"/>
    <p:sldId id="285" r:id="rId16"/>
    <p:sldId id="272" r:id="rId17"/>
    <p:sldId id="284" r:id="rId18"/>
    <p:sldId id="28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8392"/>
    <a:srgbClr val="02444F"/>
    <a:srgbClr val="427D87"/>
    <a:srgbClr val="F0F4F3"/>
    <a:srgbClr val="DDE7E5"/>
    <a:srgbClr val="CBDAD7"/>
    <a:srgbClr val="4F4B4B"/>
    <a:srgbClr val="2C98AA"/>
    <a:srgbClr val="31A9BD"/>
    <a:srgbClr val="32A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9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4042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4629B-BB7E-457A-BFCE-78E3CBA5BBDF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D9583-8908-474B-BF78-DD7A68392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4BFD4-EF38-45D1-8747-15D0C3DAFFD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0E026-E5E4-41C3-9120-40B5E1999C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88716A5-2BCA-4CCA-9EC0-A13DA0BC35F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C86BB275-CB4C-454A-ADB4-0BC24162E535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E029792-CA67-4A1E-9867-11D40742C61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427DE62D-035D-4EC5-94F7-6719A566F0E0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12D1134-38BF-43A6-BDD9-117F4390DBAF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5491525-DCF6-4921-B967-B72905AC0DE5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2A4F6FB3-E525-477E-B61A-544BC4B3FD7C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2F309A0-1AAE-4A8E-BDF1-BB22FBC6621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5CE6D7E9-9B3A-49C6-8EAA-E01CC597CAB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83BF438-ABC0-4C55-A36F-277729F8C127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C71AD205-4376-43B4-8BFE-5C3A31BB440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AE85F2D-967B-4A33-8CB0-E26CE1423B9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991B0AD-87E0-497A-949B-4F7E4B4FB850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4843545-CAF6-4166-AA98-255F164A750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4E39AD5-A076-4713-94E2-97F64B31B28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5B29BB35-107A-4648-84B6-4F9C904ACDB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E386F4F-4C93-4128-A155-A18144DC96FC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43171C6B-A6AF-4681-BEF5-3F6081442CD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1" y="5935021"/>
            <a:ext cx="12192000" cy="93308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0884683" y="5774964"/>
            <a:ext cx="944726" cy="94472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0622233" y="5534886"/>
            <a:ext cx="944726" cy="94472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" y="-3050"/>
            <a:ext cx="12192000" cy="93308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-23796" y="56976"/>
            <a:ext cx="1646740" cy="164674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616751" y="46126"/>
            <a:ext cx="859791" cy="856570"/>
            <a:chOff x="6397740" y="4078301"/>
            <a:chExt cx="1755660" cy="1749083"/>
          </a:xfrm>
        </p:grpSpPr>
        <p:sp>
          <p:nvSpPr>
            <p:cNvPr id="18" name="Oval 17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 rot="4087337">
            <a:off x="1446958" y="282573"/>
            <a:ext cx="474958" cy="473179"/>
            <a:chOff x="6397740" y="4078301"/>
            <a:chExt cx="1755660" cy="1749083"/>
          </a:xfrm>
        </p:grpSpPr>
        <p:sp>
          <p:nvSpPr>
            <p:cNvPr id="22" name="Oval 21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 rot="17191724">
            <a:off x="-1658" y="806116"/>
            <a:ext cx="500707" cy="548713"/>
            <a:chOff x="6397740" y="4078301"/>
            <a:chExt cx="1755660" cy="1749083"/>
          </a:xfrm>
        </p:grpSpPr>
        <p:sp>
          <p:nvSpPr>
            <p:cNvPr id="25" name="Oval 24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 rot="19661914">
            <a:off x="206995" y="649505"/>
            <a:ext cx="734895" cy="805356"/>
            <a:chOff x="6397740" y="4078301"/>
            <a:chExt cx="1755660" cy="1749083"/>
          </a:xfrm>
        </p:grpSpPr>
        <p:sp>
          <p:nvSpPr>
            <p:cNvPr id="34" name="Oval 33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9" name="Oval 38"/>
          <p:cNvSpPr/>
          <p:nvPr/>
        </p:nvSpPr>
        <p:spPr>
          <a:xfrm>
            <a:off x="1195181" y="108355"/>
            <a:ext cx="479659" cy="4796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0" name="Oval 39"/>
          <p:cNvSpPr/>
          <p:nvPr/>
        </p:nvSpPr>
        <p:spPr>
          <a:xfrm>
            <a:off x="1281295" y="199592"/>
            <a:ext cx="296318" cy="29631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 rot="3046502">
            <a:off x="11087180" y="5407484"/>
            <a:ext cx="1011500" cy="1007707"/>
            <a:chOff x="6397740" y="4078301"/>
            <a:chExt cx="1755660" cy="1749083"/>
          </a:xfrm>
        </p:grpSpPr>
        <p:sp>
          <p:nvSpPr>
            <p:cNvPr id="42" name="Oval 41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 rot="19909861">
            <a:off x="10333580" y="5805615"/>
            <a:ext cx="742988" cy="740203"/>
            <a:chOff x="6397740" y="4078301"/>
            <a:chExt cx="1755660" cy="1749083"/>
          </a:xfrm>
        </p:grpSpPr>
        <p:sp>
          <p:nvSpPr>
            <p:cNvPr id="45" name="Oval 44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 rot="5226782">
            <a:off x="10730592" y="6112714"/>
            <a:ext cx="560060" cy="557960"/>
            <a:chOff x="6397740" y="4078301"/>
            <a:chExt cx="1755660" cy="1749083"/>
          </a:xfrm>
        </p:grpSpPr>
        <p:sp>
          <p:nvSpPr>
            <p:cNvPr id="48" name="Oval 47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52" name="Oval 51"/>
          <p:cNvSpPr/>
          <p:nvPr/>
        </p:nvSpPr>
        <p:spPr>
          <a:xfrm>
            <a:off x="10815476" y="5702603"/>
            <a:ext cx="480790" cy="48079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1132046" y="5257418"/>
            <a:ext cx="170692" cy="17069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0477551" y="6225172"/>
            <a:ext cx="468357" cy="468357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1524000" y="180285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1524000" y="428253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ru-RU" altLang="en-US"/>
              <a:t>Щелкните для изменения стиля основного подзаголовка</a:t>
            </a:r>
          </a:p>
        </p:txBody>
      </p:sp>
      <p:grpSp>
        <p:nvGrpSpPr>
          <p:cNvPr id="55" name="Group 54"/>
          <p:cNvGrpSpPr/>
          <p:nvPr/>
        </p:nvGrpSpPr>
        <p:grpSpPr>
          <a:xfrm rot="9086194">
            <a:off x="11058487" y="5978816"/>
            <a:ext cx="369760" cy="447422"/>
            <a:chOff x="6397740" y="4078301"/>
            <a:chExt cx="1755660" cy="1749083"/>
          </a:xfrm>
        </p:grpSpPr>
        <p:sp>
          <p:nvSpPr>
            <p:cNvPr id="56" name="Oval 55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 rot="13759890">
            <a:off x="73397" y="657572"/>
            <a:ext cx="369760" cy="405211"/>
            <a:chOff x="6397740" y="4078301"/>
            <a:chExt cx="1755660" cy="1749083"/>
          </a:xfrm>
        </p:grpSpPr>
        <p:sp>
          <p:nvSpPr>
            <p:cNvPr id="60" name="Oval 59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63" name="Oval 62"/>
          <p:cNvSpPr/>
          <p:nvPr/>
        </p:nvSpPr>
        <p:spPr>
          <a:xfrm>
            <a:off x="1982262" y="96557"/>
            <a:ext cx="170692" cy="17069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Название и текст по вертикал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838199" y="1825625"/>
            <a:ext cx="8894619" cy="4351338"/>
          </a:xfrm>
        </p:spPr>
        <p:txBody>
          <a:bodyPr vert="eaVert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F83A12-702D-4D40-AD85-37578C12A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Название по вертикали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7976756" y="365125"/>
            <a:ext cx="2628900" cy="5811838"/>
          </a:xfrm>
        </p:spPr>
        <p:txBody>
          <a:bodyPr vert="eaVert"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90056" y="365125"/>
            <a:ext cx="7734300" cy="5811838"/>
          </a:xfrm>
        </p:spPr>
        <p:txBody>
          <a:bodyPr vert="eaVert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F83A12-702D-4D40-AD85-37578C12A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ние и контен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838200" y="1825625"/>
            <a:ext cx="10515600" cy="3783323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F83A12-702D-4D40-AD85-37578C12A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F83A12-702D-4D40-AD85-37578C12A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конт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F83A12-702D-4D40-AD85-37578C12A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F83A12-702D-4D40-AD85-37578C12A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назв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F83A12-702D-4D40-AD85-37578C12A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Контен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F83A12-702D-4D40-AD85-37578C12A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F83A12-702D-4D40-AD85-37578C12A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 rot="4839286">
            <a:off x="10529432" y="5534810"/>
            <a:ext cx="743860" cy="741071"/>
            <a:chOff x="6397740" y="4078301"/>
            <a:chExt cx="1755660" cy="1749083"/>
          </a:xfrm>
        </p:grpSpPr>
        <p:sp>
          <p:nvSpPr>
            <p:cNvPr id="33" name="Oval 32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5924912"/>
            <a:ext cx="12192000" cy="93308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3F83A12-702D-4D40-AD85-37578C12A499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 rot="3046502">
            <a:off x="11267150" y="5196583"/>
            <a:ext cx="1011500" cy="1007707"/>
            <a:chOff x="6397740" y="4078301"/>
            <a:chExt cx="1755660" cy="1749083"/>
          </a:xfrm>
        </p:grpSpPr>
        <p:sp>
          <p:nvSpPr>
            <p:cNvPr id="11" name="Oval 10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 rot="5226782">
            <a:off x="11206144" y="5702698"/>
            <a:ext cx="560060" cy="557960"/>
            <a:chOff x="6397740" y="4078301"/>
            <a:chExt cx="1755660" cy="1749083"/>
          </a:xfrm>
        </p:grpSpPr>
        <p:sp>
          <p:nvSpPr>
            <p:cNvPr id="17" name="Oval 16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9" name="Oval 18"/>
          <p:cNvSpPr/>
          <p:nvPr/>
        </p:nvSpPr>
        <p:spPr>
          <a:xfrm>
            <a:off x="11174808" y="5368675"/>
            <a:ext cx="663524" cy="66352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1368658" y="5571891"/>
            <a:ext cx="271710" cy="27171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 rot="21129192">
            <a:off x="11003595" y="5571646"/>
            <a:ext cx="471373" cy="469606"/>
            <a:chOff x="6397740" y="4078301"/>
            <a:chExt cx="1755660" cy="1749083"/>
          </a:xfrm>
        </p:grpSpPr>
        <p:sp>
          <p:nvSpPr>
            <p:cNvPr id="23" name="Oval 22"/>
            <p:cNvSpPr/>
            <p:nvPr/>
          </p:nvSpPr>
          <p:spPr>
            <a:xfrm>
              <a:off x="6403173" y="4078301"/>
              <a:ext cx="1749083" cy="174908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 5"/>
            <p:cNvSpPr>
              <a:spLocks noEditPoints="1"/>
            </p:cNvSpPr>
            <p:nvPr/>
          </p:nvSpPr>
          <p:spPr bwMode="auto">
            <a:xfrm>
              <a:off x="6397740" y="4080232"/>
              <a:ext cx="1755660" cy="1745889"/>
            </a:xfrm>
            <a:custGeom>
              <a:avLst/>
              <a:gdLst/>
              <a:ahLst/>
              <a:cxnLst/>
              <a:rect l="l" t="t" r="r" b="b"/>
              <a:pathLst>
                <a:path w="343" h="342">
                  <a:moveTo>
                    <a:pt x="45" y="56"/>
                  </a:moveTo>
                  <a:cubicBezTo>
                    <a:pt x="148" y="340"/>
                    <a:pt x="148" y="340"/>
                    <a:pt x="148" y="340"/>
                  </a:cubicBezTo>
                  <a:cubicBezTo>
                    <a:pt x="153" y="341"/>
                    <a:pt x="159" y="341"/>
                    <a:pt x="165" y="342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53" y="48"/>
                    <a:pt x="49" y="52"/>
                    <a:pt x="45" y="56"/>
                  </a:cubicBezTo>
                  <a:close/>
                  <a:moveTo>
                    <a:pt x="24" y="86"/>
                  </a:moveTo>
                  <a:cubicBezTo>
                    <a:pt x="112" y="331"/>
                    <a:pt x="112" y="331"/>
                    <a:pt x="112" y="331"/>
                  </a:cubicBezTo>
                  <a:cubicBezTo>
                    <a:pt x="118" y="333"/>
                    <a:pt x="125" y="335"/>
                    <a:pt x="131" y="337"/>
                  </a:cubicBezTo>
                  <a:cubicBezTo>
                    <a:pt x="35" y="69"/>
                    <a:pt x="35" y="69"/>
                    <a:pt x="35" y="69"/>
                  </a:cubicBezTo>
                  <a:cubicBezTo>
                    <a:pt x="31" y="75"/>
                    <a:pt x="27" y="80"/>
                    <a:pt x="24" y="86"/>
                  </a:cubicBezTo>
                  <a:close/>
                  <a:moveTo>
                    <a:pt x="7" y="127"/>
                  </a:moveTo>
                  <a:cubicBezTo>
                    <a:pt x="72" y="310"/>
                    <a:pt x="72" y="310"/>
                    <a:pt x="72" y="310"/>
                  </a:cubicBezTo>
                  <a:cubicBezTo>
                    <a:pt x="79" y="315"/>
                    <a:pt x="86" y="319"/>
                    <a:pt x="94" y="323"/>
                  </a:cubicBezTo>
                  <a:cubicBezTo>
                    <a:pt x="15" y="104"/>
                    <a:pt x="15" y="104"/>
                    <a:pt x="15" y="104"/>
                  </a:cubicBezTo>
                  <a:cubicBezTo>
                    <a:pt x="12" y="111"/>
                    <a:pt x="9" y="119"/>
                    <a:pt x="7" y="127"/>
                  </a:cubicBezTo>
                  <a:close/>
                  <a:moveTo>
                    <a:pt x="110" y="12"/>
                  </a:moveTo>
                  <a:cubicBezTo>
                    <a:pt x="105" y="14"/>
                    <a:pt x="100" y="16"/>
                    <a:pt x="96" y="18"/>
                  </a:cubicBezTo>
                  <a:cubicBezTo>
                    <a:pt x="211" y="337"/>
                    <a:pt x="211" y="337"/>
                    <a:pt x="211" y="337"/>
                  </a:cubicBezTo>
                  <a:cubicBezTo>
                    <a:pt x="216" y="336"/>
                    <a:pt x="221" y="335"/>
                    <a:pt x="226" y="333"/>
                  </a:cubicBezTo>
                  <a:lnTo>
                    <a:pt x="110" y="12"/>
                  </a:lnTo>
                  <a:close/>
                  <a:moveTo>
                    <a:pt x="10" y="226"/>
                  </a:moveTo>
                  <a:cubicBezTo>
                    <a:pt x="12" y="232"/>
                    <a:pt x="12" y="232"/>
                    <a:pt x="12" y="232"/>
                  </a:cubicBezTo>
                  <a:cubicBezTo>
                    <a:pt x="21" y="255"/>
                    <a:pt x="34" y="274"/>
                    <a:pt x="50" y="291"/>
                  </a:cubicBezTo>
                  <a:cubicBezTo>
                    <a:pt x="2" y="156"/>
                    <a:pt x="2" y="156"/>
                    <a:pt x="2" y="156"/>
                  </a:cubicBezTo>
                  <a:cubicBezTo>
                    <a:pt x="0" y="179"/>
                    <a:pt x="2" y="203"/>
                    <a:pt x="10" y="226"/>
                  </a:cubicBezTo>
                  <a:close/>
                  <a:moveTo>
                    <a:pt x="69" y="34"/>
                  </a:moveTo>
                  <a:cubicBezTo>
                    <a:pt x="180" y="342"/>
                    <a:pt x="180" y="342"/>
                    <a:pt x="180" y="342"/>
                  </a:cubicBezTo>
                  <a:cubicBezTo>
                    <a:pt x="186" y="341"/>
                    <a:pt x="191" y="341"/>
                    <a:pt x="196" y="340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8" y="28"/>
                    <a:pt x="74" y="31"/>
                    <a:pt x="69" y="34"/>
                  </a:cubicBezTo>
                  <a:close/>
                  <a:moveTo>
                    <a:pt x="340" y="203"/>
                  </a:moveTo>
                  <a:cubicBezTo>
                    <a:pt x="281" y="39"/>
                    <a:pt x="281" y="39"/>
                    <a:pt x="281" y="39"/>
                  </a:cubicBezTo>
                  <a:cubicBezTo>
                    <a:pt x="274" y="33"/>
                    <a:pt x="266" y="28"/>
                    <a:pt x="258" y="24"/>
                  </a:cubicBezTo>
                  <a:cubicBezTo>
                    <a:pt x="332" y="229"/>
                    <a:pt x="332" y="229"/>
                    <a:pt x="332" y="229"/>
                  </a:cubicBezTo>
                  <a:cubicBezTo>
                    <a:pt x="335" y="221"/>
                    <a:pt x="338" y="212"/>
                    <a:pt x="340" y="203"/>
                  </a:cubicBezTo>
                  <a:close/>
                  <a:moveTo>
                    <a:pt x="332" y="113"/>
                  </a:moveTo>
                  <a:cubicBezTo>
                    <a:pt x="326" y="95"/>
                    <a:pt x="316" y="78"/>
                    <a:pt x="305" y="64"/>
                  </a:cubicBezTo>
                  <a:cubicBezTo>
                    <a:pt x="343" y="168"/>
                    <a:pt x="343" y="168"/>
                    <a:pt x="343" y="168"/>
                  </a:cubicBezTo>
                  <a:cubicBezTo>
                    <a:pt x="342" y="150"/>
                    <a:pt x="339" y="131"/>
                    <a:pt x="332" y="113"/>
                  </a:cubicBezTo>
                  <a:close/>
                  <a:moveTo>
                    <a:pt x="254" y="321"/>
                  </a:moveTo>
                  <a:cubicBezTo>
                    <a:pt x="139" y="3"/>
                    <a:pt x="139" y="3"/>
                    <a:pt x="139" y="3"/>
                  </a:cubicBezTo>
                  <a:cubicBezTo>
                    <a:pt x="134" y="4"/>
                    <a:pt x="129" y="6"/>
                    <a:pt x="124" y="7"/>
                  </a:cubicBezTo>
                  <a:cubicBezTo>
                    <a:pt x="239" y="328"/>
                    <a:pt x="239" y="328"/>
                    <a:pt x="239" y="328"/>
                  </a:cubicBezTo>
                  <a:cubicBezTo>
                    <a:pt x="244" y="326"/>
                    <a:pt x="249" y="323"/>
                    <a:pt x="254" y="321"/>
                  </a:cubicBezTo>
                  <a:close/>
                  <a:moveTo>
                    <a:pt x="324" y="249"/>
                  </a:moveTo>
                  <a:cubicBezTo>
                    <a:pt x="239" y="14"/>
                    <a:pt x="239" y="14"/>
                    <a:pt x="239" y="14"/>
                  </a:cubicBezTo>
                  <a:cubicBezTo>
                    <a:pt x="233" y="11"/>
                    <a:pt x="227" y="9"/>
                    <a:pt x="220" y="7"/>
                  </a:cubicBezTo>
                  <a:cubicBezTo>
                    <a:pt x="314" y="266"/>
                    <a:pt x="314" y="266"/>
                    <a:pt x="314" y="266"/>
                  </a:cubicBezTo>
                  <a:cubicBezTo>
                    <a:pt x="317" y="261"/>
                    <a:pt x="321" y="255"/>
                    <a:pt x="324" y="249"/>
                  </a:cubicBezTo>
                  <a:close/>
                  <a:moveTo>
                    <a:pt x="279" y="304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5" y="0"/>
                    <a:pt x="159" y="0"/>
                    <a:pt x="154" y="1"/>
                  </a:cubicBezTo>
                  <a:cubicBezTo>
                    <a:pt x="266" y="313"/>
                    <a:pt x="266" y="313"/>
                    <a:pt x="266" y="313"/>
                  </a:cubicBezTo>
                  <a:cubicBezTo>
                    <a:pt x="271" y="310"/>
                    <a:pt x="275" y="307"/>
                    <a:pt x="279" y="304"/>
                  </a:cubicBezTo>
                  <a:close/>
                  <a:moveTo>
                    <a:pt x="303" y="280"/>
                  </a:moveTo>
                  <a:cubicBezTo>
                    <a:pt x="203" y="3"/>
                    <a:pt x="203" y="3"/>
                    <a:pt x="203" y="3"/>
                  </a:cubicBezTo>
                  <a:cubicBezTo>
                    <a:pt x="198" y="2"/>
                    <a:pt x="192" y="1"/>
                    <a:pt x="186" y="1"/>
                  </a:cubicBezTo>
                  <a:cubicBezTo>
                    <a:pt x="291" y="293"/>
                    <a:pt x="291" y="293"/>
                    <a:pt x="291" y="293"/>
                  </a:cubicBezTo>
                  <a:cubicBezTo>
                    <a:pt x="295" y="289"/>
                    <a:pt x="299" y="285"/>
                    <a:pt x="303" y="280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</a:schemeClr>
            </a:solidFill>
            <a:ln>
              <a:noFill/>
            </a:ln>
          </p:spPr>
          <p:txBody>
            <a:bodyPr vert="horz" wrap="square" lIns="91440" tIns="45720" rIns="91440" bIns="45720" anchor="t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1" name="Oval 20"/>
          <p:cNvSpPr/>
          <p:nvPr/>
        </p:nvSpPr>
        <p:spPr>
          <a:xfrm>
            <a:off x="10839513" y="6026783"/>
            <a:ext cx="241416" cy="24141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0" y="-6665"/>
            <a:ext cx="12192000" cy="3713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0000000000000000000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0000000000000000000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0000000000000000000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0000000000000000000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0000000000000000000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00000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00000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00000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00000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1524000" y="1300388"/>
            <a:ext cx="9144000" cy="2387600"/>
          </a:xfrm>
        </p:spPr>
        <p:txBody>
          <a:bodyPr/>
          <a:lstStyle/>
          <a:p>
            <a:r>
              <a:rPr lang="ru-RU"/>
              <a:t>Ксения Новгородова</a:t>
            </a:r>
          </a:p>
          <a:p>
            <a:endParaRPr lang="ru-RU" sz="2400">
              <a:latin typeface="Arial Black" pitchFamily="34" charset="0"/>
              <a:ea typeface="Arial Black" pitchFamily="34" charset="0"/>
              <a:cs typeface="Arial Black" pitchFamily="34" charset="0"/>
            </a:endParaRPr>
          </a:p>
          <a:p>
            <a:r>
              <a:rPr lang="ru-RU" sz="2400">
                <a:latin typeface="Arial Black" pitchFamily="34" charset="0"/>
                <a:ea typeface="Arial Black" pitchFamily="34" charset="0"/>
                <a:cs typeface="Arial Black" pitchFamily="34" charset="0"/>
              </a:rPr>
              <a:t>89164158584 </a:t>
            </a:r>
            <a:endParaRPr lang="en-US" sz="2400">
              <a:latin typeface="Arial Black" pitchFamily="34" charset="0"/>
              <a:ea typeface="Arial Black" pitchFamily="34" charset="0"/>
              <a:cs typeface="Arial Black" pitchFamily="34" charset="0"/>
            </a:endParaRP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1372311" y="3943963"/>
            <a:ext cx="9144000" cy="1655762"/>
          </a:xfrm>
        </p:spPr>
        <p:txBody>
          <a:bodyPr/>
          <a:lstStyle/>
          <a:p>
            <a:r>
              <a:rPr lang="ru-RU"/>
              <a:t>клинический психолог,                                                    системный семейный психотерапевт, </a:t>
            </a:r>
          </a:p>
          <a:p>
            <a:r>
              <a:rPr lang="ru-RU"/>
              <a:t>член ОСКиП, </a:t>
            </a:r>
          </a:p>
          <a:p>
            <a:r>
              <a:rPr lang="ru-RU"/>
              <a:t>член редколлегии журнала "Психология и психотерапия семьи", специалист по работе с РПП</a:t>
            </a:r>
          </a:p>
          <a:p>
            <a:endParaRPr lang="ru-RU"/>
          </a:p>
          <a:p>
            <a:endParaRPr lang="ru-RU"/>
          </a:p>
          <a:p>
            <a:endParaRPr lang="ru-RU" sz="16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психобразование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клиент и семья (поешь и пройдет - анорексия)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мишени терапии (индивид.+семейная)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>
          <a:xfrm>
            <a:off x="838200" y="1690687"/>
            <a:ext cx="10515600" cy="3783323"/>
          </a:xfrm>
        </p:spPr>
        <p:txBody>
          <a:bodyPr/>
          <a:lstStyle/>
          <a:p>
            <a:r>
              <a:rPr lang="ru-RU"/>
              <a:t>работа с убеждениями - "я должна быть привлекательнее, чтобы"</a:t>
            </a:r>
          </a:p>
          <a:p>
            <a:endParaRPr lang="ru-RU"/>
          </a:p>
          <a:p>
            <a:r>
              <a:rPr lang="ru-RU">
                <a:highlight>
                  <a:srgbClr val="FFFF00"/>
                </a:highlight>
              </a:rPr>
              <a:t>работа с поведением </a:t>
            </a:r>
            <a:r>
              <a:rPr lang="ru-RU"/>
              <a:t>- пищевые симптомы, социальные симптомы, еда внутри семьи</a:t>
            </a:r>
          </a:p>
          <a:p>
            <a:endParaRPr lang="ru-RU"/>
          </a:p>
          <a:p>
            <a:r>
              <a:rPr lang="ru-RU"/>
              <a:t>работа с эмоциями - блокировка эмоций, контроль</a:t>
            </a:r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что надо узнать на первом приеме:</a:t>
            </a:r>
          </a:p>
          <a:p>
            <a:r>
              <a:rPr lang="ru-RU"/>
              <a:t>подсказки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/>
              <a:t>стаж ("внешняя" симптоматика и "внутренняя")</a:t>
            </a:r>
          </a:p>
          <a:p>
            <a:r>
              <a:rPr lang="ru-RU"/>
              <a:t>"внешние" симптомы (варианты?) - прямые вопросы</a:t>
            </a:r>
          </a:p>
          <a:p>
            <a:r>
              <a:rPr lang="ru-RU"/>
              <a:t>мыслительный уровень (убеждения,дисморфофобия) на что влияют - социум, отношения</a:t>
            </a:r>
          </a:p>
          <a:p>
            <a:r>
              <a:rPr lang="ru-RU"/>
              <a:t>мотивация, попытки борьбы</a:t>
            </a:r>
          </a:p>
          <a:p>
            <a:r>
              <a:rPr lang="ru-RU"/>
              <a:t>ИМТ! (стационар или амбулаторно?)</a:t>
            </a:r>
          </a:p>
          <a:p>
            <a:r>
              <a:rPr lang="ru-RU"/>
              <a:t>здоровье</a:t>
            </a:r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командная работа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кто нужен?</a:t>
            </a:r>
          </a:p>
          <a:p>
            <a:endParaRPr lang="ru-RU"/>
          </a:p>
          <a:p>
            <a:r>
              <a:rPr lang="ru-RU"/>
              <a:t>психиатр с опытом работы с рпп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клиники в России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куда?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системный взгляд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подумайте о том, какой семья была "до" симптома, чтобы понять, что закрепило рпп внутри семейного взаимодействия, как семья "собирается" вокруг симптома</a:t>
            </a:r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вторичные плюсы - зачем нужны внутри системы?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800" b="0" i="0" u="none" strike="noStrike">
              <a:solidFill>
                <a:srgbClr val="000000"/>
              </a:solidFill>
              <a:latin typeface="Franklin Gothic Book" pitchFamily="32" charset="0"/>
            </a:endParaRP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465"/>
              </a:spcAft>
            </a:pPr>
            <a:r>
              <a:rPr sz="2800" b="0" i="0" u="none" strike="noStrike">
                <a:solidFill>
                  <a:srgbClr val="000000"/>
                </a:solidFill>
                <a:latin typeface="Courier New" pitchFamily="32" charset="0"/>
              </a:rPr>
              <a:t>o</a:t>
            </a:r>
            <a:r>
              <a:rPr sz="2800" b="0" i="0" u="none" strike="noStrike">
                <a:solidFill>
                  <a:srgbClr val="000000"/>
                </a:solidFill>
                <a:latin typeface="Franklin Gothic Book" pitchFamily="32" charset="0"/>
              </a:rPr>
              <a:t>Болезнь помогает чувствовать себя в безопасности</a:t>
            </a:r>
            <a:r>
              <a:rPr lang="ru-RU" sz="2800" b="0" i="0" u="none" strike="noStrike">
                <a:solidFill>
                  <a:srgbClr val="000000"/>
                </a:solidFill>
                <a:latin typeface="Franklin Gothic Book" pitchFamily="32" charset="0"/>
              </a:rPr>
              <a:t>(иллюзия контроля)</a:t>
            </a: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465"/>
              </a:spcAft>
            </a:pPr>
            <a:r>
              <a:rPr sz="2800" b="0" i="0" u="none" strike="noStrike">
                <a:solidFill>
                  <a:srgbClr val="000000"/>
                </a:solidFill>
                <a:latin typeface="Courier New" pitchFamily="32" charset="0"/>
              </a:rPr>
              <a:t>o</a:t>
            </a:r>
            <a:r>
              <a:rPr sz="2800" b="0" i="0" u="none" strike="noStrike">
                <a:solidFill>
                  <a:srgbClr val="000000"/>
                </a:solidFill>
                <a:latin typeface="Franklin Gothic Book" pitchFamily="32" charset="0"/>
              </a:rPr>
              <a:t>Заставляет чувствовать себя особенным</a:t>
            </a: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465"/>
              </a:spcAft>
            </a:pPr>
            <a:r>
              <a:rPr sz="2800" b="0" i="0" u="none" strike="noStrike">
                <a:solidFill>
                  <a:srgbClr val="000000"/>
                </a:solidFill>
                <a:latin typeface="Courier New" pitchFamily="32" charset="0"/>
              </a:rPr>
              <a:t>o</a:t>
            </a:r>
            <a:r>
              <a:rPr sz="2800" b="0" i="0" u="none" strike="noStrike">
                <a:solidFill>
                  <a:srgbClr val="000000"/>
                </a:solidFill>
                <a:latin typeface="Franklin Gothic Book" pitchFamily="32" charset="0"/>
              </a:rPr>
              <a:t>Сдерживает и подавляет труднопереносимые эмоции</a:t>
            </a:r>
            <a:r>
              <a:rPr lang="ru-RU" sz="2800" b="0" i="0" u="none" strike="noStrike">
                <a:solidFill>
                  <a:srgbClr val="000000"/>
                </a:solidFill>
                <a:latin typeface="Franklin Gothic Book" pitchFamily="32" charset="0"/>
              </a:rPr>
              <a:t> - </a:t>
            </a:r>
            <a:r>
              <a:rPr lang="ru-RU" sz="2800" b="0" i="0" u="none" strike="noStrike">
                <a:solidFill>
                  <a:srgbClr val="000000"/>
                </a:solidFill>
                <a:highlight>
                  <a:srgbClr val="FFFF00"/>
                </a:highlight>
                <a:latin typeface="Franklin Gothic Book" pitchFamily="32" charset="0"/>
              </a:rPr>
              <a:t>механизм работы ограничения и срыва</a:t>
            </a: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465"/>
              </a:spcAft>
              <a:buNone/>
            </a:pPr>
            <a:r>
              <a:rPr lang="ru-RU" sz="2800" b="0" i="0" u="none" strike="noStrike">
                <a:solidFill>
                  <a:srgbClr val="000000"/>
                </a:solidFill>
                <a:latin typeface="Franklin Gothic Book" pitchFamily="32" charset="0"/>
              </a:rPr>
              <a:t>(гипофункциональность, непрямая коммуникация)</a:t>
            </a: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800" b="0" i="0" u="none" strike="noStrike">
                <a:solidFill>
                  <a:srgbClr val="000000"/>
                </a:solidFill>
                <a:latin typeface="Courier New" pitchFamily="32" charset="0"/>
              </a:rPr>
              <a:t>o</a:t>
            </a:r>
            <a:r>
              <a:rPr sz="2800" b="0" i="0" u="none" strike="noStrike">
                <a:solidFill>
                  <a:srgbClr val="000000"/>
                </a:solidFill>
                <a:latin typeface="Franklin Gothic Book" pitchFamily="32" charset="0"/>
              </a:rPr>
              <a:t>Косвенно сигнализирует другим, что «со мной что-то не так»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системный взгляд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что получает идент.пациент благодаря рпп, чего не имел без него</a:t>
            </a:r>
          </a:p>
          <a:p>
            <a:pPr marL="0" indent="0">
              <a:buNone/>
            </a:pPr>
            <a:r>
              <a:rPr lang="ru-RU"/>
              <a:t>(пример, подростки анорексия, А., границы, коалиции, иерархия )</a:t>
            </a:r>
          </a:p>
          <a:p>
            <a:pPr>
              <a:buFont typeface="Arial" panose="00000000000000000000" pitchFamily="34" charset="0"/>
              <a:buChar char="•"/>
            </a:pPr>
            <a:r>
              <a:rPr lang="ru-RU"/>
              <a:t>зачем системе симптом, какая у него функция </a:t>
            </a:r>
          </a:p>
          <a:p>
            <a:pPr marL="0" indent="0">
              <a:buFont typeface="Arial" panose="00000000000000000000" pitchFamily="34" charset="0"/>
              <a:buNone/>
            </a:pPr>
            <a:r>
              <a:rPr lang="ru-RU"/>
              <a:t>( пример, "отец") </a:t>
            </a:r>
          </a:p>
          <a:p>
            <a:pPr marL="0" indent="0">
              <a:buNone/>
            </a:pPr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выгорание при работе с рпп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статистика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рпп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t>Нервная анорексия</a:t>
            </a:r>
            <a:r>
              <a:rPr lang="ru-RU"/>
              <a:t> - р</a:t>
            </a:r>
            <a:r>
              <a:t>асстройство, характеризующееся преднамеренной потерей массы тела, вызванной и поддерживаемой пациентом. Это расстройство, как правило, чаще встречается у девочек подросткового возраста и молодых женщин, но ему могут быть подвержены юноши и молодые мужчины</a:t>
            </a:r>
            <a:r>
              <a:rPr lang="ru-RU"/>
              <a:t>.</a:t>
            </a:r>
          </a:p>
          <a:p>
            <a:pPr marL="0" indent="0">
              <a:buNone/>
            </a:pPr>
            <a:r>
              <a:rPr lang="ru-RU"/>
              <a:t>еда "хорошая и плохая"</a:t>
            </a:r>
          </a:p>
          <a:p>
            <a:pPr marL="0" indent="0">
              <a:buNone/>
            </a:pPr>
            <a:r>
              <a:rPr lang="ru-RU"/>
              <a:t>Дисморфофобия.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рпп</a:t>
            </a:r>
          </a:p>
          <a:p>
            <a:endParaRPr lang="ru-RU"/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sz="2400"/>
              <a:t>Нервная булимия</a:t>
            </a:r>
            <a:r>
              <a:rPr lang="ru-RU" sz="2400"/>
              <a:t> - с</a:t>
            </a:r>
            <a:r>
              <a:rPr sz="2400"/>
              <a:t>индром, характеризующийся повторными приступами переедания и выраженным беспокойством по поводу контроля за массой тела. Это приводит к выработке стиля переедания, сопровождаемого вызовом рвоты и использованием слабительных средств. Это расстройство имеет много общего с нервной анорексией, включая сверхозабоченность свой фигурой и массой тела. Повторные рвоты чреваты нарушениями электролитного баланса и соматическими осложнениями. Часто (но не всегда) в анамнезе пациента отмечается ранее имевший место эпизод нервной анорексии с колебаниями его давности от нескольких месяцев до нескольких лет.</a:t>
            </a:r>
            <a:endParaRPr lang="ru-RU" sz="2400"/>
          </a:p>
          <a:p>
            <a:pPr marL="0" indent="0">
              <a:buNone/>
            </a:pPr>
            <a:r>
              <a:rPr lang="ru-RU" sz="2400"/>
              <a:t>Дисморфофобия.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рпп </a:t>
            </a:r>
          </a:p>
          <a:p>
            <a:endParaRPr lang="ru-RU"/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компульсивные переедания</a:t>
            </a:r>
          </a:p>
          <a:p>
            <a:pPr marL="0" indent="0">
              <a:buNone/>
            </a:pPr>
            <a:r>
              <a:rPr lang="ru-RU"/>
              <a:t>(кейс - деньги)</a:t>
            </a:r>
          </a:p>
          <a:p>
            <a:r>
              <a:rPr lang="ru-RU"/>
              <a:t>орторексия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"переедания"</a:t>
            </a:r>
            <a:endParaRPr b="1"/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норма - не норма, виды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. поле 4"/>
          <p:cNvSpPr txBox="1"/>
          <p:nvPr/>
        </p:nvSpPr>
        <p:spPr>
          <a:xfrm>
            <a:off x="329859" y="542754"/>
            <a:ext cx="6452525" cy="20080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/>
              <a:t>Еда должна опять стать просто едой без доп.смыслов</a:t>
            </a:r>
          </a:p>
          <a:p>
            <a:endParaRPr lang="ru-RU"/>
          </a:p>
          <a:p>
            <a:r>
              <a:rPr lang="ru-RU"/>
              <a:t>Таблица эмоционального и физического голода</a:t>
            </a:r>
          </a:p>
          <a:p>
            <a:r>
              <a:rPr lang="ru-RU"/>
              <a:t>(пример, еда с партнером)</a:t>
            </a:r>
          </a:p>
          <a:p>
            <a:endParaRPr lang="ru-RU"/>
          </a:p>
          <a:p>
            <a:r>
              <a:rPr lang="ru-RU"/>
              <a:t>не норма - единственная реакция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факторы склонности (социум)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диетный опыт близких,СМИ, идеал худобы, соц.сети, еда в семье(успокоение, вознаграждение, привычки),оценки внешности в семье, недовольство внешностью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травматический опыт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буллинг, опыт насилия, нарушения привязанности,критика тела, спорт - тренер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концептуализация</a:t>
            </a:r>
          </a:p>
        </p:txBody>
      </p:sp>
      <p:sp>
        <p:nvSpPr>
          <p:cNvPr id="3" name="Заполнитель контента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диетические ограничения, переедания, очищения, спорт, мочегонные, слабительные, черно-белое мышление, самооценка, образ тела, вес, еда - калории, виды, способы, эмоциональная дисрегуляция, когнитивное снижение, самоповреждения, алкоголизация, снижение настроения , когнитивные спутывания (руминации), перфекционизм, целеустремленность, ригидность, узкий диапазон реакций, катастрофизация</a:t>
            </a:r>
          </a:p>
          <a:p>
            <a:r>
              <a:rPr lang="ru-RU"/>
              <a:t>пищевые блоги, рецепты, мысли про еду, готовка</a:t>
            </a:r>
          </a:p>
          <a:p>
            <a:r>
              <a:rPr lang="ru-RU"/>
              <a:t>ПРЛ, депрессия, ГТР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Морской клуб">
  <a:themeElements>
    <a:clrScheme name="Морской клуб">
      <a:dk1>
        <a:sysClr val="windowText" lastClr="000000"/>
      </a:dk1>
      <a:lt1>
        <a:sysClr val="window" lastClr="FFFFFF"/>
      </a:lt1>
      <a:dk2>
        <a:srgbClr val="0B3B53"/>
      </a:dk2>
      <a:lt2>
        <a:srgbClr val="E7E6E6"/>
      </a:lt2>
      <a:accent1>
        <a:srgbClr val="1F5A8B"/>
      </a:accent1>
      <a:accent2>
        <a:srgbClr val="F6CA73"/>
      </a:accent2>
      <a:accent3>
        <a:srgbClr val="D34746"/>
      </a:accent3>
      <a:accent4>
        <a:srgbClr val="D48648"/>
      </a:accent4>
      <a:accent5>
        <a:srgbClr val="085656"/>
      </a:accent5>
      <a:accent6>
        <a:srgbClr val="6799CC"/>
      </a:accent6>
      <a:hlink>
        <a:srgbClr val="6799CC"/>
      </a:hlink>
      <a:folHlink>
        <a:srgbClr val="ABC7E3"/>
      </a:folHlink>
    </a:clrScheme>
    <a:fontScheme name="Морской клуб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Морской клу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Офис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сная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Офис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фисная тема">
  <a:themeElements>
    <a:clrScheme name="Офис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исная">
      <a:majorFont>
        <a:latin typeface="Calibri Light" panose="020F0302020204030204"/>
        <a:ea typeface=""/>
        <a:cs typeface=""/>
        <a:font script="Arab" typeface="Times New Roman"/>
        <a:font script="Armn" typeface="Arial"/>
        <a:font script="Beng" typeface="Vrinda"/>
        <a:font script="Bopo" typeface="Microsoft JhengHei"/>
        <a:font script="Cher" typeface="Plantagenet Cherokee"/>
        <a:font script="Deva" typeface="Mangal"/>
        <a:font script="Ethi" typeface="Nyala"/>
        <a:font script="Geor" typeface="Sylfaen"/>
        <a:font script="Gujr" typeface="Shruti"/>
        <a:font script="Guru" typeface="Raavi"/>
        <a:font script="Hang" typeface="맑은 고딕"/>
        <a:font script="Hebr" typeface="Times New Roman"/>
        <a:font script="Knda" typeface="Tunga"/>
        <a:font script="Khmr" typeface="MoolBoran"/>
        <a:font script="Laoo" typeface="DokChampa"/>
        <a:font script="Mlym" typeface="Kartika"/>
        <a:font script="Mong" typeface="Mongolian Baiti"/>
        <a:font script="Mymr" typeface="Myanmar Text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Angsana New"/>
        <a:font script="Tibt" typeface="Microsoft Himalaya"/>
        <a:font script="Cans" typeface="Euphemia"/>
        <a:font script="Yiii" typeface="Microsoft Yi Baiti"/>
        <a:font script="Osma" typeface="Ebrima"/>
        <a:font script="Tale" typeface="Microsoft Tai Le"/>
        <a:font script="Bugi" typeface="Leelawadee UI"/>
        <a:font script="Talu" typeface="Microsoft New Tai Lue"/>
        <a:font script="Tfng" typeface="Ebrima"/>
        <a:font script="Hans" typeface="等线 Light"/>
        <a:font script="Hant" typeface="新細明體"/>
        <a:font script="Java" typeface="Javanese Text"/>
        <a:font script="Nkoo" typeface="Ebrima"/>
        <a:font script="Phag" typeface="Phagspa"/>
        <a:font script="Syre" typeface="Estrangelo Edessa"/>
        <a:font script="Syrj" typeface="Estrangelo Edessa"/>
        <a:font script="Syrn" typeface="Estrangelo Edessa"/>
        <a:font script="Jpan" typeface="游ゴシック Light"/>
        <a:font script="Olck" typeface="Nirmala UI"/>
        <a:font script="Lisu" typeface="Segoe UI"/>
        <a:font script="Sora" typeface="Nirmala UI"/>
      </a:majorFont>
      <a:minorFont>
        <a:latin typeface="Calibri" panose="020F0502020204030204"/>
        <a:ea typeface=""/>
        <a:cs typeface=""/>
        <a:font script="Arab" typeface="Arial"/>
        <a:font script="Armn" typeface="Arial"/>
        <a:font script="Beng" typeface="Vrinda"/>
        <a:font script="Bopo" typeface="Microsoft JhengHei"/>
        <a:font script="Cher" typeface="Plantagenet Cherokee"/>
        <a:font script="Deva" typeface="Mangal"/>
        <a:font script="Ethi" typeface="Nyala"/>
        <a:font script="Geor" typeface="Sylfaen"/>
        <a:font script="Gujr" typeface="Shruti"/>
        <a:font script="Guru" typeface="Raavi"/>
        <a:font script="Hang" typeface="맑은 고딕"/>
        <a:font script="Hebr" typeface="Arial"/>
        <a:font script="Knda" typeface="Tunga"/>
        <a:font script="Khmr" typeface="DaunPenh"/>
        <a:font script="Laoo" typeface="DokChampa"/>
        <a:font script="Mlym" typeface="Kartika"/>
        <a:font script="Mong" typeface="Mongolian Baiti"/>
        <a:font script="Mymr" typeface="Myanmar Text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Cordia New"/>
        <a:font script="Tibt" typeface="Microsoft Himalaya"/>
        <a:font script="Cans" typeface="Euphemia"/>
        <a:font script="Yiii" typeface="Microsoft Yi Baiti"/>
        <a:font script="Osma" typeface="Ebrima"/>
        <a:font script="Tale" typeface="Microsoft Tai Le"/>
        <a:font script="Bugi" typeface="Leelawadee UI"/>
        <a:font script="Talu" typeface="Microsoft New Tai Lue"/>
        <a:font script="Tfng" typeface="Ebrima"/>
        <a:font script="Hans" typeface="等线"/>
        <a:font script="Hant" typeface="新細明體"/>
        <a:font script="Java" typeface="Javanese Text"/>
        <a:font script="Nkoo" typeface="Ebrima"/>
        <a:font script="Phag" typeface="Phagspa"/>
        <a:font script="Syre" typeface="Estrangelo Edessa"/>
        <a:font script="Syrj" typeface="Estrangelo Edessa"/>
        <a:font script="Syrn" typeface="Estrangelo Edessa"/>
        <a:font script="Jpan" typeface="游ゴシック"/>
        <a:font script="Olck" typeface="Nirmala UI"/>
        <a:font script="Lisu" typeface="Segoe UI"/>
        <a:font script="Sora" typeface="Nirmala UI"/>
      </a:minorFont>
    </a:fontScheme>
    <a:fmtScheme name="Офис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615</Words>
  <Application>Microsoft Office PowerPoint</Application>
  <PresentationFormat>Широкоэкранный</PresentationFormat>
  <Paragraphs>91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Arial Bold</vt:lpstr>
      <vt:lpstr>Calibri</vt:lpstr>
      <vt:lpstr>Courier New</vt:lpstr>
      <vt:lpstr>Franklin Gothic Book</vt:lpstr>
      <vt:lpstr>Морской клуб</vt:lpstr>
      <vt:lpstr>Ксения Новгородова  89164158584 </vt:lpstr>
      <vt:lpstr>Виды рпп</vt:lpstr>
      <vt:lpstr>Виды рпп </vt:lpstr>
      <vt:lpstr>Виды рпп  </vt:lpstr>
      <vt:lpstr>"переедания"</vt:lpstr>
      <vt:lpstr>Презентация PowerPoint</vt:lpstr>
      <vt:lpstr>факторы склонности (социум)</vt:lpstr>
      <vt:lpstr>травматический опыт</vt:lpstr>
      <vt:lpstr>концептуализация</vt:lpstr>
      <vt:lpstr>психобразование</vt:lpstr>
      <vt:lpstr>мишени терапии (индивид.+семейная)</vt:lpstr>
      <vt:lpstr>что надо узнать на первом приеме: подсказки</vt:lpstr>
      <vt:lpstr>командная работа</vt:lpstr>
      <vt:lpstr>клиники в России</vt:lpstr>
      <vt:lpstr>системный взгляд</vt:lpstr>
      <vt:lpstr>вторичные плюсы - зачем нужны внутри системы?</vt:lpstr>
      <vt:lpstr>системный взгляд</vt:lpstr>
      <vt:lpstr>выгорание при работе с рпп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Илья Шаламов</dc:creator>
  <cp:lastModifiedBy>Анастасия Дорохова</cp:lastModifiedBy>
  <cp:revision>1</cp:revision>
  <dcterms:created xsi:type="dcterms:W3CDTF">2020-01-30T11:26:31Z</dcterms:created>
  <dcterms:modified xsi:type="dcterms:W3CDTF">2024-05-30T18:50:13Z</dcterms:modified>
</cp:coreProperties>
</file>