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71" r:id="rId6"/>
    <p:sldId id="261" r:id="rId7"/>
    <p:sldId id="260" r:id="rId8"/>
    <p:sldId id="264" r:id="rId9"/>
    <p:sldId id="262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5" r:id="rId20"/>
    <p:sldId id="276" r:id="rId21"/>
    <p:sldId id="277" r:id="rId22"/>
    <p:sldId id="279" r:id="rId23"/>
    <p:sldId id="278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079" autoAdjust="0"/>
  </p:normalViewPr>
  <p:slideViewPr>
    <p:cSldViewPr snapToGrid="0" snapToObjects="1">
      <p:cViewPr>
        <p:scale>
          <a:sx n="66" d="100"/>
          <a:sy n="66" d="100"/>
        </p:scale>
        <p:origin x="-1464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909ADD-B370-DD40-BA18-B0D559336543}" type="datetimeFigureOut">
              <a:rPr lang="ru-RU" smtClean="0"/>
              <a:t>06.04.19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287F09-9086-8548-A4D4-792DC3738B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73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87F09-9086-8548-A4D4-792DC3738BE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3084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87F09-9086-8548-A4D4-792DC3738BE7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6539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87F09-9086-8548-A4D4-792DC3738BE7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6539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87F09-9086-8548-A4D4-792DC3738BE7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6539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87F09-9086-8548-A4D4-792DC3738BE7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69227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87F09-9086-8548-A4D4-792DC3738BE7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8749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87F09-9086-8548-A4D4-792DC3738BE7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38439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87F09-9086-8548-A4D4-792DC3738BE7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89299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87F09-9086-8548-A4D4-792DC3738BE7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0283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87F09-9086-8548-A4D4-792DC3738BE7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51010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Нет однозначного ответа – это помогает или мешает. Все очень индивидуально.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Может включать рисунок на свободную тему.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87F09-9086-8548-A4D4-792DC3738BE7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8591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>
              <a:effectLst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87F09-9086-8548-A4D4-792DC3738BE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784344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Тестирование может быть использовано</a:t>
            </a:r>
            <a:r>
              <a:rPr lang="ru-RU" baseline="0" dirty="0" smtClean="0"/>
              <a:t> с детьми школьного и подросткового возраста.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 детей часто может наблюдаться расстройство приспособительных реакций. Длительность от 3 до 6 месяцев.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Эта такая расплывчатая категория, под которую могут попадать много чего: конфликт в школе, любая значимая перемена, конфликт в семье, смена работы родителя, впечатляющий фильм. В МКБ 10 все эти реакции попадают под определение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 43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Тесты могут это выявить и отразить повышенную тревогу или признаки депрессивного проявления. </a:t>
            </a:r>
          </a:p>
          <a:p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Тарабрина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Надежда Владимировна</a:t>
            </a: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 подростков, переживших сексуальное насилие, депрессия проявляется не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как уныние, а как раздражительность. </a:t>
            </a:r>
          </a:p>
          <a:p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Тревожность у дошкольников, переживших насилие часто проявляется как двигательное беспокойство.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87F09-9086-8548-A4D4-792DC3738BE7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4623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87F09-9086-8548-A4D4-792DC3738BE7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7953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87F09-9086-8548-A4D4-792DC3738BE7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568015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87F09-9086-8548-A4D4-792DC3738BE7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61313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87F09-9086-8548-A4D4-792DC3738BE7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49374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87F09-9086-8548-A4D4-792DC3738BE7}" type="slidenum">
              <a:rPr lang="ru-RU" smtClean="0"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60787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87F09-9086-8548-A4D4-792DC3738BE7}" type="slidenum">
              <a:rPr lang="ru-RU" smtClean="0"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741797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87F09-9086-8548-A4D4-792DC3738BE7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62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87F09-9086-8548-A4D4-792DC3738BE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4167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87F09-9086-8548-A4D4-792DC3738BE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5852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87F09-9086-8548-A4D4-792DC3738BE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89911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87F09-9086-8548-A4D4-792DC3738BE7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9209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87F09-9086-8548-A4D4-792DC3738BE7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6539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87F09-9086-8548-A4D4-792DC3738BE7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6539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87F09-9086-8548-A4D4-792DC3738BE7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653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06.04.19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06.04.19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06.04.19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06.04.19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06.04.19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06.04.19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06.04.19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06.04.19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06.04.19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06.04.19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06.04.19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06.04.19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4" Type="http://schemas.openxmlformats.org/officeDocument/2006/relationships/image" Target="../media/image6.jpg"/><Relationship Id="rId5" Type="http://schemas.openxmlformats.org/officeDocument/2006/relationships/image" Target="../media/image7.jpg"/><Relationship Id="rId6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6000" dirty="0" smtClean="0"/>
              <a:t>Работа с детьми жертвами сексуального насилия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ru-RU" sz="3200" dirty="0" smtClean="0"/>
              <a:t>Тимофеева Светлана Владимировна, </a:t>
            </a:r>
            <a:r>
              <a:rPr lang="ru-RU" sz="3000" dirty="0" smtClean="0"/>
              <a:t>системный семейный психотерапевт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1538281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Признаки сексуального насилия у детей 6-8 лет: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Сексуальные </a:t>
            </a:r>
            <a:r>
              <a:rPr lang="ru-RU" dirty="0"/>
              <a:t>игры навязчивого характера со </a:t>
            </a:r>
            <a:r>
              <a:rPr lang="ru-RU" dirty="0" smtClean="0"/>
              <a:t>сверстниками</a:t>
            </a:r>
          </a:p>
          <a:p>
            <a:r>
              <a:rPr lang="ru-RU" dirty="0" smtClean="0"/>
              <a:t>Усиливающаяся </a:t>
            </a:r>
            <a:r>
              <a:rPr lang="ru-RU" dirty="0"/>
              <a:t>агрессия по отношению к </a:t>
            </a:r>
            <a:r>
              <a:rPr lang="ru-RU" dirty="0" smtClean="0"/>
              <a:t>сверстникам.</a:t>
            </a:r>
          </a:p>
          <a:p>
            <a:r>
              <a:rPr lang="ru-RU" dirty="0" smtClean="0"/>
              <a:t>Нерегулярное </a:t>
            </a:r>
            <a:r>
              <a:rPr lang="ru-RU" dirty="0"/>
              <a:t>посещение школы или приходит рано и уходит поздно </a:t>
            </a:r>
          </a:p>
          <a:p>
            <a:r>
              <a:rPr lang="ru-RU" dirty="0" smtClean="0"/>
              <a:t>Внезапное </a:t>
            </a:r>
            <a:r>
              <a:rPr lang="ru-RU" dirty="0"/>
              <a:t>ухудшение успеваемости </a:t>
            </a:r>
          </a:p>
          <a:p>
            <a:r>
              <a:rPr lang="ru-RU" dirty="0" smtClean="0"/>
              <a:t>Не </a:t>
            </a:r>
            <a:r>
              <a:rPr lang="ru-RU" dirty="0"/>
              <a:t>может найти друзей </a:t>
            </a:r>
          </a:p>
          <a:p>
            <a:r>
              <a:rPr lang="ru-RU" dirty="0" smtClean="0"/>
              <a:t>Никому </a:t>
            </a:r>
            <a:r>
              <a:rPr lang="ru-RU" dirty="0"/>
              <a:t>не верит </a:t>
            </a:r>
          </a:p>
          <a:p>
            <a:r>
              <a:rPr lang="ru-RU" dirty="0" smtClean="0"/>
              <a:t>Не </a:t>
            </a:r>
            <a:r>
              <a:rPr lang="ru-RU" dirty="0"/>
              <a:t>может сконцентрировать внимание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0295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Признаки сексуального насилия у детей 8-10 лет: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Сексуальные игры навязчивого характера </a:t>
            </a:r>
            <a:endParaRPr lang="ru-RU" dirty="0" smtClean="0"/>
          </a:p>
          <a:p>
            <a:r>
              <a:rPr lang="ru-RU" dirty="0" smtClean="0"/>
              <a:t>Сексуальные </a:t>
            </a:r>
            <a:r>
              <a:rPr lang="ru-RU" dirty="0"/>
              <a:t>игры между детьми до 10 лет с любого рода проникновениями: анальными, оральными, вагинальными. </a:t>
            </a:r>
            <a:endParaRPr lang="ru-RU" dirty="0" smtClean="0"/>
          </a:p>
          <a:p>
            <a:r>
              <a:rPr lang="ru-RU" dirty="0" smtClean="0"/>
              <a:t>Поцелуи </a:t>
            </a:r>
            <a:r>
              <a:rPr lang="ru-RU" dirty="0"/>
              <a:t>с использованием языка. </a:t>
            </a:r>
          </a:p>
          <a:p>
            <a:r>
              <a:rPr lang="ru-RU" dirty="0"/>
              <a:t> </a:t>
            </a:r>
            <a:r>
              <a:rPr lang="ru-RU" dirty="0" smtClean="0"/>
              <a:t>Усиливающаяся </a:t>
            </a:r>
            <a:r>
              <a:rPr lang="ru-RU" dirty="0"/>
              <a:t>агрессия по отношению к сверстникам </a:t>
            </a:r>
            <a:endParaRPr lang="ru-RU" dirty="0" smtClean="0"/>
          </a:p>
          <a:p>
            <a:r>
              <a:rPr lang="ru-RU" dirty="0" smtClean="0"/>
              <a:t>Нерегулярное </a:t>
            </a:r>
            <a:r>
              <a:rPr lang="ru-RU" dirty="0"/>
              <a:t>посещение школы </a:t>
            </a:r>
          </a:p>
          <a:p>
            <a:pPr marL="11430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4062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Признаки сексуального насилия у детей 10-12 лет: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Социальный </a:t>
            </a:r>
            <a:r>
              <a:rPr lang="ru-RU" dirty="0" smtClean="0"/>
              <a:t>уход </a:t>
            </a:r>
          </a:p>
          <a:p>
            <a:r>
              <a:rPr lang="ru-RU" dirty="0" smtClean="0"/>
              <a:t>Агрессия </a:t>
            </a:r>
            <a:r>
              <a:rPr lang="ru-RU" dirty="0"/>
              <a:t>по отношению к сверстникам </a:t>
            </a:r>
          </a:p>
          <a:p>
            <a:r>
              <a:rPr lang="ru-RU" dirty="0" smtClean="0"/>
              <a:t>Нерегулярное </a:t>
            </a:r>
            <a:r>
              <a:rPr lang="ru-RU" dirty="0"/>
              <a:t>посещение школы и несвоевременный приход и уход. </a:t>
            </a:r>
          </a:p>
          <a:p>
            <a:r>
              <a:rPr lang="ru-RU" dirty="0" smtClean="0"/>
              <a:t>Внезапное </a:t>
            </a:r>
            <a:r>
              <a:rPr lang="ru-RU" dirty="0"/>
              <a:t>ухудшение успеваемости </a:t>
            </a:r>
          </a:p>
          <a:p>
            <a:r>
              <a:rPr lang="ru-RU" dirty="0" smtClean="0"/>
              <a:t>Никому </a:t>
            </a:r>
            <a:r>
              <a:rPr lang="ru-RU" dirty="0"/>
              <a:t>не верит </a:t>
            </a:r>
          </a:p>
          <a:p>
            <a:r>
              <a:rPr lang="ru-RU" dirty="0" smtClean="0"/>
              <a:t>Не </a:t>
            </a:r>
            <a:r>
              <a:rPr lang="ru-RU" dirty="0"/>
              <a:t>может сконцентрировать внимание </a:t>
            </a:r>
          </a:p>
          <a:p>
            <a:r>
              <a:rPr lang="ru-RU" dirty="0" smtClean="0"/>
              <a:t>Часто </a:t>
            </a:r>
            <a:r>
              <a:rPr lang="ru-RU" dirty="0"/>
              <a:t>прогуливает школу. </a:t>
            </a:r>
          </a:p>
          <a:p>
            <a:r>
              <a:rPr lang="ru-RU" dirty="0" smtClean="0"/>
              <a:t>Приходит </a:t>
            </a:r>
            <a:r>
              <a:rPr lang="ru-RU" dirty="0"/>
              <a:t>в школу рано - уходит очень поздно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Начальные </a:t>
            </a:r>
            <a:r>
              <a:rPr lang="ru-RU" dirty="0"/>
              <a:t>признаки клинической депрессии </a:t>
            </a:r>
          </a:p>
        </p:txBody>
      </p:sp>
    </p:spTree>
    <p:extLst>
      <p:ext uri="{BB962C8B-B14F-4D97-AF65-F5344CB8AC3E}">
        <p14:creationId xmlns:p14="http://schemas.microsoft.com/office/powerpoint/2010/main" val="25418964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Признаки сексуального насилия у детей 12-18 лет: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Симптомы клинической депрессии нарушения сна суицидальные </a:t>
            </a:r>
            <a:r>
              <a:rPr lang="ru-RU" dirty="0" smtClean="0"/>
              <a:t>попытки, </a:t>
            </a:r>
            <a:r>
              <a:rPr lang="ru-RU" dirty="0"/>
              <a:t>изоляция от окружающих </a:t>
            </a:r>
          </a:p>
          <a:p>
            <a:r>
              <a:rPr lang="ru-RU" dirty="0" smtClean="0"/>
              <a:t>Побеги </a:t>
            </a:r>
            <a:r>
              <a:rPr lang="ru-RU" dirty="0"/>
              <a:t>из дома </a:t>
            </a:r>
          </a:p>
          <a:p>
            <a:r>
              <a:rPr lang="ru-RU" dirty="0" smtClean="0"/>
              <a:t>Промискуитет </a:t>
            </a:r>
          </a:p>
          <a:p>
            <a:r>
              <a:rPr lang="ru-RU" dirty="0" smtClean="0"/>
              <a:t>Асоциальное </a:t>
            </a:r>
            <a:r>
              <a:rPr lang="ru-RU" dirty="0"/>
              <a:t>поведение </a:t>
            </a:r>
          </a:p>
          <a:p>
            <a:r>
              <a:rPr lang="ru-RU" dirty="0" smtClean="0"/>
              <a:t>Не </a:t>
            </a:r>
            <a:r>
              <a:rPr lang="ru-RU" dirty="0"/>
              <a:t>участвует в школьных мероприятиях </a:t>
            </a:r>
          </a:p>
          <a:p>
            <a:r>
              <a:rPr lang="ru-RU" dirty="0" smtClean="0"/>
              <a:t>Аддитивное </a:t>
            </a:r>
            <a:r>
              <a:rPr lang="ru-RU" dirty="0"/>
              <a:t>поведение (никотин, алкоголь, наркотики</a:t>
            </a:r>
            <a:r>
              <a:rPr lang="ru-RU" dirty="0" smtClean="0"/>
              <a:t>)</a:t>
            </a:r>
          </a:p>
          <a:p>
            <a:r>
              <a:rPr lang="ru-RU" dirty="0" smtClean="0"/>
              <a:t>Совершение </a:t>
            </a:r>
            <a:r>
              <a:rPr lang="ru-RU" dirty="0"/>
              <a:t>преступлений. </a:t>
            </a:r>
          </a:p>
        </p:txBody>
      </p:sp>
    </p:spTree>
    <p:extLst>
      <p:ext uri="{BB962C8B-B14F-4D97-AF65-F5344CB8AC3E}">
        <p14:creationId xmlns:p14="http://schemas.microsoft.com/office/powerpoint/2010/main" val="1696455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Дети и порнография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Вызывает возбуждение, будоражит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Возникает непреодолимое желание смотреть </a:t>
            </a:r>
            <a:r>
              <a:rPr lang="ru-RU" dirty="0" smtClean="0"/>
              <a:t>снова.</a:t>
            </a:r>
          </a:p>
          <a:p>
            <a:r>
              <a:rPr lang="ru-RU" dirty="0" smtClean="0"/>
              <a:t>Быстро </a:t>
            </a:r>
            <a:r>
              <a:rPr lang="ru-RU" dirty="0"/>
              <a:t>формируется </a:t>
            </a:r>
            <a:r>
              <a:rPr lang="ru-RU" dirty="0" smtClean="0"/>
              <a:t>зависимость.</a:t>
            </a:r>
          </a:p>
          <a:p>
            <a:r>
              <a:rPr lang="ru-RU" dirty="0"/>
              <a:t>Ф</a:t>
            </a:r>
            <a:r>
              <a:rPr lang="ru-RU" dirty="0" smtClean="0"/>
              <a:t>ормирует </a:t>
            </a:r>
            <a:r>
              <a:rPr lang="ru-RU" dirty="0"/>
              <a:t>негативное отношение к своему телу</a:t>
            </a:r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r>
              <a:rPr lang="ru-RU" i="1" dirty="0" smtClean="0"/>
              <a:t>ПРОСМОТР </a:t>
            </a:r>
            <a:r>
              <a:rPr lang="ru-RU" i="1" dirty="0"/>
              <a:t>ПОРНО ПОВЫШАЕТ РИСК НЕАДЕКВАТНОЙ РЕАКЦИИ РЕБНКА НА ДОМОГАТЕЛЬСТВА; ребенок становится уязвимой мишенью насилия </a:t>
            </a:r>
          </a:p>
        </p:txBody>
      </p:sp>
    </p:spTree>
    <p:extLst>
      <p:ext uri="{BB962C8B-B14F-4D97-AF65-F5344CB8AC3E}">
        <p14:creationId xmlns:p14="http://schemas.microsoft.com/office/powerpoint/2010/main" val="117518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524000" y="172367"/>
            <a:ext cx="7620000" cy="1143000"/>
          </a:xfrm>
        </p:spPr>
        <p:txBody>
          <a:bodyPr/>
          <a:lstStyle/>
          <a:p>
            <a:r>
              <a:rPr lang="ru-RU" dirty="0" smtClean="0"/>
              <a:t>Сексуальное насилие: подозрение/уверенность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Родители переживают шок</a:t>
            </a:r>
          </a:p>
          <a:p>
            <a:r>
              <a:rPr lang="ru-RU" dirty="0" smtClean="0"/>
              <a:t>Ребенок напуган, что совершил что-то ужасное из-за чего его родитель так расстроен</a:t>
            </a:r>
          </a:p>
          <a:p>
            <a:r>
              <a:rPr lang="ru-RU" dirty="0" smtClean="0"/>
              <a:t>Ребенок берет вину и ответственность за произошедшее на себя</a:t>
            </a:r>
          </a:p>
          <a:p>
            <a:r>
              <a:rPr lang="ru-RU" dirty="0" smtClean="0"/>
              <a:t>Если предполагаемый автор насилия проживает вместе с ребенком, почти нет шансов, что ребенок признается что подвергся насилию.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Большинство </a:t>
            </a:r>
            <a:r>
              <a:rPr lang="ru-RU" dirty="0"/>
              <a:t>информации о сексуальном насилии ребенка не будет раскрыта НИКОГДА</a:t>
            </a:r>
          </a:p>
          <a:p>
            <a:endParaRPr lang="ru-RU" dirty="0"/>
          </a:p>
        </p:txBody>
      </p:sp>
      <p:pic>
        <p:nvPicPr>
          <p:cNvPr id="4" name="Изображение 3" descr="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72367"/>
            <a:ext cx="1524000" cy="858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0137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/>
              <a:t>Психологическое обследование ребенка после сексуального насилия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Дошкольники проявляют себя непосредственно (</a:t>
            </a:r>
            <a:r>
              <a:rPr lang="ru-RU" dirty="0" err="1" smtClean="0"/>
              <a:t>сексуализированно</a:t>
            </a:r>
            <a:r>
              <a:rPr lang="ru-RU" dirty="0" smtClean="0"/>
              <a:t>), но их признаниям о совершенном против них преступлении необходимо больше доказательств. Часто возникают трудности в сопоставлении результатов психологической диагностики с предполагаемым насилием.</a:t>
            </a:r>
          </a:p>
          <a:p>
            <a:r>
              <a:rPr lang="ru-RU" dirty="0" smtClean="0"/>
              <a:t>Дети школьного возраста чаще и лучше скрывают произошедшее с ними. Но если они признают преступление, то результаты психологической диагностики легче соотнести с сексуальным насилием.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4842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/>
              <a:t>Клиническое структурированное интервью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Перед интервью собрать как можно больше информации о ребенке (если это возможно) Самочувствие ребенка и его жалобы в последнее время. </a:t>
            </a:r>
          </a:p>
          <a:p>
            <a:r>
              <a:rPr lang="ru-RU" dirty="0" smtClean="0"/>
              <a:t>Перед началом интервью с ребенком оговаривается, что он понимает, что такое правда и что такое ложь. </a:t>
            </a:r>
          </a:p>
          <a:p>
            <a:r>
              <a:rPr lang="ru-RU" dirty="0" smtClean="0"/>
              <a:t>Начинать интервью со знакомства, установления контакта. В начале беседы говорить на нейтральные темы, не связанные с травмирующей ситуацией:</a:t>
            </a:r>
          </a:p>
          <a:p>
            <a:pPr>
              <a:buFontTx/>
              <a:buChar char="-"/>
            </a:pPr>
            <a:r>
              <a:rPr lang="ru-RU" dirty="0" smtClean="0"/>
              <a:t>Школа</a:t>
            </a:r>
          </a:p>
          <a:p>
            <a:pPr>
              <a:buFontTx/>
              <a:buChar char="-"/>
            </a:pPr>
            <a:r>
              <a:rPr lang="ru-RU" dirty="0" smtClean="0"/>
              <a:t>Отношения с друзьями, с родителями</a:t>
            </a:r>
          </a:p>
          <a:p>
            <a:pPr>
              <a:buFontTx/>
              <a:buChar char="-"/>
            </a:pPr>
            <a:r>
              <a:rPr lang="ru-RU" dirty="0" smtClean="0"/>
              <a:t>Увлечения</a:t>
            </a:r>
          </a:p>
          <a:p>
            <a:pPr>
              <a:buFontTx/>
              <a:buChar char="-"/>
            </a:pPr>
            <a:r>
              <a:rPr lang="ru-RU" dirty="0" smtClean="0"/>
              <a:t>Чувства </a:t>
            </a:r>
          </a:p>
          <a:p>
            <a:pPr>
              <a:buFontTx/>
              <a:buChar char="-"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6716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dirty="0"/>
              <a:t>Клиническое структурированное интервью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Вопросы, связанные с перенесенным насилием:</a:t>
            </a:r>
          </a:p>
          <a:p>
            <a:pPr>
              <a:buFontTx/>
              <a:buChar char="-"/>
            </a:pPr>
            <a:r>
              <a:rPr lang="ru-RU" dirty="0" smtClean="0"/>
              <a:t>Происходило ли с тобой что-нибудь плохое</a:t>
            </a:r>
          </a:p>
          <a:p>
            <a:pPr>
              <a:buFontTx/>
              <a:buChar char="-"/>
            </a:pPr>
            <a:r>
              <a:rPr lang="ru-RU" dirty="0" smtClean="0"/>
              <a:t>Бывало ли так, что кто-нибудь тебе что-то что тебе не нравилось</a:t>
            </a:r>
            <a:endParaRPr lang="ru-RU" dirty="0"/>
          </a:p>
          <a:p>
            <a:pPr>
              <a:buFontTx/>
              <a:buChar char="-"/>
            </a:pPr>
            <a:r>
              <a:rPr lang="ru-RU" dirty="0" smtClean="0"/>
              <a:t>Заставлял ли тебя кто-то делать что-то неприятное</a:t>
            </a:r>
          </a:p>
          <a:p>
            <a:pPr>
              <a:buFontTx/>
              <a:buChar char="-"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076684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Факторы, влияющие на достоверность информации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ПОВЫШАЮЩИЕ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/>
              <a:t>чем раньше проведено интервью после </a:t>
            </a:r>
            <a:r>
              <a:rPr lang="ru-RU" dirty="0" smtClean="0"/>
              <a:t>происшествия </a:t>
            </a:r>
            <a:r>
              <a:rPr lang="ru-RU" dirty="0"/>
              <a:t>– тем больше достоверность</a:t>
            </a:r>
          </a:p>
          <a:p>
            <a:pPr lvl="0"/>
            <a:r>
              <a:rPr lang="ru-RU" dirty="0"/>
              <a:t>чем меньше ребенок провел бесед по поводу случившегося, тем больше достоверность</a:t>
            </a:r>
          </a:p>
          <a:p>
            <a:pPr lvl="0"/>
            <a:r>
              <a:rPr lang="ru-RU" dirty="0"/>
              <a:t>чем меньше признаков стресса демонстрировали окружающие люди, когда инцидент раскрылся</a:t>
            </a:r>
          </a:p>
          <a:p>
            <a:pPr lvl="0"/>
            <a:r>
              <a:rPr lang="ru-RU" dirty="0"/>
              <a:t>безопасное, комфортное место для ребенка с неформальной обстановкой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СНИЖАЮЩИЕ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853772" cy="3951288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/>
              <a:t>младший возраст ребенка</a:t>
            </a:r>
          </a:p>
          <a:p>
            <a:pPr lvl="0"/>
            <a:r>
              <a:rPr lang="ru-RU" dirty="0"/>
              <a:t>проживание на одной территории с предполагаемым автором насилия/зависимость от автора насилия (это тренер, учитель)</a:t>
            </a:r>
          </a:p>
          <a:p>
            <a:pPr lvl="0"/>
            <a:r>
              <a:rPr lang="ru-RU" dirty="0"/>
              <a:t>ситуативные факторы (во время беседы ребенок голоден, устал, плохо себя чувствует)</a:t>
            </a:r>
          </a:p>
          <a:p>
            <a:pPr lvl="0"/>
            <a:r>
              <a:rPr lang="ru-RU" dirty="0"/>
              <a:t>интервью на «месте преступления»</a:t>
            </a:r>
          </a:p>
          <a:p>
            <a:r>
              <a:rPr lang="ru-RU" dirty="0"/>
              <a:t>ребенок уже много раз рассказывал, ему уже задавали много вопросов </a:t>
            </a:r>
          </a:p>
        </p:txBody>
      </p:sp>
    </p:spTree>
    <p:extLst>
      <p:ext uri="{BB962C8B-B14F-4D97-AF65-F5344CB8AC3E}">
        <p14:creationId xmlns:p14="http://schemas.microsoft.com/office/powerpoint/2010/main" val="3077634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Сексуальное насилие, как тема в работе психолога: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lv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1.</a:t>
            </a:r>
            <a:r>
              <a:rPr lang="ru-RU" dirty="0" smtClean="0"/>
              <a:t> Когда специалист </a:t>
            </a:r>
            <a:r>
              <a:rPr lang="ru-RU" dirty="0"/>
              <a:t>самостоятельно может наблюдать странные проявления сексуального поведения ребенка (в школе, в детском саду, во время приема родителя вместе с ребенком); </a:t>
            </a:r>
          </a:p>
          <a:p>
            <a:pPr marL="114300" lv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2. </a:t>
            </a:r>
            <a:r>
              <a:rPr lang="ru-RU" dirty="0" smtClean="0"/>
              <a:t>Когда </a:t>
            </a:r>
            <a:r>
              <a:rPr lang="ru-RU" dirty="0"/>
              <a:t>к </a:t>
            </a:r>
            <a:r>
              <a:rPr lang="ru-RU" dirty="0" smtClean="0"/>
              <a:t>психологу </a:t>
            </a:r>
            <a:r>
              <a:rPr lang="ru-RU" dirty="0"/>
              <a:t>обращаются родители или другие специалисты, которые подозревают что что-то </a:t>
            </a:r>
            <a:r>
              <a:rPr lang="ru-RU" dirty="0" smtClean="0"/>
              <a:t>случилось.</a:t>
            </a:r>
            <a:endParaRPr lang="ru-RU" dirty="0"/>
          </a:p>
          <a:p>
            <a:pPr marL="114300" lv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3</a:t>
            </a:r>
            <a:r>
              <a:rPr lang="ru-RU" dirty="0" smtClean="0"/>
              <a:t>. Когда </a:t>
            </a:r>
            <a:r>
              <a:rPr lang="ru-RU" dirty="0"/>
              <a:t>психолог сталкивается в своей работе с непосредственным признанием ребенка о том, что над ним было совершено сексуальное насилие.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9097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азвание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Типы вопросов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456867"/>
                </a:solidFill>
              </a:rPr>
              <a:t>ОТКРЫТЫЕ:</a:t>
            </a:r>
          </a:p>
          <a:p>
            <a:pPr>
              <a:buFontTx/>
              <a:buChar char="-"/>
            </a:pPr>
            <a:r>
              <a:rPr lang="ru-RU" dirty="0" smtClean="0"/>
              <a:t>Что произошло?</a:t>
            </a:r>
          </a:p>
          <a:p>
            <a:pPr>
              <a:buFontTx/>
              <a:buChar char="-"/>
            </a:pPr>
            <a:r>
              <a:rPr lang="ru-RU" dirty="0" smtClean="0"/>
              <a:t>Расскажи подробнее как это случилось?</a:t>
            </a:r>
          </a:p>
          <a:p>
            <a:pPr>
              <a:buFontTx/>
              <a:buChar char="-"/>
            </a:pPr>
            <a:r>
              <a:rPr lang="ru-RU" dirty="0" smtClean="0"/>
              <a:t>Что было дальше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rgbClr val="456867"/>
                </a:solidFill>
              </a:rPr>
              <a:t>УТОЧНЯЮЩИЕ ОТКРЫТЫЕ:</a:t>
            </a:r>
          </a:p>
          <a:p>
            <a:pPr>
              <a:buFontTx/>
              <a:buChar char="-"/>
            </a:pPr>
            <a:r>
              <a:rPr lang="ru-RU" dirty="0" smtClean="0"/>
              <a:t>Где это было? Когда?</a:t>
            </a:r>
          </a:p>
          <a:p>
            <a:pPr>
              <a:buFontTx/>
              <a:buChar char="-"/>
            </a:pPr>
            <a:r>
              <a:rPr lang="ru-RU" dirty="0" smtClean="0"/>
              <a:t>Кто именно это сделал?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rgbClr val="456867"/>
                </a:solidFill>
              </a:rPr>
              <a:t>АЛЬТЕРНАТИВНЫЕ</a:t>
            </a:r>
            <a:endParaRPr lang="ru-RU" dirty="0"/>
          </a:p>
          <a:p>
            <a:pPr>
              <a:buFontTx/>
              <a:buChar char="-"/>
            </a:pPr>
            <a:r>
              <a:rPr lang="ru-RU" dirty="0" smtClean="0"/>
              <a:t>Ты не помнишь или не хочешь говорить?</a:t>
            </a:r>
          </a:p>
          <a:p>
            <a:pPr>
              <a:buFontTx/>
              <a:buChar char="-"/>
            </a:pPr>
            <a:r>
              <a:rPr lang="ru-RU" dirty="0" smtClean="0"/>
              <a:t>Ты боишься или не знаешь?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rgbClr val="456867"/>
                </a:solidFill>
              </a:rPr>
              <a:t>ЗАКРЫТЫЕ:</a:t>
            </a:r>
          </a:p>
          <a:p>
            <a:pPr>
              <a:buFontTx/>
              <a:buChar char="-"/>
            </a:pPr>
            <a:r>
              <a:rPr lang="ru-RU" dirty="0" smtClean="0"/>
              <a:t>Он тебя потрогал?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1286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Рисуночные методы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Могут быть использованы в качестве дополнительного инструмента</a:t>
            </a:r>
          </a:p>
          <a:p>
            <a:r>
              <a:rPr lang="ru-RU" dirty="0" smtClean="0"/>
              <a:t>Могут быть использованы как средство коммуникации</a:t>
            </a:r>
          </a:p>
          <a:p>
            <a:r>
              <a:rPr lang="ru-RU" dirty="0" smtClean="0"/>
              <a:t>Могут быть использованы как диагностические методы с учетом индивидуальных особенностей ребенка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2439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Рисунок тела/метод с куклой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Проводится с детьми дошкольного возраста</a:t>
            </a:r>
          </a:p>
          <a:p>
            <a:r>
              <a:rPr lang="ru-RU" dirty="0" smtClean="0"/>
              <a:t>На рисунке или на кукле ребенка просят называть все названия частей тела, от макушки до пяток, не пропуская, в том числе интимные.</a:t>
            </a:r>
          </a:p>
          <a:p>
            <a:r>
              <a:rPr lang="ru-RU" dirty="0" smtClean="0"/>
              <a:t>После того как перечислены все части тела, психолог возвращается к началу. Снова просит назвать части тела и спрашивает кто тебя здесь трогает, целует.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47659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Диагностика ПТСР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Полуструктурированное</a:t>
            </a:r>
            <a:r>
              <a:rPr lang="ru-RU" dirty="0" smtClean="0"/>
              <a:t> интервью для оценки травматических переживаний детей. Разработано </a:t>
            </a:r>
            <a:r>
              <a:rPr lang="ru-RU" dirty="0" err="1" smtClean="0"/>
              <a:t>Тарабриной</a:t>
            </a:r>
            <a:r>
              <a:rPr lang="ru-RU" dirty="0" smtClean="0"/>
              <a:t> Н.В Подходит для детей 10-13 лет. Состоит из двух частей: для ребенка и для родителя. Есть в открытом доступе.</a:t>
            </a:r>
          </a:p>
          <a:p>
            <a:r>
              <a:rPr lang="ru-RU" dirty="0" smtClean="0"/>
              <a:t> Для подростков может быть использован опросник Бека для определения депрессии</a:t>
            </a:r>
          </a:p>
          <a:p>
            <a:r>
              <a:rPr lang="ru-RU" dirty="0" smtClean="0"/>
              <a:t>Шкала ПТСР из </a:t>
            </a:r>
            <a:r>
              <a:rPr lang="en-US" dirty="0" smtClean="0"/>
              <a:t>MMPI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0720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Общие рекомендации по диагностике: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идеале, структурированное интервью о произошедшем насилии нужно проводить один раз.</a:t>
            </a:r>
          </a:p>
          <a:p>
            <a:r>
              <a:rPr lang="ru-RU" dirty="0" smtClean="0"/>
              <a:t>Тщательное ведение протоколов, документации. Аудиозапись на протяжении обследования не должна прерываться.</a:t>
            </a:r>
          </a:p>
          <a:p>
            <a:r>
              <a:rPr lang="ru-RU" dirty="0" smtClean="0"/>
              <a:t>Все материалы, записи и заметки в данной ситуации могут быть затребованы органами прокуратуры и судом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9450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880489" y="457200"/>
            <a:ext cx="7620000" cy="1143000"/>
          </a:xfrm>
        </p:spPr>
        <p:txBody>
          <a:bodyPr/>
          <a:lstStyle/>
          <a:p>
            <a:pPr algn="ctr"/>
            <a:r>
              <a:rPr lang="ru-RU" sz="4000" dirty="0" smtClean="0"/>
              <a:t>Психологическая помощь детям, пострадавшим от сексуального насилия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Работа с родителем</a:t>
            </a:r>
          </a:p>
          <a:p>
            <a:r>
              <a:rPr lang="ru-RU" dirty="0" smtClean="0"/>
              <a:t>Работа с ребенком</a:t>
            </a:r>
          </a:p>
          <a:p>
            <a:r>
              <a:rPr lang="ru-RU" dirty="0" smtClean="0"/>
              <a:t>Создание безопасного пространства в детско-родительских отношениях</a:t>
            </a:r>
            <a:endParaRPr lang="ru-RU" dirty="0"/>
          </a:p>
        </p:txBody>
      </p:sp>
      <p:pic>
        <p:nvPicPr>
          <p:cNvPr id="4" name="Изображение 3" descr="3-transparen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0845" cy="1250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797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Последствия сексуального насилия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84951"/>
          </a:xfrm>
        </p:spPr>
        <p:txBody>
          <a:bodyPr>
            <a:normAutofit/>
          </a:bodyPr>
          <a:lstStyle/>
          <a:p>
            <a:r>
              <a:rPr lang="ru-RU" dirty="0"/>
              <a:t>Тревожные и депрессивные состояния </a:t>
            </a:r>
          </a:p>
          <a:p>
            <a:r>
              <a:rPr lang="ru-RU" dirty="0"/>
              <a:t>Снижение регуляторных функций и самоконтроля.</a:t>
            </a:r>
          </a:p>
          <a:p>
            <a:r>
              <a:rPr lang="ru-RU" dirty="0"/>
              <a:t>Снижение мотивации к игровой и учебной деятельности, что в свою очередь снижает развитие</a:t>
            </a:r>
          </a:p>
          <a:p>
            <a:r>
              <a:rPr lang="ru-RU" dirty="0"/>
              <a:t>Нарушение способности устанавливать и поддерживать контакты с близкими и окружающими</a:t>
            </a:r>
          </a:p>
          <a:p>
            <a:r>
              <a:rPr lang="ru-RU" dirty="0"/>
              <a:t>Нарушения пищевого поведения</a:t>
            </a:r>
          </a:p>
          <a:p>
            <a:r>
              <a:rPr lang="ru-RU" dirty="0"/>
              <a:t>Склонность к формированию зависимостей</a:t>
            </a:r>
          </a:p>
          <a:p>
            <a:r>
              <a:rPr lang="ru-RU" dirty="0"/>
              <a:t> </a:t>
            </a:r>
            <a:r>
              <a:rPr lang="ru-RU" dirty="0" smtClean="0"/>
              <a:t>Чаще становятся жертвами насилия или авторами насилия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5015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Работа с родителем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Приглашение к контакту. Отвечать на все, возникающие у родителя, вопросы</a:t>
            </a:r>
          </a:p>
          <a:p>
            <a:r>
              <a:rPr lang="ru-RU" dirty="0" smtClean="0"/>
              <a:t>Упор на просветительскую работу: </a:t>
            </a:r>
          </a:p>
          <a:p>
            <a:pPr>
              <a:buFontTx/>
              <a:buChar char="-"/>
            </a:pPr>
            <a:r>
              <a:rPr lang="ru-RU" dirty="0" smtClean="0"/>
              <a:t>что такое сексуальное насилие</a:t>
            </a:r>
          </a:p>
          <a:p>
            <a:pPr>
              <a:buFontTx/>
              <a:buChar char="-"/>
            </a:pPr>
            <a:r>
              <a:rPr lang="ru-RU" dirty="0" smtClean="0"/>
              <a:t>Как может проявлять себя травма у ребенка</a:t>
            </a:r>
          </a:p>
          <a:p>
            <a:pPr>
              <a:buFontTx/>
              <a:buChar char="-"/>
            </a:pPr>
            <a:r>
              <a:rPr lang="ru-RU" dirty="0" smtClean="0"/>
              <a:t>Как говорить с детьми о границах тела и формировать безопасность</a:t>
            </a:r>
          </a:p>
          <a:p>
            <a:pPr marL="114300" indent="0">
              <a:buNone/>
            </a:pPr>
            <a:endParaRPr lang="ru-RU" dirty="0"/>
          </a:p>
          <a:p>
            <a:pPr marL="114300" indent="0">
              <a:buNone/>
            </a:pPr>
            <a:r>
              <a:rPr lang="ru-RU" dirty="0" smtClean="0"/>
              <a:t>Удерживаем родителя в окне толерантности восприятия насилия:</a:t>
            </a:r>
          </a:p>
          <a:p>
            <a:pPr>
              <a:buFontTx/>
              <a:buChar char="-"/>
            </a:pPr>
            <a:r>
              <a:rPr lang="ru-RU" dirty="0" smtClean="0"/>
              <a:t>Снижаем </a:t>
            </a:r>
            <a:r>
              <a:rPr lang="ru-RU" dirty="0" err="1"/>
              <a:t>г</a:t>
            </a:r>
            <a:r>
              <a:rPr lang="ru-RU" dirty="0" err="1" smtClean="0"/>
              <a:t>иперреагирование</a:t>
            </a:r>
            <a:r>
              <a:rPr lang="ru-RU" dirty="0" smtClean="0"/>
              <a:t> родителя</a:t>
            </a:r>
          </a:p>
          <a:p>
            <a:pPr>
              <a:buFontTx/>
              <a:buChar char="-"/>
            </a:pPr>
            <a:r>
              <a:rPr lang="ru-RU" dirty="0" smtClean="0"/>
              <a:t>Повышаем </a:t>
            </a:r>
            <a:r>
              <a:rPr lang="ru-RU" dirty="0" err="1" smtClean="0"/>
              <a:t>гипореагирование</a:t>
            </a:r>
            <a:r>
              <a:rPr lang="ru-RU" dirty="0" smtClean="0"/>
              <a:t> родителя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65786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Работа с детьми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Просветительский блок:</a:t>
            </a:r>
          </a:p>
          <a:p>
            <a:pPr>
              <a:buFontTx/>
              <a:buChar char="-"/>
            </a:pPr>
            <a:r>
              <a:rPr lang="ru-RU" dirty="0" smtClean="0"/>
              <a:t>Произошедшее не является нормальным проявлением отношений любви</a:t>
            </a:r>
          </a:p>
          <a:p>
            <a:pPr>
              <a:buFontTx/>
              <a:buChar char="-"/>
            </a:pPr>
            <a:r>
              <a:rPr lang="ru-RU" dirty="0" smtClean="0"/>
              <a:t>Запугивание, обман </a:t>
            </a:r>
            <a:r>
              <a:rPr lang="mr-IN" dirty="0" smtClean="0"/>
              <a:t>–</a:t>
            </a:r>
            <a:r>
              <a:rPr lang="ru-RU" dirty="0" smtClean="0"/>
              <a:t> это преступления</a:t>
            </a:r>
          </a:p>
          <a:p>
            <a:pPr>
              <a:buFontTx/>
              <a:buChar char="-"/>
            </a:pPr>
            <a:r>
              <a:rPr lang="ru-RU" dirty="0" smtClean="0"/>
              <a:t>Это не вина ребенка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8062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с чувствами ребенка: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Выявить смешанные, амбивалентные переживания</a:t>
            </a:r>
          </a:p>
          <a:p>
            <a:r>
              <a:rPr lang="ru-RU" dirty="0" smtClean="0"/>
              <a:t>Смешанные чувства упорядочить и нормализовать</a:t>
            </a:r>
          </a:p>
          <a:p>
            <a:r>
              <a:rPr lang="ru-RU" dirty="0" smtClean="0"/>
              <a:t>Создать условия для их выражения:</a:t>
            </a:r>
          </a:p>
          <a:p>
            <a:pPr>
              <a:buFontTx/>
              <a:buChar char="-"/>
            </a:pPr>
            <a:r>
              <a:rPr lang="ru-RU" dirty="0" smtClean="0"/>
              <a:t>Вербально</a:t>
            </a:r>
          </a:p>
          <a:p>
            <a:pPr>
              <a:buFontTx/>
              <a:buChar char="-"/>
            </a:pPr>
            <a:r>
              <a:rPr lang="ru-RU" dirty="0" smtClean="0"/>
              <a:t>С помощью игры</a:t>
            </a:r>
          </a:p>
          <a:p>
            <a:pPr>
              <a:buFontTx/>
              <a:buChar char="-"/>
            </a:pPr>
            <a:r>
              <a:rPr lang="ru-RU" dirty="0" smtClean="0"/>
              <a:t>Используя арт терапевтические техники: лепка, рисование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0551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Сексуальное насилие: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199" y="1212357"/>
            <a:ext cx="7931615" cy="5349769"/>
          </a:xfrm>
        </p:spPr>
        <p:txBody>
          <a:bodyPr>
            <a:normAutofit fontScale="62500" lnSpcReduction="20000"/>
          </a:bodyPr>
          <a:lstStyle/>
          <a:p>
            <a:r>
              <a:rPr lang="ru-RU" sz="4400" dirty="0" smtClean="0">
                <a:solidFill>
                  <a:schemeClr val="accent2">
                    <a:lumMod val="50000"/>
                  </a:schemeClr>
                </a:solidFill>
              </a:rPr>
              <a:t>Контактное:</a:t>
            </a:r>
          </a:p>
          <a:p>
            <a:pPr>
              <a:buFontTx/>
              <a:buChar char="-"/>
            </a:pPr>
            <a:r>
              <a:rPr lang="ru-RU" sz="2400" dirty="0"/>
              <a:t>Половой акт</a:t>
            </a:r>
          </a:p>
          <a:p>
            <a:pPr>
              <a:buFontTx/>
              <a:buChar char="-"/>
            </a:pPr>
            <a:r>
              <a:rPr lang="ru-RU" sz="2400" dirty="0"/>
              <a:t>Телесный контакт с половыми органами ребенка</a:t>
            </a:r>
          </a:p>
          <a:p>
            <a:pPr>
              <a:buFontTx/>
              <a:buChar char="-"/>
            </a:pPr>
            <a:r>
              <a:rPr lang="ru-RU" sz="2400" dirty="0"/>
              <a:t>Введение различных предметов в анус и влагалище </a:t>
            </a:r>
            <a:r>
              <a:rPr lang="ru-RU" sz="2400" dirty="0" smtClean="0"/>
              <a:t>ребенка</a:t>
            </a:r>
            <a:endParaRPr lang="ru-RU" sz="3200" dirty="0" smtClean="0"/>
          </a:p>
          <a:p>
            <a:r>
              <a:rPr lang="ru-RU" sz="4400" dirty="0" smtClean="0">
                <a:solidFill>
                  <a:srgbClr val="456867"/>
                </a:solidFill>
              </a:rPr>
              <a:t>Неконтактное:</a:t>
            </a:r>
          </a:p>
          <a:p>
            <a:pPr>
              <a:buFontTx/>
              <a:buChar char="-"/>
            </a:pPr>
            <a:r>
              <a:rPr lang="ru-RU" sz="3200" dirty="0" smtClean="0"/>
              <a:t>Демонстрация </a:t>
            </a:r>
            <a:r>
              <a:rPr lang="ru-RU" sz="3200" dirty="0"/>
              <a:t>обнаженных гениталий, груди, ягодиц </a:t>
            </a:r>
            <a:r>
              <a:rPr lang="ru-RU" sz="3200" dirty="0" smtClean="0"/>
              <a:t>ребенку</a:t>
            </a:r>
          </a:p>
          <a:p>
            <a:pPr>
              <a:buFontTx/>
              <a:buChar char="-"/>
            </a:pPr>
            <a:r>
              <a:rPr lang="ru-RU" sz="3200" dirty="0" smtClean="0"/>
              <a:t>Совершение </a:t>
            </a:r>
            <a:r>
              <a:rPr lang="ru-RU" sz="3200" dirty="0"/>
              <a:t>полового акта в присутствии ребенка </a:t>
            </a:r>
          </a:p>
          <a:p>
            <a:pPr marL="114300" indent="0">
              <a:buNone/>
            </a:pPr>
            <a:r>
              <a:rPr lang="ru-RU" sz="3200" dirty="0" smtClean="0"/>
              <a:t>- Подглядывание </a:t>
            </a:r>
            <a:r>
              <a:rPr lang="ru-RU" sz="3200" dirty="0"/>
              <a:t>за ребенком во время совершения им интимных процедур </a:t>
            </a:r>
          </a:p>
          <a:p>
            <a:pPr marL="114300" indent="0">
              <a:buNone/>
            </a:pPr>
            <a:r>
              <a:rPr lang="ru-RU" sz="3200" dirty="0" smtClean="0"/>
              <a:t>- Принуждение </a:t>
            </a:r>
            <a:r>
              <a:rPr lang="ru-RU" sz="3200" dirty="0"/>
              <a:t>ребенка к раздеванию в присутствии других лиц </a:t>
            </a:r>
          </a:p>
          <a:p>
            <a:pPr marL="114300" indent="0">
              <a:buNone/>
            </a:pPr>
            <a:r>
              <a:rPr lang="ru-RU" sz="3200" dirty="0" smtClean="0"/>
              <a:t>- Игры </a:t>
            </a:r>
            <a:r>
              <a:rPr lang="ru-RU" sz="3200" dirty="0"/>
              <a:t>сексуального характера </a:t>
            </a:r>
          </a:p>
          <a:p>
            <a:pPr marL="114300" indent="0">
              <a:buNone/>
            </a:pPr>
            <a:r>
              <a:rPr lang="ru-RU" sz="3200" dirty="0" smtClean="0"/>
              <a:t>- Изготовление </a:t>
            </a:r>
            <a:r>
              <a:rPr lang="ru-RU" sz="3200" dirty="0"/>
              <a:t>порнографических изображений ребенка </a:t>
            </a:r>
          </a:p>
          <a:p>
            <a:pPr marL="114300" indent="0">
              <a:buNone/>
            </a:pPr>
            <a:r>
              <a:rPr lang="ru-RU" sz="3200" dirty="0" smtClean="0"/>
              <a:t>- Подавление </a:t>
            </a:r>
            <a:r>
              <a:rPr lang="ru-RU" sz="3200" dirty="0"/>
              <a:t>нормальных сексуальных интересов ребенка или стимулирование детской сексуальности в ущерб другим аспектам развития ребенка </a:t>
            </a:r>
          </a:p>
          <a:p>
            <a:pPr marL="114300" indent="0">
              <a:buNone/>
            </a:pPr>
            <a:r>
              <a:rPr lang="ru-RU" sz="3200" dirty="0" smtClean="0"/>
              <a:t>- Разговоры </a:t>
            </a:r>
            <a:r>
              <a:rPr lang="ru-RU" sz="3200" dirty="0"/>
              <a:t>о сексуальности, не соответствующие возрасту ребенка</a:t>
            </a:r>
          </a:p>
          <a:p>
            <a:pPr marL="114300" indent="0">
              <a:buNone/>
            </a:pPr>
            <a:r>
              <a:rPr lang="ru-RU" sz="3200" dirty="0" smtClean="0"/>
              <a:t>- Демонстрация </a:t>
            </a:r>
            <a:r>
              <a:rPr lang="ru-RU" sz="3200" dirty="0"/>
              <a:t>эротических и порнографических материалов ребенку </a:t>
            </a:r>
          </a:p>
          <a:p>
            <a:pPr marL="114300" indent="0">
              <a:buNone/>
            </a:pPr>
            <a:endParaRPr lang="ru-RU" sz="3200" dirty="0" smtClean="0"/>
          </a:p>
          <a:p>
            <a:pPr marL="114300" indent="0">
              <a:buNone/>
            </a:pP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1657711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Обучение </a:t>
            </a:r>
            <a:r>
              <a:rPr lang="ru-RU" dirty="0" err="1" smtClean="0"/>
              <a:t>саморегуляции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Работа с телом. Внимание! Не прикасаться к ребенку!!!</a:t>
            </a:r>
          </a:p>
          <a:p>
            <a:pPr marL="114300" indent="0">
              <a:buNone/>
            </a:pPr>
            <a:r>
              <a:rPr lang="ru-RU" dirty="0" smtClean="0"/>
              <a:t>- Упражнение «макаронина»</a:t>
            </a:r>
          </a:p>
          <a:p>
            <a:r>
              <a:rPr lang="ru-RU" dirty="0" smtClean="0"/>
              <a:t>Обучение дыхательным техникам </a:t>
            </a:r>
          </a:p>
          <a:p>
            <a:pPr marL="114300" indent="0">
              <a:buNone/>
            </a:pPr>
            <a:r>
              <a:rPr lang="ru-RU" dirty="0" smtClean="0"/>
              <a:t>- Дыхание под счет</a:t>
            </a:r>
          </a:p>
          <a:p>
            <a:r>
              <a:rPr lang="ru-RU" dirty="0" smtClean="0"/>
              <a:t>Обучение навыку работать с мыслями</a:t>
            </a:r>
          </a:p>
          <a:p>
            <a:pPr>
              <a:buFontTx/>
              <a:buChar char="-"/>
            </a:pPr>
            <a:r>
              <a:rPr lang="ru-RU" dirty="0" smtClean="0"/>
              <a:t>«Тефлоновое мышление»</a:t>
            </a:r>
          </a:p>
          <a:p>
            <a:pPr>
              <a:buFontTx/>
              <a:buChar char="-"/>
            </a:pPr>
            <a:endParaRPr lang="ru-RU" dirty="0"/>
          </a:p>
          <a:p>
            <a:pPr marL="114300" indent="0">
              <a:buNone/>
            </a:pPr>
            <a:r>
              <a:rPr lang="ru-RU" dirty="0" smtClean="0"/>
              <a:t>Группа поддержки</a:t>
            </a:r>
          </a:p>
        </p:txBody>
      </p:sp>
    </p:spTree>
    <p:extLst>
      <p:ext uri="{BB962C8B-B14F-4D97-AF65-F5344CB8AC3E}">
        <p14:creationId xmlns:p14="http://schemas.microsoft.com/office/powerpoint/2010/main" val="4026611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/>
              <a:t>Работа с детско-родительскими отношениями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Укрепление чувства доверия и безопасности </a:t>
            </a:r>
          </a:p>
          <a:p>
            <a:r>
              <a:rPr lang="ru-RU" dirty="0" smtClean="0"/>
              <a:t>Профилактика эпизодов насилия в будущем:</a:t>
            </a:r>
          </a:p>
          <a:p>
            <a:r>
              <a:rPr lang="ru-RU" dirty="0" smtClean="0"/>
              <a:t>- Правила нижнего белья</a:t>
            </a:r>
          </a:p>
          <a:p>
            <a:r>
              <a:rPr lang="ru-RU" dirty="0" smtClean="0"/>
              <a:t>- «Нет </a:t>
            </a:r>
            <a:r>
              <a:rPr lang="mr-IN" dirty="0" smtClean="0"/>
              <a:t>–</a:t>
            </a:r>
            <a:r>
              <a:rPr lang="ru-RU" dirty="0" smtClean="0"/>
              <a:t> уйди </a:t>
            </a:r>
            <a:r>
              <a:rPr lang="mr-IN" dirty="0" smtClean="0"/>
              <a:t>–</a:t>
            </a:r>
            <a:r>
              <a:rPr lang="ru-RU" dirty="0" smtClean="0"/>
              <a:t> расскажи»</a:t>
            </a:r>
          </a:p>
          <a:p>
            <a:r>
              <a:rPr lang="ru-RU" dirty="0" smtClean="0"/>
              <a:t>- «Секретное сообщение»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96451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Забота о себе самом </a:t>
            </a:r>
            <a:r>
              <a:rPr lang="mr-IN" dirty="0" smtClean="0"/>
              <a:t>–</a:t>
            </a:r>
            <a:r>
              <a:rPr lang="ru-RU" dirty="0" smtClean="0"/>
              <a:t> профилактика выгорания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Имеете право не работать</a:t>
            </a:r>
          </a:p>
          <a:p>
            <a:r>
              <a:rPr lang="ru-RU" dirty="0" smtClean="0"/>
              <a:t>Найдите группу поддержки специалистов, кому можно «слить» переполняющие чувства</a:t>
            </a:r>
          </a:p>
          <a:p>
            <a:r>
              <a:rPr lang="ru-RU" dirty="0" smtClean="0"/>
              <a:t>После трудной сессии восстановите силы доступными для вас способами.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1753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Литература</a:t>
            </a:r>
            <a:r>
              <a:rPr lang="ru-RU" dirty="0"/>
              <a:t>:</a:t>
            </a:r>
          </a:p>
        </p:txBody>
      </p:sp>
      <p:pic>
        <p:nvPicPr>
          <p:cNvPr id="4" name="Содержимое 3" descr="9413963-nadezhda-tarabrina-psihologiya-posttravmaticheskogo-stressa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8434" r="-58434"/>
          <a:stretch>
            <a:fillRect/>
          </a:stretch>
        </p:blipFill>
        <p:spPr>
          <a:xfrm>
            <a:off x="-404048" y="1042130"/>
            <a:ext cx="3263678" cy="2056117"/>
          </a:xfrm>
        </p:spPr>
      </p:pic>
      <p:pic>
        <p:nvPicPr>
          <p:cNvPr id="5" name="Изображение 4" descr="5587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824" y="1417638"/>
            <a:ext cx="1438275" cy="2019300"/>
          </a:xfrm>
          <a:prstGeom prst="rect">
            <a:avLst/>
          </a:prstGeom>
        </p:spPr>
      </p:pic>
      <p:pic>
        <p:nvPicPr>
          <p:cNvPr id="6" name="Изображение 5" descr="__Pomosch_detyam__zhertvam_nasiliya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6726" y="1417638"/>
            <a:ext cx="1593116" cy="2349847"/>
          </a:xfrm>
          <a:prstGeom prst="rect">
            <a:avLst/>
          </a:prstGeom>
        </p:spPr>
      </p:pic>
      <p:pic>
        <p:nvPicPr>
          <p:cNvPr id="7" name="Изображение 6" descr="14101740.cover_185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640" y="967308"/>
            <a:ext cx="1911560" cy="280017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03461" y="4003015"/>
            <a:ext cx="43798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456867"/>
                </a:solidFill>
              </a:rPr>
              <a:t>Благодарность Светлане Марковой  </a:t>
            </a:r>
            <a:endParaRPr lang="ru-RU" sz="3200" dirty="0">
              <a:solidFill>
                <a:srgbClr val="456867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83514" y="4926406"/>
            <a:ext cx="245604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Мои контакты: </a:t>
            </a:r>
          </a:p>
          <a:p>
            <a:r>
              <a:rPr lang="ru-RU" sz="2800" dirty="0" smtClean="0"/>
              <a:t>89161130817</a:t>
            </a:r>
          </a:p>
          <a:p>
            <a:r>
              <a:rPr lang="en-US" sz="2800" dirty="0" smtClean="0"/>
              <a:t>fatya76@list.ru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49951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Статистика сексуальных преступлений против детей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3600" dirty="0" smtClean="0"/>
              <a:t>75-90</a:t>
            </a:r>
            <a:r>
              <a:rPr lang="en-US" sz="3600" dirty="0" smtClean="0"/>
              <a:t>%</a:t>
            </a:r>
            <a:r>
              <a:rPr lang="ru-RU" sz="3600" dirty="0" smtClean="0"/>
              <a:t> авторы насилия </a:t>
            </a:r>
            <a:r>
              <a:rPr lang="ru-RU" sz="3600" dirty="0" smtClean="0">
                <a:solidFill>
                  <a:srgbClr val="456867"/>
                </a:solidFill>
              </a:rPr>
              <a:t>знакомы</a:t>
            </a:r>
            <a:r>
              <a:rPr lang="ru-RU" sz="3600" dirty="0" smtClean="0"/>
              <a:t> детям</a:t>
            </a:r>
          </a:p>
          <a:p>
            <a:r>
              <a:rPr lang="ru-RU" sz="3600" dirty="0" smtClean="0"/>
              <a:t>10-25% совершается не знакомыми детям людьми</a:t>
            </a:r>
          </a:p>
          <a:p>
            <a:r>
              <a:rPr lang="ru-RU" sz="3600" dirty="0" smtClean="0">
                <a:solidFill>
                  <a:srgbClr val="456867"/>
                </a:solidFill>
              </a:rPr>
              <a:t>2 млн </a:t>
            </a:r>
            <a:r>
              <a:rPr lang="ru-RU" sz="3600" dirty="0" smtClean="0"/>
              <a:t>детей в России ежегодно подвергаются насилию в семье (физическому и сексуальному)</a:t>
            </a:r>
          </a:p>
          <a:p>
            <a:r>
              <a:rPr lang="ru-RU" sz="3600" dirty="0" smtClean="0"/>
              <a:t>10% детей, подвергшихся насилию умирает от побоев</a:t>
            </a:r>
          </a:p>
          <a:p>
            <a:r>
              <a:rPr lang="ru-RU" sz="3600" dirty="0" smtClean="0"/>
              <a:t>2000 детей заканчивают самоубийством </a:t>
            </a:r>
          </a:p>
          <a:p>
            <a:r>
              <a:rPr lang="ru-RU" sz="2400" dirty="0" smtClean="0"/>
              <a:t>(Источник: «Раннее выявление жестокого обращения с детьми в семьях» Методическое пособие. Псков 2014)</a:t>
            </a:r>
          </a:p>
          <a:p>
            <a:endParaRPr lang="ru-RU" sz="2600" dirty="0" smtClean="0"/>
          </a:p>
        </p:txBody>
      </p:sp>
    </p:spTree>
    <p:extLst>
      <p:ext uri="{BB962C8B-B14F-4D97-AF65-F5344CB8AC3E}">
        <p14:creationId xmlns:p14="http://schemas.microsoft.com/office/powerpoint/2010/main" val="35291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Сексуальное поведение ребенка в норме: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Интерес к своему телу</a:t>
            </a:r>
          </a:p>
          <a:p>
            <a:r>
              <a:rPr lang="ru-RU" sz="2800" dirty="0" smtClean="0">
                <a:solidFill>
                  <a:srgbClr val="456867"/>
                </a:solidFill>
              </a:rPr>
              <a:t>Добровольное</a:t>
            </a:r>
            <a:r>
              <a:rPr lang="ru-RU" sz="2800" dirty="0" smtClean="0"/>
              <a:t> исследование детьми друг друга</a:t>
            </a:r>
          </a:p>
          <a:p>
            <a:r>
              <a:rPr lang="ru-RU" sz="2800" dirty="0" smtClean="0"/>
              <a:t>Приблизительно </a:t>
            </a:r>
            <a:r>
              <a:rPr lang="ru-RU" sz="2800" dirty="0" smtClean="0">
                <a:solidFill>
                  <a:srgbClr val="456867"/>
                </a:solidFill>
              </a:rPr>
              <a:t>равный возраст </a:t>
            </a:r>
            <a:r>
              <a:rPr lang="ru-RU" sz="2800" dirty="0" smtClean="0"/>
              <a:t>для проявления сексуальности</a:t>
            </a:r>
          </a:p>
          <a:p>
            <a:r>
              <a:rPr lang="ru-RU" sz="2800" dirty="0" smtClean="0"/>
              <a:t>Мастурбация</a:t>
            </a:r>
          </a:p>
          <a:p>
            <a:r>
              <a:rPr lang="ru-RU" sz="2800" dirty="0" smtClean="0"/>
              <a:t>Проявление сексуального поведения по отношению к другим детям в рамках принятых в семье правил</a:t>
            </a:r>
            <a:endParaRPr lang="ru-RU" sz="2800" dirty="0"/>
          </a:p>
        </p:txBody>
      </p:sp>
      <p:pic>
        <p:nvPicPr>
          <p:cNvPr id="4" name="Изображение 3" descr="5798ae94a83ec1562c69f4d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6815"/>
            <a:ext cx="1454453" cy="1454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099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Сексуальное взаимодействие между детьми </a:t>
            </a:r>
            <a:r>
              <a:rPr lang="mr-IN" dirty="0" smtClean="0"/>
              <a:t>–</a:t>
            </a:r>
            <a:r>
              <a:rPr lang="ru-RU" dirty="0" smtClean="0"/>
              <a:t> насилие?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2400" dirty="0" smtClean="0"/>
              <a:t>Разница между детьми больше </a:t>
            </a:r>
            <a:r>
              <a:rPr lang="ru-RU" sz="2400" dirty="0" smtClean="0">
                <a:solidFill>
                  <a:srgbClr val="456867"/>
                </a:solidFill>
              </a:rPr>
              <a:t>трех лет</a:t>
            </a:r>
          </a:p>
          <a:p>
            <a:r>
              <a:rPr lang="ru-RU" sz="2400" dirty="0" smtClean="0">
                <a:solidFill>
                  <a:srgbClr val="456867"/>
                </a:solidFill>
              </a:rPr>
              <a:t>Большая</a:t>
            </a:r>
            <a:r>
              <a:rPr lang="ru-RU" sz="2400" dirty="0" smtClean="0"/>
              <a:t> разница </a:t>
            </a:r>
            <a:r>
              <a:rPr lang="ru-RU" sz="2400" dirty="0"/>
              <a:t>в психоэмоциональном развитии</a:t>
            </a:r>
          </a:p>
          <a:p>
            <a:r>
              <a:rPr lang="ru-RU" sz="2400" dirty="0" smtClean="0"/>
              <a:t>Любое </a:t>
            </a:r>
            <a:r>
              <a:rPr lang="ru-RU" sz="2400" dirty="0" smtClean="0">
                <a:solidFill>
                  <a:srgbClr val="456867"/>
                </a:solidFill>
              </a:rPr>
              <a:t>нежелательное</a:t>
            </a:r>
            <a:r>
              <a:rPr lang="ru-RU" sz="2400" dirty="0" smtClean="0"/>
              <a:t> действие сексуального характера</a:t>
            </a:r>
          </a:p>
          <a:p>
            <a:pPr marL="114300" indent="0">
              <a:buNone/>
            </a:pPr>
            <a:endParaRPr lang="ru-RU" sz="2400" dirty="0"/>
          </a:p>
          <a:p>
            <a:pPr marL="114300" indent="0">
              <a:buNone/>
            </a:pPr>
            <a:r>
              <a:rPr lang="ru-RU" sz="2800" dirty="0" smtClean="0">
                <a:solidFill>
                  <a:srgbClr val="456867"/>
                </a:solidFill>
              </a:rPr>
              <a:t>Ответственность за действия на том, кто старше</a:t>
            </a:r>
            <a:endParaRPr lang="ru-RU" sz="2800" dirty="0">
              <a:solidFill>
                <a:srgbClr val="45686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383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Сексуализированное</a:t>
            </a:r>
            <a:r>
              <a:rPr lang="ru-RU" dirty="0" smtClean="0"/>
              <a:t> поведение ребенка: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Навязчиво трогает свои интимные части тела</a:t>
            </a:r>
          </a:p>
          <a:p>
            <a:r>
              <a:rPr lang="ru-RU" sz="3200" dirty="0" smtClean="0"/>
              <a:t>Оголяет свои половые органы, демонстрирует их другим детям</a:t>
            </a:r>
          </a:p>
          <a:p>
            <a:r>
              <a:rPr lang="ru-RU" sz="3200" dirty="0" smtClean="0"/>
              <a:t>Просит других детей трогать свои интимные части тела (принуждает)</a:t>
            </a:r>
          </a:p>
          <a:p>
            <a:r>
              <a:rPr lang="ru-RU" sz="3200" dirty="0" smtClean="0"/>
              <a:t>Имитирует половой акт с детьми и игрушками</a:t>
            </a:r>
          </a:p>
          <a:p>
            <a:pPr marL="114300" indent="0">
              <a:buNone/>
            </a:pPr>
            <a:endParaRPr lang="ru-RU" sz="3200" dirty="0" smtClean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0166717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Признаки сексуального насилия у детей 3-4 года: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Чрезмерная мастурбация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Частая </a:t>
            </a:r>
            <a:r>
              <a:rPr lang="ru-RU" dirty="0"/>
              <a:t>демонстрация гениталий. </a:t>
            </a:r>
          </a:p>
          <a:p>
            <a:r>
              <a:rPr lang="ru-RU" dirty="0" smtClean="0"/>
              <a:t>Сексуальные </a:t>
            </a:r>
            <a:r>
              <a:rPr lang="ru-RU" dirty="0"/>
              <a:t>игры навязчивого характера, хотят сделать что-нибудь маленькой сестре или брату. </a:t>
            </a:r>
          </a:p>
          <a:p>
            <a:r>
              <a:rPr lang="ru-RU" dirty="0" smtClean="0"/>
              <a:t>Периодические </a:t>
            </a:r>
            <a:r>
              <a:rPr lang="ru-RU" dirty="0"/>
              <a:t>ночные кошмары </a:t>
            </a:r>
          </a:p>
          <a:p>
            <a:r>
              <a:rPr lang="ru-RU" dirty="0" err="1" smtClean="0"/>
              <a:t>Энкопрез</a:t>
            </a:r>
            <a:r>
              <a:rPr lang="ru-RU" dirty="0" smtClean="0"/>
              <a:t> </a:t>
            </a:r>
            <a:r>
              <a:rPr lang="ru-RU" dirty="0"/>
              <a:t>и </a:t>
            </a:r>
            <a:r>
              <a:rPr lang="ru-RU" dirty="0" err="1"/>
              <a:t>энурез</a:t>
            </a:r>
            <a:r>
              <a:rPr lang="ru-RU" dirty="0"/>
              <a:t> </a:t>
            </a:r>
          </a:p>
          <a:p>
            <a:r>
              <a:rPr lang="ru-RU" dirty="0" smtClean="0"/>
              <a:t>Нарушения </a:t>
            </a:r>
            <a:r>
              <a:rPr lang="ru-RU" dirty="0"/>
              <a:t>сна </a:t>
            </a:r>
          </a:p>
          <a:p>
            <a:r>
              <a:rPr lang="ru-RU" dirty="0" smtClean="0"/>
              <a:t>Боязнь </a:t>
            </a:r>
            <a:r>
              <a:rPr lang="ru-RU" dirty="0"/>
              <a:t>оставаться наедине с взрослым, братом, сестрой или идти в детский сад. </a:t>
            </a:r>
          </a:p>
          <a:p>
            <a:r>
              <a:rPr lang="ru-RU" dirty="0" smtClean="0"/>
              <a:t>Регрессивное </a:t>
            </a:r>
            <a:r>
              <a:rPr lang="ru-RU" dirty="0"/>
              <a:t>поведение. </a:t>
            </a:r>
          </a:p>
        </p:txBody>
      </p:sp>
    </p:spTree>
    <p:extLst>
      <p:ext uri="{BB962C8B-B14F-4D97-AF65-F5344CB8AC3E}">
        <p14:creationId xmlns:p14="http://schemas.microsoft.com/office/powerpoint/2010/main" val="2366057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Признаки сексуального насилия у детей 4-6 лет: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Чрезмерная </a:t>
            </a:r>
            <a:r>
              <a:rPr lang="ru-RU" dirty="0" smtClean="0"/>
              <a:t>мастурбация, частая </a:t>
            </a:r>
            <a:r>
              <a:rPr lang="ru-RU" dirty="0"/>
              <a:t>демонстрация гениталий. </a:t>
            </a:r>
            <a:endParaRPr lang="ru-RU" dirty="0" smtClean="0"/>
          </a:p>
          <a:p>
            <a:r>
              <a:rPr lang="ru-RU" dirty="0"/>
              <a:t>Сексуальные игры навязчивого характера, хочет сделать что-нибудь младшей сестре или брату. </a:t>
            </a:r>
          </a:p>
          <a:p>
            <a:r>
              <a:rPr lang="ru-RU" dirty="0" smtClean="0"/>
              <a:t>Агрессивное </a:t>
            </a:r>
            <a:r>
              <a:rPr lang="ru-RU" dirty="0"/>
              <a:t>сексуальное поведение с </a:t>
            </a:r>
            <a:r>
              <a:rPr lang="ru-RU" dirty="0" smtClean="0"/>
              <a:t>детьми</a:t>
            </a:r>
          </a:p>
          <a:p>
            <a:r>
              <a:rPr lang="ru-RU" dirty="0" smtClean="0"/>
              <a:t>Демонстрирует трудности установления контакта </a:t>
            </a:r>
            <a:r>
              <a:rPr lang="ru-RU" dirty="0"/>
              <a:t>(ребенок боится) </a:t>
            </a:r>
          </a:p>
          <a:p>
            <a:r>
              <a:rPr lang="ru-RU" dirty="0" smtClean="0"/>
              <a:t>Нарушения </a:t>
            </a:r>
            <a:r>
              <a:rPr lang="ru-RU" dirty="0"/>
              <a:t>сна </a:t>
            </a:r>
          </a:p>
          <a:p>
            <a:r>
              <a:rPr lang="ru-RU" dirty="0" smtClean="0"/>
              <a:t>Боязнь </a:t>
            </a:r>
            <a:r>
              <a:rPr lang="ru-RU" dirty="0"/>
              <a:t>оставаться наедине с взрослыми и сверстниками, нежелание идти в детский сад. </a:t>
            </a:r>
          </a:p>
          <a:p>
            <a:r>
              <a:rPr lang="ru-RU" dirty="0" smtClean="0"/>
              <a:t>Устраивает </a:t>
            </a:r>
            <a:r>
              <a:rPr lang="ru-RU" dirty="0"/>
              <a:t>поджоги. </a:t>
            </a:r>
          </a:p>
          <a:p>
            <a:r>
              <a:rPr lang="ru-RU" dirty="0" smtClean="0"/>
              <a:t>Регрессивное </a:t>
            </a:r>
            <a:r>
              <a:rPr lang="ru-RU" dirty="0"/>
              <a:t>поведение </a:t>
            </a:r>
          </a:p>
          <a:p>
            <a:r>
              <a:rPr lang="ru-RU" dirty="0" smtClean="0"/>
              <a:t>Соматические </a:t>
            </a:r>
            <a:r>
              <a:rPr lang="ru-RU" dirty="0"/>
              <a:t>жалобы.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5123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Соседство.thmx</Template>
  <TotalTime>3137</TotalTime>
  <Words>1774</Words>
  <Application>Microsoft Macintosh PowerPoint</Application>
  <PresentationFormat>Экран (4:3)</PresentationFormat>
  <Paragraphs>265</Paragraphs>
  <Slides>33</Slides>
  <Notes>27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Соседство</vt:lpstr>
      <vt:lpstr>Работа с детьми жертвами сексуального насилия</vt:lpstr>
      <vt:lpstr>Сексуальное насилие, как тема в работе психолога:</vt:lpstr>
      <vt:lpstr>Сексуальное насилие:</vt:lpstr>
      <vt:lpstr>Статистика сексуальных преступлений против детей</vt:lpstr>
      <vt:lpstr>Сексуальное поведение ребенка в норме:</vt:lpstr>
      <vt:lpstr>Сексуальное взаимодействие между детьми – насилие?</vt:lpstr>
      <vt:lpstr>Сексуализированное поведение ребенка:</vt:lpstr>
      <vt:lpstr>Признаки сексуального насилия у детей 3-4 года:</vt:lpstr>
      <vt:lpstr>Признаки сексуального насилия у детей 4-6 лет:</vt:lpstr>
      <vt:lpstr>Признаки сексуального насилия у детей 6-8 лет:</vt:lpstr>
      <vt:lpstr>Признаки сексуального насилия у детей 8-10 лет:</vt:lpstr>
      <vt:lpstr>Признаки сексуального насилия у детей 10-12 лет:</vt:lpstr>
      <vt:lpstr>Признаки сексуального насилия у детей 12-18 лет:</vt:lpstr>
      <vt:lpstr>Дети и порнография</vt:lpstr>
      <vt:lpstr>Сексуальное насилие: подозрение/уверенность</vt:lpstr>
      <vt:lpstr>Психологическое обследование ребенка после сексуального насилия</vt:lpstr>
      <vt:lpstr>Клиническое структурированное интервью</vt:lpstr>
      <vt:lpstr>Клиническое структурированное интервью</vt:lpstr>
      <vt:lpstr>Факторы, влияющие на достоверность информации</vt:lpstr>
      <vt:lpstr>Типы вопросов</vt:lpstr>
      <vt:lpstr>Рисуночные методы</vt:lpstr>
      <vt:lpstr>Рисунок тела/метод с куклой</vt:lpstr>
      <vt:lpstr>Диагностика ПТСР</vt:lpstr>
      <vt:lpstr>Общие рекомендации по диагностике:</vt:lpstr>
      <vt:lpstr>Психологическая помощь детям, пострадавшим от сексуального насилия</vt:lpstr>
      <vt:lpstr>Последствия сексуального насилия</vt:lpstr>
      <vt:lpstr>Работа с родителем</vt:lpstr>
      <vt:lpstr>Работа с детьми</vt:lpstr>
      <vt:lpstr>Работа с чувствами ребенка:</vt:lpstr>
      <vt:lpstr>Обучение саморегуляции:</vt:lpstr>
      <vt:lpstr>Работа с детско-родительскими отношениями</vt:lpstr>
      <vt:lpstr>Забота о себе самом – профилактика выгорания</vt:lpstr>
      <vt:lpstr>Литература: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Сексуализированное поведение детей</dc:title>
  <dc:creator>Тимофеева Светлана</dc:creator>
  <cp:lastModifiedBy>Тимофеева Светлана</cp:lastModifiedBy>
  <cp:revision>45</cp:revision>
  <dcterms:created xsi:type="dcterms:W3CDTF">2019-02-06T12:35:02Z</dcterms:created>
  <dcterms:modified xsi:type="dcterms:W3CDTF">2019-04-06T10:23:39Z</dcterms:modified>
</cp:coreProperties>
</file>