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olors1.xml" ContentType="application/vnd.ms-office.chartcolorstyle+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charts/style1.xml" ContentType="application/vnd.ms-office.chart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87" r:id="rId2"/>
    <p:sldId id="288" r:id="rId3"/>
    <p:sldId id="257" r:id="rId4"/>
    <p:sldId id="274" r:id="rId5"/>
    <p:sldId id="260" r:id="rId6"/>
    <p:sldId id="269" r:id="rId7"/>
    <p:sldId id="270" r:id="rId8"/>
    <p:sldId id="259" r:id="rId9"/>
    <p:sldId id="262" r:id="rId10"/>
    <p:sldId id="267" r:id="rId11"/>
    <p:sldId id="263" r:id="rId12"/>
    <p:sldId id="268" r:id="rId13"/>
    <p:sldId id="264" r:id="rId14"/>
    <p:sldId id="275" r:id="rId15"/>
    <p:sldId id="276" r:id="rId16"/>
    <p:sldId id="265" r:id="rId17"/>
    <p:sldId id="272" r:id="rId18"/>
    <p:sldId id="277" r:id="rId19"/>
    <p:sldId id="278" r:id="rId20"/>
    <p:sldId id="279" r:id="rId21"/>
    <p:sldId id="280" r:id="rId22"/>
    <p:sldId id="281" r:id="rId23"/>
    <p:sldId id="283" r:id="rId24"/>
    <p:sldId id="284" r:id="rId25"/>
    <p:sldId id="285" r:id="rId26"/>
    <p:sldId id="289"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D:\&#1052;&#1072;&#1084;&#1080;&#1085;&#1086;\&#1089;&#1082;&#1072;&#1085;&#1099;%20&#1072;&#1085;&#1082;&#1077;&#1090;-&#1086;&#1090;%20&#1050;&#1072;&#1090;&#1080;.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1052;&#1072;&#1084;&#1080;&#1085;&#1086;\Russian%20Group%200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1052;&#1072;&#1084;&#1080;&#1085;&#1086;\Russian%20Group%200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1052;&#1072;&#1084;&#1080;&#1085;&#1086;\Russian%20Group%200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1052;&#1072;&#1084;&#1080;&#1085;&#1086;\Russian%20Group%200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1052;&#1072;&#1084;&#1080;&#1085;&#1086;\Russian%20Group%200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1052;&#1072;&#1084;&#1080;&#1085;&#1086;\Russian%20Group%20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barChart>
        <c:barDir val="col"/>
        <c:grouping val="clustered"/>
        <c:ser>
          <c:idx val="0"/>
          <c:order val="0"/>
          <c:tx>
            <c:strRef>
              <c:f>data!$C$1</c:f>
              <c:strCache>
                <c:ptCount val="1"/>
                <c:pt idx="0">
                  <c:v>Average</c:v>
                </c:pt>
              </c:strCache>
            </c:strRef>
          </c:tx>
          <c:spPr>
            <a:solidFill>
              <a:schemeClr val="accent1"/>
            </a:solidFill>
            <a:ln>
              <a:noFill/>
            </a:ln>
            <a:effectLst/>
          </c:spPr>
          <c:cat>
            <c:strRef>
              <c:f>data!$B$2:$B$15</c:f>
              <c:strCache>
                <c:ptCount val="14"/>
                <c:pt idx="0">
                  <c:v>Most important survival experience </c:v>
                </c:pt>
                <c:pt idx="1">
                  <c:v>Your ancestors' survival stories</c:v>
                </c:pt>
                <c:pt idx="2">
                  <c:v>What helped them to survive</c:v>
                </c:pt>
                <c:pt idx="3">
                  <c:v>What is expected from a man in crisis</c:v>
                </c:pt>
                <c:pt idx="4">
                  <c:v>What is expected from a woman in crisis</c:v>
                </c:pt>
                <c:pt idx="5">
                  <c:v>What helped to cope</c:v>
                </c:pt>
                <c:pt idx="6">
                  <c:v>Prescriptions: how to behave with strangers</c:v>
                </c:pt>
                <c:pt idx="7">
                  <c:v>Prescriptions about food</c:v>
                </c:pt>
                <c:pt idx="8">
                  <c:v>Prescriptions about help</c:v>
                </c:pt>
                <c:pt idx="9">
                  <c:v>Prescriptions about dealing with authorities</c:v>
                </c:pt>
                <c:pt idx="10">
                  <c:v>General settings: death, fate</c:v>
                </c:pt>
                <c:pt idx="11">
                  <c:v>What to be avoided</c:v>
                </c:pt>
                <c:pt idx="12">
                  <c:v>Sense of suffering</c:v>
                </c:pt>
                <c:pt idx="13">
                  <c:v>Message to my children</c:v>
                </c:pt>
              </c:strCache>
            </c:strRef>
          </c:cat>
          <c:val>
            <c:numRef>
              <c:f>data!$C$2:$C$15</c:f>
              <c:numCache>
                <c:formatCode>#,##0.00</c:formatCode>
                <c:ptCount val="14"/>
                <c:pt idx="0">
                  <c:v>261.1818181818183</c:v>
                </c:pt>
                <c:pt idx="1">
                  <c:v>220.04545454545453</c:v>
                </c:pt>
                <c:pt idx="2">
                  <c:v>71.590909090909093</c:v>
                </c:pt>
                <c:pt idx="3">
                  <c:v>80.227272727272734</c:v>
                </c:pt>
                <c:pt idx="4">
                  <c:v>80.63636363636364</c:v>
                </c:pt>
                <c:pt idx="5">
                  <c:v>99.909090909090907</c:v>
                </c:pt>
                <c:pt idx="6">
                  <c:v>123.81818181818167</c:v>
                </c:pt>
                <c:pt idx="7">
                  <c:v>156.81818181818181</c:v>
                </c:pt>
                <c:pt idx="8">
                  <c:v>106.45454545454552</c:v>
                </c:pt>
                <c:pt idx="9">
                  <c:v>79.454545454545467</c:v>
                </c:pt>
                <c:pt idx="10">
                  <c:v>178.13636363636348</c:v>
                </c:pt>
                <c:pt idx="11">
                  <c:v>128.86363636363652</c:v>
                </c:pt>
                <c:pt idx="12">
                  <c:v>98.63636363636364</c:v>
                </c:pt>
                <c:pt idx="13">
                  <c:v>648.6818181818179</c:v>
                </c:pt>
              </c:numCache>
            </c:numRef>
          </c:val>
        </c:ser>
        <c:gapWidth val="219"/>
        <c:overlap val="-27"/>
        <c:axId val="88933120"/>
        <c:axId val="88935040"/>
      </c:barChart>
      <c:catAx>
        <c:axId val="88933120"/>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88935040"/>
        <c:crosses val="autoZero"/>
        <c:auto val="1"/>
        <c:lblAlgn val="ctr"/>
        <c:lblOffset val="100"/>
      </c:catAx>
      <c:valAx>
        <c:axId val="88935040"/>
        <c:scaling>
          <c:orientation val="minMax"/>
        </c:scaling>
        <c:axPos val="l"/>
        <c:majorGridlines>
          <c:spPr>
            <a:ln w="9525" cap="flat" cmpd="sng" algn="ctr">
              <a:solidFill>
                <a:schemeClr val="tx1">
                  <a:lumMod val="15000"/>
                  <a:lumOff val="85000"/>
                </a:schemeClr>
              </a:solidFill>
              <a:round/>
            </a:ln>
            <a:effectLst/>
          </c:spPr>
        </c:majorGridlines>
        <c:numFmt formatCode="#,##0.0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88933120"/>
        <c:crosses val="autoZero"/>
        <c:crossBetween val="between"/>
      </c:valAx>
      <c:spPr>
        <a:noFill/>
        <a:ln>
          <a:noFill/>
        </a:ln>
        <a:effectLst/>
      </c:spPr>
    </c:plotArea>
    <c:plotVisOnly val="1"/>
    <c:dispBlanksAs val="gap"/>
  </c:chart>
  <c:spPr>
    <a:noFill/>
    <a:ln>
      <a:noFill/>
    </a:ln>
    <a:effectLst/>
  </c:spPr>
  <c:txPr>
    <a:bodyPr/>
    <a:lstStyle/>
    <a:p>
      <a:pPr>
        <a:defRPr/>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barChart>
        <c:barDir val="col"/>
        <c:grouping val="clustered"/>
        <c:ser>
          <c:idx val="0"/>
          <c:order val="0"/>
          <c:tx>
            <c:strRef>
              <c:f>'RUS_AM_big cathegories_eng'!$F$1</c:f>
              <c:strCache>
                <c:ptCount val="1"/>
                <c:pt idx="0">
                  <c:v>proportion of mentioning, Russia</c:v>
                </c:pt>
              </c:strCache>
            </c:strRef>
          </c:tx>
          <c:spPr>
            <a:solidFill>
              <a:schemeClr val="accent1"/>
            </a:solidFill>
            <a:ln>
              <a:noFill/>
            </a:ln>
            <a:effectLst/>
          </c:spPr>
          <c:cat>
            <c:strRef>
              <c:f>'RUS_AM_big cathegories_eng'!$B$2:$B$6</c:f>
              <c:strCache>
                <c:ptCount val="5"/>
                <c:pt idx="0">
                  <c:v>Prescriptions about skills and abilities</c:v>
                </c:pt>
                <c:pt idx="1">
                  <c:v>Regulations about the tools of survival</c:v>
                </c:pt>
                <c:pt idx="2">
                  <c:v>Where to look for sources of strength</c:v>
                </c:pt>
                <c:pt idx="3">
                  <c:v>The sources of support</c:v>
                </c:pt>
                <c:pt idx="4">
                  <c:v>Messages generated by traumatic experience </c:v>
                </c:pt>
              </c:strCache>
            </c:strRef>
          </c:cat>
          <c:val>
            <c:numRef>
              <c:f>'RUS_AM_big cathegories_eng'!$F$2:$F$6</c:f>
              <c:numCache>
                <c:formatCode>0%</c:formatCode>
                <c:ptCount val="5"/>
                <c:pt idx="0">
                  <c:v>8.1730769230769246E-2</c:v>
                </c:pt>
                <c:pt idx="1">
                  <c:v>0.25</c:v>
                </c:pt>
                <c:pt idx="2">
                  <c:v>0.2884615384615381</c:v>
                </c:pt>
                <c:pt idx="3">
                  <c:v>9.1346153846153813E-2</c:v>
                </c:pt>
                <c:pt idx="4">
                  <c:v>0.2884615384615381</c:v>
                </c:pt>
              </c:numCache>
            </c:numRef>
          </c:val>
        </c:ser>
        <c:ser>
          <c:idx val="1"/>
          <c:order val="1"/>
          <c:tx>
            <c:strRef>
              <c:f>'RUS_AM_big cathegories_eng'!$G$1</c:f>
              <c:strCache>
                <c:ptCount val="1"/>
                <c:pt idx="0">
                  <c:v>proportion of mentioning, USA</c:v>
                </c:pt>
              </c:strCache>
            </c:strRef>
          </c:tx>
          <c:cat>
            <c:strRef>
              <c:f>'RUS_AM_big cathegories_eng'!$B$2:$B$6</c:f>
              <c:strCache>
                <c:ptCount val="5"/>
                <c:pt idx="0">
                  <c:v>Prescriptions about skills and abilities</c:v>
                </c:pt>
                <c:pt idx="1">
                  <c:v>Regulations about the tools of survival</c:v>
                </c:pt>
                <c:pt idx="2">
                  <c:v>Where to look for sources of strength</c:v>
                </c:pt>
                <c:pt idx="3">
                  <c:v>The sources of support</c:v>
                </c:pt>
                <c:pt idx="4">
                  <c:v>Messages generated by traumatic experience </c:v>
                </c:pt>
              </c:strCache>
            </c:strRef>
          </c:cat>
          <c:val>
            <c:numRef>
              <c:f>'RUS_AM_big cathegories_eng'!$G$2:$G$6</c:f>
              <c:numCache>
                <c:formatCode>0%</c:formatCode>
                <c:ptCount val="5"/>
                <c:pt idx="0">
                  <c:v>0.1463414634146343</c:v>
                </c:pt>
                <c:pt idx="1">
                  <c:v>9.7560975609756226E-2</c:v>
                </c:pt>
                <c:pt idx="2">
                  <c:v>0.3902439024390244</c:v>
                </c:pt>
                <c:pt idx="3">
                  <c:v>0.12195121951219511</c:v>
                </c:pt>
                <c:pt idx="4">
                  <c:v>0.17073170731707321</c:v>
                </c:pt>
              </c:numCache>
            </c:numRef>
          </c:val>
        </c:ser>
        <c:gapWidth val="70"/>
        <c:overlap val="-5"/>
        <c:axId val="84552320"/>
        <c:axId val="84558208"/>
      </c:barChart>
      <c:catAx>
        <c:axId val="84552320"/>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ru-RU"/>
          </a:p>
        </c:txPr>
        <c:crossAx val="84558208"/>
        <c:crosses val="autoZero"/>
        <c:auto val="1"/>
        <c:lblAlgn val="ctr"/>
        <c:lblOffset val="100"/>
      </c:catAx>
      <c:valAx>
        <c:axId val="84558208"/>
        <c:scaling>
          <c:orientation val="minMax"/>
        </c:scaling>
        <c:axPos val="l"/>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vert="horz"/>
          <a:lstStyle/>
          <a:p>
            <a:pPr>
              <a:defRPr/>
            </a:pPr>
            <a:endParaRPr lang="ru-RU"/>
          </a:p>
        </c:txPr>
        <c:crossAx val="84552320"/>
        <c:crosses val="autoZero"/>
        <c:crossBetween val="between"/>
      </c:valAx>
      <c:spPr>
        <a:noFill/>
        <a:ln>
          <a:noFill/>
        </a:ln>
        <a:effectLst/>
      </c:spPr>
    </c:plotArea>
    <c:legend>
      <c:legendPos val="b"/>
      <c:layout/>
      <c:spPr>
        <a:noFill/>
        <a:ln>
          <a:noFill/>
        </a:ln>
        <a:effectLst/>
      </c:spPr>
      <c:txPr>
        <a:bodyPr rot="0" vert="horz"/>
        <a:lstStyle/>
        <a:p>
          <a:pPr>
            <a:defRPr/>
          </a:pPr>
          <a:endParaRPr lang="ru-RU"/>
        </a:p>
      </c:txPr>
    </c:legend>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sz="1400"/>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barChart>
        <c:barDir val="col"/>
        <c:grouping val="clustered"/>
        <c:ser>
          <c:idx val="0"/>
          <c:order val="0"/>
          <c:tx>
            <c:strRef>
              <c:f>RUS_AM_eng!$F$1</c:f>
              <c:strCache>
                <c:ptCount val="1"/>
                <c:pt idx="0">
                  <c:v>proportion of mentioning, Russia</c:v>
                </c:pt>
              </c:strCache>
            </c:strRef>
          </c:tx>
          <c:spPr>
            <a:solidFill>
              <a:schemeClr val="accent1"/>
            </a:solidFill>
            <a:ln>
              <a:noFill/>
            </a:ln>
            <a:effectLst/>
          </c:spPr>
          <c:cat>
            <c:strRef>
              <c:f>RUS_AM_eng!$B$4:$B$7</c:f>
              <c:strCache>
                <c:ptCount val="4"/>
                <c:pt idx="0">
                  <c:v>Prescriptions about education and profession</c:v>
                </c:pt>
                <c:pt idx="1">
                  <c:v>How to solve problems</c:v>
                </c:pt>
                <c:pt idx="2">
                  <c:v>Communicative skills</c:v>
                </c:pt>
                <c:pt idx="3">
                  <c:v>Working ethics</c:v>
                </c:pt>
              </c:strCache>
            </c:strRef>
          </c:cat>
          <c:val>
            <c:numRef>
              <c:f>RUS_AM_eng!$F$4:$F$7</c:f>
              <c:numCache>
                <c:formatCode>0%</c:formatCode>
                <c:ptCount val="4"/>
                <c:pt idx="0">
                  <c:v>1.4423076923076919E-2</c:v>
                </c:pt>
                <c:pt idx="1">
                  <c:v>4.8076923076923114E-2</c:v>
                </c:pt>
                <c:pt idx="2">
                  <c:v>1.9230769230769263E-2</c:v>
                </c:pt>
                <c:pt idx="3">
                  <c:v>0</c:v>
                </c:pt>
              </c:numCache>
            </c:numRef>
          </c:val>
        </c:ser>
        <c:ser>
          <c:idx val="1"/>
          <c:order val="1"/>
          <c:tx>
            <c:strRef>
              <c:f>RUS_AM_eng!$G$1</c:f>
              <c:strCache>
                <c:ptCount val="1"/>
                <c:pt idx="0">
                  <c:v>proportion of mentioning, USA</c:v>
                </c:pt>
              </c:strCache>
            </c:strRef>
          </c:tx>
          <c:cat>
            <c:strRef>
              <c:f>RUS_AM_eng!$B$4:$B$7</c:f>
              <c:strCache>
                <c:ptCount val="4"/>
                <c:pt idx="0">
                  <c:v>Prescriptions about education and profession</c:v>
                </c:pt>
                <c:pt idx="1">
                  <c:v>How to solve problems</c:v>
                </c:pt>
                <c:pt idx="2">
                  <c:v>Communicative skills</c:v>
                </c:pt>
                <c:pt idx="3">
                  <c:v>Working ethics</c:v>
                </c:pt>
              </c:strCache>
            </c:strRef>
          </c:cat>
          <c:val>
            <c:numRef>
              <c:f>RUS_AM_eng!$G$4:$G$7</c:f>
              <c:numCache>
                <c:formatCode>0%</c:formatCode>
                <c:ptCount val="4"/>
                <c:pt idx="0">
                  <c:v>3.6585365853658569E-2</c:v>
                </c:pt>
                <c:pt idx="1">
                  <c:v>4.8780487804878141E-2</c:v>
                </c:pt>
                <c:pt idx="2">
                  <c:v>2.4390243902439025E-2</c:v>
                </c:pt>
                <c:pt idx="3">
                  <c:v>3.6585365853658569E-2</c:v>
                </c:pt>
              </c:numCache>
            </c:numRef>
          </c:val>
        </c:ser>
        <c:gapWidth val="70"/>
        <c:overlap val="-5"/>
        <c:axId val="84583168"/>
        <c:axId val="84584704"/>
      </c:barChart>
      <c:catAx>
        <c:axId val="84583168"/>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ru-RU"/>
          </a:p>
        </c:txPr>
        <c:crossAx val="84584704"/>
        <c:crosses val="autoZero"/>
        <c:auto val="1"/>
        <c:lblAlgn val="ctr"/>
        <c:lblOffset val="100"/>
      </c:catAx>
      <c:valAx>
        <c:axId val="84584704"/>
        <c:scaling>
          <c:orientation val="minMax"/>
        </c:scaling>
        <c:axPos val="l"/>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vert="horz"/>
          <a:lstStyle/>
          <a:p>
            <a:pPr>
              <a:defRPr/>
            </a:pPr>
            <a:endParaRPr lang="ru-RU"/>
          </a:p>
        </c:txPr>
        <c:crossAx val="84583168"/>
        <c:crosses val="autoZero"/>
        <c:crossBetween val="between"/>
      </c:valAx>
      <c:spPr>
        <a:noFill/>
        <a:ln>
          <a:noFill/>
        </a:ln>
        <a:effectLst/>
      </c:spPr>
    </c:plotArea>
    <c:legend>
      <c:legendPos val="b"/>
      <c:layout/>
      <c:spPr>
        <a:noFill/>
        <a:ln>
          <a:noFill/>
        </a:ln>
        <a:effectLst/>
      </c:spPr>
      <c:txPr>
        <a:bodyPr rot="0" vert="horz"/>
        <a:lstStyle/>
        <a:p>
          <a:pPr>
            <a:defRPr/>
          </a:pPr>
          <a:endParaRPr lang="ru-RU"/>
        </a:p>
      </c:txPr>
    </c:legend>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sz="1600"/>
      </a:pPr>
      <a:endParaRPr lang="ru-RU"/>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ru-RU"/>
  <c:chart>
    <c:autoTitleDeleted val="1"/>
    <c:plotArea>
      <c:layout/>
      <c:barChart>
        <c:barDir val="col"/>
        <c:grouping val="clustered"/>
        <c:ser>
          <c:idx val="0"/>
          <c:order val="0"/>
          <c:tx>
            <c:strRef>
              <c:f>RUS_AM_eng!$F$1</c:f>
              <c:strCache>
                <c:ptCount val="1"/>
                <c:pt idx="0">
                  <c:v>proportion of mentioning, Russia</c:v>
                </c:pt>
              </c:strCache>
            </c:strRef>
          </c:tx>
          <c:spPr>
            <a:solidFill>
              <a:schemeClr val="accent1"/>
            </a:solidFill>
            <a:ln>
              <a:noFill/>
            </a:ln>
            <a:effectLst/>
          </c:spPr>
          <c:cat>
            <c:strRef>
              <c:f>RUS_AM_eng!$B$9:$B$13</c:f>
              <c:strCache>
                <c:ptCount val="5"/>
                <c:pt idx="0">
                  <c:v>Save money</c:v>
                </c:pt>
                <c:pt idx="1">
                  <c:v>Save food</c:v>
                </c:pt>
                <c:pt idx="2">
                  <c:v>Patience,  perseverance, inventiveness, hard work</c:v>
                </c:pt>
                <c:pt idx="3">
                  <c:v>Ascesis</c:v>
                </c:pt>
                <c:pt idx="4">
                  <c:v>Plan ahead or not</c:v>
                </c:pt>
              </c:strCache>
            </c:strRef>
          </c:cat>
          <c:val>
            <c:numRef>
              <c:f>RUS_AM_eng!$F$9:$F$13</c:f>
              <c:numCache>
                <c:formatCode>0%</c:formatCode>
                <c:ptCount val="5"/>
                <c:pt idx="0">
                  <c:v>2.403846153846154E-2</c:v>
                </c:pt>
                <c:pt idx="1">
                  <c:v>0.10096153846153857</c:v>
                </c:pt>
                <c:pt idx="2">
                  <c:v>5.7692307692307723E-2</c:v>
                </c:pt>
                <c:pt idx="3">
                  <c:v>3.8461538461538464E-2</c:v>
                </c:pt>
                <c:pt idx="4">
                  <c:v>2.8846153846153848E-2</c:v>
                </c:pt>
              </c:numCache>
            </c:numRef>
          </c:val>
        </c:ser>
        <c:ser>
          <c:idx val="1"/>
          <c:order val="1"/>
          <c:tx>
            <c:strRef>
              <c:f>RUS_AM_eng!$G$1</c:f>
              <c:strCache>
                <c:ptCount val="1"/>
                <c:pt idx="0">
                  <c:v>proportion of mentioning, USA</c:v>
                </c:pt>
              </c:strCache>
            </c:strRef>
          </c:tx>
          <c:cat>
            <c:strRef>
              <c:f>RUS_AM_eng!$B$9:$B$13</c:f>
              <c:strCache>
                <c:ptCount val="5"/>
                <c:pt idx="0">
                  <c:v>Save money</c:v>
                </c:pt>
                <c:pt idx="1">
                  <c:v>Save food</c:v>
                </c:pt>
                <c:pt idx="2">
                  <c:v>Patience,  perseverance, inventiveness, hard work</c:v>
                </c:pt>
                <c:pt idx="3">
                  <c:v>Ascesis</c:v>
                </c:pt>
                <c:pt idx="4">
                  <c:v>Plan ahead or not</c:v>
                </c:pt>
              </c:strCache>
            </c:strRef>
          </c:cat>
          <c:val>
            <c:numRef>
              <c:f>RUS_AM_eng!$G$9:$G$13</c:f>
              <c:numCache>
                <c:formatCode>0%</c:formatCode>
                <c:ptCount val="5"/>
                <c:pt idx="0">
                  <c:v>4.8780487804878141E-2</c:v>
                </c:pt>
                <c:pt idx="1">
                  <c:v>3.6585365853658569E-2</c:v>
                </c:pt>
                <c:pt idx="2">
                  <c:v>0</c:v>
                </c:pt>
                <c:pt idx="3">
                  <c:v>0</c:v>
                </c:pt>
                <c:pt idx="4">
                  <c:v>1.2195121951219513E-2</c:v>
                </c:pt>
              </c:numCache>
            </c:numRef>
          </c:val>
        </c:ser>
        <c:gapWidth val="70"/>
        <c:overlap val="-5"/>
        <c:axId val="84617856"/>
        <c:axId val="84627840"/>
      </c:barChart>
      <c:catAx>
        <c:axId val="8461785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ru-RU"/>
          </a:p>
        </c:txPr>
        <c:crossAx val="84627840"/>
        <c:crosses val="autoZero"/>
        <c:auto val="1"/>
        <c:lblAlgn val="ctr"/>
        <c:lblOffset val="100"/>
      </c:catAx>
      <c:valAx>
        <c:axId val="84627840"/>
        <c:scaling>
          <c:orientation val="minMax"/>
        </c:scaling>
        <c:axPos val="l"/>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vert="horz"/>
          <a:lstStyle/>
          <a:p>
            <a:pPr>
              <a:defRPr/>
            </a:pPr>
            <a:endParaRPr lang="ru-RU"/>
          </a:p>
        </c:txPr>
        <c:crossAx val="84617856"/>
        <c:crosses val="autoZero"/>
        <c:crossBetween val="between"/>
      </c:valAx>
      <c:spPr>
        <a:noFill/>
        <a:ln>
          <a:noFill/>
        </a:ln>
        <a:effectLst/>
      </c:spPr>
    </c:plotArea>
    <c:legend>
      <c:legendPos val="b"/>
      <c:layout/>
      <c:spPr>
        <a:noFill/>
        <a:ln>
          <a:noFill/>
        </a:ln>
        <a:effectLst/>
      </c:spPr>
      <c:txPr>
        <a:bodyPr rot="0" vert="horz"/>
        <a:lstStyle/>
        <a:p>
          <a:pPr>
            <a:defRPr/>
          </a:pPr>
          <a:endParaRPr lang="ru-RU"/>
        </a:p>
      </c:txPr>
    </c:legend>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sz="1400"/>
      </a:pPr>
      <a:endParaRPr lang="ru-RU"/>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ru-RU"/>
  <c:chart>
    <c:autoTitleDeleted val="1"/>
    <c:plotArea>
      <c:layout/>
      <c:barChart>
        <c:barDir val="col"/>
        <c:grouping val="clustered"/>
        <c:ser>
          <c:idx val="0"/>
          <c:order val="0"/>
          <c:tx>
            <c:strRef>
              <c:f>RUS_AM_eng!$F$1</c:f>
              <c:strCache>
                <c:ptCount val="1"/>
                <c:pt idx="0">
                  <c:v>proportion of mentioning, Russia</c:v>
                </c:pt>
              </c:strCache>
            </c:strRef>
          </c:tx>
          <c:spPr>
            <a:solidFill>
              <a:schemeClr val="accent1"/>
            </a:solidFill>
            <a:ln>
              <a:noFill/>
            </a:ln>
            <a:effectLst/>
          </c:spPr>
          <c:cat>
            <c:strRef>
              <c:f>RUS_AM_eng!$B$15:$B$20</c:f>
              <c:strCache>
                <c:ptCount val="6"/>
                <c:pt idx="0">
                  <c:v>Positive atitude, hope, good people</c:v>
                </c:pt>
                <c:pt idx="1">
                  <c:v>Faith, spirituality </c:v>
                </c:pt>
                <c:pt idx="2">
                  <c:v>Perserverance: work hard, achieve goals</c:v>
                </c:pt>
                <c:pt idx="3">
                  <c:v>Trust in human values</c:v>
                </c:pt>
                <c:pt idx="4">
                  <c:v>Meaning of life, death and suffering</c:v>
                </c:pt>
                <c:pt idx="5">
                  <c:v>Honesty, commitment to principles</c:v>
                </c:pt>
              </c:strCache>
            </c:strRef>
          </c:cat>
          <c:val>
            <c:numRef>
              <c:f>RUS_AM_eng!$F$15:$F$20</c:f>
              <c:numCache>
                <c:formatCode>0%</c:formatCode>
                <c:ptCount val="6"/>
                <c:pt idx="0">
                  <c:v>4.8076923076923114E-2</c:v>
                </c:pt>
                <c:pt idx="1">
                  <c:v>1.9230769230769263E-2</c:v>
                </c:pt>
                <c:pt idx="2">
                  <c:v>5.7692307692307723E-2</c:v>
                </c:pt>
                <c:pt idx="3">
                  <c:v>0</c:v>
                </c:pt>
                <c:pt idx="4">
                  <c:v>0.15384615384615408</c:v>
                </c:pt>
                <c:pt idx="5">
                  <c:v>9.6153846153846385E-3</c:v>
                </c:pt>
              </c:numCache>
            </c:numRef>
          </c:val>
        </c:ser>
        <c:ser>
          <c:idx val="1"/>
          <c:order val="1"/>
          <c:tx>
            <c:strRef>
              <c:f>RUS_AM_eng!$G$1</c:f>
              <c:strCache>
                <c:ptCount val="1"/>
                <c:pt idx="0">
                  <c:v>proportion of mentioning, USA</c:v>
                </c:pt>
              </c:strCache>
            </c:strRef>
          </c:tx>
          <c:cat>
            <c:strRef>
              <c:f>RUS_AM_eng!$B$15:$B$20</c:f>
              <c:strCache>
                <c:ptCount val="6"/>
                <c:pt idx="0">
                  <c:v>Positive atitude, hope, good people</c:v>
                </c:pt>
                <c:pt idx="1">
                  <c:v>Faith, spirituality </c:v>
                </c:pt>
                <c:pt idx="2">
                  <c:v>Perserverance: work hard, achieve goals</c:v>
                </c:pt>
                <c:pt idx="3">
                  <c:v>Trust in human values</c:v>
                </c:pt>
                <c:pt idx="4">
                  <c:v>Meaning of life, death and suffering</c:v>
                </c:pt>
                <c:pt idx="5">
                  <c:v>Honesty, commitment to principles</c:v>
                </c:pt>
              </c:strCache>
            </c:strRef>
          </c:cat>
          <c:val>
            <c:numRef>
              <c:f>RUS_AM_eng!$G$15:$G$20</c:f>
              <c:numCache>
                <c:formatCode>0%</c:formatCode>
                <c:ptCount val="6"/>
                <c:pt idx="0">
                  <c:v>0.10975609756097562</c:v>
                </c:pt>
                <c:pt idx="1">
                  <c:v>4.8780487804878141E-2</c:v>
                </c:pt>
                <c:pt idx="2">
                  <c:v>2.4390243902439025E-2</c:v>
                </c:pt>
                <c:pt idx="3">
                  <c:v>4.8780487804878141E-2</c:v>
                </c:pt>
                <c:pt idx="4">
                  <c:v>6.097560975609756E-2</c:v>
                </c:pt>
                <c:pt idx="5">
                  <c:v>9.7560975609756226E-2</c:v>
                </c:pt>
              </c:numCache>
            </c:numRef>
          </c:val>
        </c:ser>
        <c:gapWidth val="70"/>
        <c:overlap val="-5"/>
        <c:axId val="84665088"/>
        <c:axId val="84666624"/>
      </c:barChart>
      <c:catAx>
        <c:axId val="84665088"/>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ru-RU"/>
          </a:p>
        </c:txPr>
        <c:crossAx val="84666624"/>
        <c:crosses val="autoZero"/>
        <c:auto val="1"/>
        <c:lblAlgn val="ctr"/>
        <c:lblOffset val="100"/>
      </c:catAx>
      <c:valAx>
        <c:axId val="84666624"/>
        <c:scaling>
          <c:orientation val="minMax"/>
        </c:scaling>
        <c:axPos val="l"/>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vert="horz"/>
          <a:lstStyle/>
          <a:p>
            <a:pPr>
              <a:defRPr/>
            </a:pPr>
            <a:endParaRPr lang="ru-RU"/>
          </a:p>
        </c:txPr>
        <c:crossAx val="84665088"/>
        <c:crosses val="autoZero"/>
        <c:crossBetween val="between"/>
      </c:valAx>
      <c:spPr>
        <a:noFill/>
        <a:ln>
          <a:noFill/>
        </a:ln>
        <a:effectLst/>
      </c:spPr>
    </c:plotArea>
    <c:legend>
      <c:legendPos val="b"/>
      <c:layout/>
      <c:spPr>
        <a:noFill/>
        <a:ln>
          <a:noFill/>
        </a:ln>
        <a:effectLst/>
      </c:spPr>
      <c:txPr>
        <a:bodyPr rot="0" vert="horz"/>
        <a:lstStyle/>
        <a:p>
          <a:pPr>
            <a:defRPr/>
          </a:pPr>
          <a:endParaRPr lang="ru-RU"/>
        </a:p>
      </c:txPr>
    </c:legend>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sz="1400"/>
      </a:pPr>
      <a:endParaRPr lang="ru-RU"/>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ru-RU"/>
  <c:chart>
    <c:autoTitleDeleted val="1"/>
    <c:plotArea>
      <c:layout/>
      <c:barChart>
        <c:barDir val="col"/>
        <c:grouping val="clustered"/>
        <c:ser>
          <c:idx val="0"/>
          <c:order val="0"/>
          <c:tx>
            <c:strRef>
              <c:f>RUS_AM_eng!$F$1</c:f>
              <c:strCache>
                <c:ptCount val="1"/>
                <c:pt idx="0">
                  <c:v>proportion of mentioning, Russia</c:v>
                </c:pt>
              </c:strCache>
            </c:strRef>
          </c:tx>
          <c:spPr>
            <a:solidFill>
              <a:schemeClr val="accent1"/>
            </a:solidFill>
            <a:ln>
              <a:noFill/>
            </a:ln>
            <a:effectLst/>
          </c:spPr>
          <c:cat>
            <c:strRef>
              <c:f>RUS_AM_eng!$B$22:$B$24</c:f>
              <c:strCache>
                <c:ptCount val="3"/>
                <c:pt idx="0">
                  <c:v>Family</c:v>
                </c:pt>
                <c:pt idx="1">
                  <c:v>Friends</c:v>
                </c:pt>
                <c:pt idx="2">
                  <c:v>Help from other people</c:v>
                </c:pt>
              </c:strCache>
            </c:strRef>
          </c:cat>
          <c:val>
            <c:numRef>
              <c:f>RUS_AM_eng!$F$22:$F$24</c:f>
              <c:numCache>
                <c:formatCode>0%</c:formatCode>
                <c:ptCount val="3"/>
                <c:pt idx="0">
                  <c:v>5.2884615384615426E-2</c:v>
                </c:pt>
                <c:pt idx="1">
                  <c:v>2.8846153846153848E-2</c:v>
                </c:pt>
                <c:pt idx="2">
                  <c:v>9.6153846153846385E-3</c:v>
                </c:pt>
              </c:numCache>
            </c:numRef>
          </c:val>
        </c:ser>
        <c:ser>
          <c:idx val="1"/>
          <c:order val="1"/>
          <c:tx>
            <c:strRef>
              <c:f>RUS_AM_eng!$G$1</c:f>
              <c:strCache>
                <c:ptCount val="1"/>
                <c:pt idx="0">
                  <c:v>proportion of mentioning, USA</c:v>
                </c:pt>
              </c:strCache>
            </c:strRef>
          </c:tx>
          <c:cat>
            <c:strRef>
              <c:f>RUS_AM_eng!$B$22:$B$24</c:f>
              <c:strCache>
                <c:ptCount val="3"/>
                <c:pt idx="0">
                  <c:v>Family</c:v>
                </c:pt>
                <c:pt idx="1">
                  <c:v>Friends</c:v>
                </c:pt>
                <c:pt idx="2">
                  <c:v>Help from other people</c:v>
                </c:pt>
              </c:strCache>
            </c:strRef>
          </c:cat>
          <c:val>
            <c:numRef>
              <c:f>RUS_AM_eng!$G$22:$G$24</c:f>
              <c:numCache>
                <c:formatCode>0%</c:formatCode>
                <c:ptCount val="3"/>
                <c:pt idx="0">
                  <c:v>8.5365853658536647E-2</c:v>
                </c:pt>
                <c:pt idx="1">
                  <c:v>0</c:v>
                </c:pt>
                <c:pt idx="2">
                  <c:v>3.6585365853658569E-2</c:v>
                </c:pt>
              </c:numCache>
            </c:numRef>
          </c:val>
        </c:ser>
        <c:gapWidth val="70"/>
        <c:overlap val="-5"/>
        <c:axId val="71789184"/>
        <c:axId val="71803264"/>
      </c:barChart>
      <c:catAx>
        <c:axId val="7178918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vert="horz"/>
          <a:lstStyle/>
          <a:p>
            <a:pPr>
              <a:defRPr sz="1400"/>
            </a:pPr>
            <a:endParaRPr lang="ru-RU"/>
          </a:p>
        </c:txPr>
        <c:crossAx val="71803264"/>
        <c:crosses val="autoZero"/>
        <c:auto val="1"/>
        <c:lblAlgn val="ctr"/>
        <c:lblOffset val="100"/>
      </c:catAx>
      <c:valAx>
        <c:axId val="71803264"/>
        <c:scaling>
          <c:orientation val="minMax"/>
        </c:scaling>
        <c:axPos val="l"/>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vert="horz"/>
          <a:lstStyle/>
          <a:p>
            <a:pPr>
              <a:defRPr/>
            </a:pPr>
            <a:endParaRPr lang="ru-RU"/>
          </a:p>
        </c:txPr>
        <c:crossAx val="71789184"/>
        <c:crosses val="autoZero"/>
        <c:crossBetween val="between"/>
      </c:valAx>
      <c:spPr>
        <a:noFill/>
        <a:ln>
          <a:noFill/>
        </a:ln>
        <a:effectLst/>
      </c:spPr>
    </c:plotArea>
    <c:legend>
      <c:legendPos val="b"/>
      <c:layout/>
      <c:spPr>
        <a:noFill/>
        <a:ln>
          <a:noFill/>
        </a:ln>
        <a:effectLst/>
      </c:spPr>
      <c:txPr>
        <a:bodyPr rot="0" vert="horz"/>
        <a:lstStyle/>
        <a:p>
          <a:pPr>
            <a:defRPr/>
          </a:pPr>
          <a:endParaRPr lang="ru-RU"/>
        </a:p>
      </c:txPr>
    </c:legend>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sz="1400"/>
      </a:pPr>
      <a:endParaRPr lang="ru-RU"/>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ru-RU"/>
  <c:chart>
    <c:autoTitleDeleted val="1"/>
    <c:plotArea>
      <c:layout/>
      <c:barChart>
        <c:barDir val="col"/>
        <c:grouping val="clustered"/>
        <c:ser>
          <c:idx val="0"/>
          <c:order val="0"/>
          <c:tx>
            <c:strRef>
              <c:f>RUS_AM_eng!$F$1</c:f>
              <c:strCache>
                <c:ptCount val="1"/>
                <c:pt idx="0">
                  <c:v>proportion of mentioning, Russia</c:v>
                </c:pt>
              </c:strCache>
            </c:strRef>
          </c:tx>
          <c:spPr>
            <a:solidFill>
              <a:schemeClr val="accent1"/>
            </a:solidFill>
            <a:ln>
              <a:noFill/>
            </a:ln>
            <a:effectLst/>
          </c:spPr>
          <c:cat>
            <c:strRef>
              <c:f>RUS_AM_eng!$B$26:$B$30</c:f>
              <c:strCache>
                <c:ptCount val="5"/>
                <c:pt idx="0">
                  <c:v>Don't hope, don't plan far ahead</c:v>
                </c:pt>
                <c:pt idx="1">
                  <c:v>Don't ask for help, trust yourself only</c:v>
                </c:pt>
                <c:pt idx="2">
                  <c:v>Ask for help</c:v>
                </c:pt>
                <c:pt idx="3">
                  <c:v>Don't trust: state, authorities, strangers</c:v>
                </c:pt>
                <c:pt idx="4">
                  <c:v>Trust state</c:v>
                </c:pt>
              </c:strCache>
            </c:strRef>
          </c:cat>
          <c:val>
            <c:numRef>
              <c:f>RUS_AM_eng!$F$26:$F$30</c:f>
              <c:numCache>
                <c:formatCode>0%</c:formatCode>
                <c:ptCount val="5"/>
                <c:pt idx="0">
                  <c:v>3.8461538461538464E-2</c:v>
                </c:pt>
                <c:pt idx="1">
                  <c:v>0.15384615384615408</c:v>
                </c:pt>
                <c:pt idx="2">
                  <c:v>9.6153846153846385E-3</c:v>
                </c:pt>
                <c:pt idx="3">
                  <c:v>8.1730769230769246E-2</c:v>
                </c:pt>
                <c:pt idx="4">
                  <c:v>4.8076923076923114E-3</c:v>
                </c:pt>
              </c:numCache>
            </c:numRef>
          </c:val>
        </c:ser>
        <c:ser>
          <c:idx val="1"/>
          <c:order val="1"/>
          <c:tx>
            <c:strRef>
              <c:f>RUS_AM_eng!$G$1</c:f>
              <c:strCache>
                <c:ptCount val="1"/>
                <c:pt idx="0">
                  <c:v>proportion of mentioning, USA</c:v>
                </c:pt>
              </c:strCache>
            </c:strRef>
          </c:tx>
          <c:cat>
            <c:strRef>
              <c:f>RUS_AM_eng!$B$26:$B$30</c:f>
              <c:strCache>
                <c:ptCount val="5"/>
                <c:pt idx="0">
                  <c:v>Don't hope, don't plan far ahead</c:v>
                </c:pt>
                <c:pt idx="1">
                  <c:v>Don't ask for help, trust yourself only</c:v>
                </c:pt>
                <c:pt idx="2">
                  <c:v>Ask for help</c:v>
                </c:pt>
                <c:pt idx="3">
                  <c:v>Don't trust: state, authorities, strangers</c:v>
                </c:pt>
                <c:pt idx="4">
                  <c:v>Trust state</c:v>
                </c:pt>
              </c:strCache>
            </c:strRef>
          </c:cat>
          <c:val>
            <c:numRef>
              <c:f>RUS_AM_eng!$G$26:$G$30</c:f>
              <c:numCache>
                <c:formatCode>0%</c:formatCode>
                <c:ptCount val="5"/>
                <c:pt idx="0">
                  <c:v>0</c:v>
                </c:pt>
                <c:pt idx="1">
                  <c:v>2.4390243902439025E-2</c:v>
                </c:pt>
                <c:pt idx="2">
                  <c:v>3.6585365853658569E-2</c:v>
                </c:pt>
                <c:pt idx="3">
                  <c:v>0.10975609756097562</c:v>
                </c:pt>
                <c:pt idx="4">
                  <c:v>0</c:v>
                </c:pt>
              </c:numCache>
            </c:numRef>
          </c:val>
        </c:ser>
        <c:gapWidth val="70"/>
        <c:overlap val="-5"/>
        <c:axId val="84677376"/>
        <c:axId val="84678912"/>
      </c:barChart>
      <c:catAx>
        <c:axId val="8467737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ru-RU"/>
          </a:p>
        </c:txPr>
        <c:crossAx val="84678912"/>
        <c:crosses val="autoZero"/>
        <c:auto val="1"/>
        <c:lblAlgn val="ctr"/>
        <c:lblOffset val="100"/>
      </c:catAx>
      <c:valAx>
        <c:axId val="84678912"/>
        <c:scaling>
          <c:orientation val="minMax"/>
        </c:scaling>
        <c:axPos val="l"/>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vert="horz"/>
          <a:lstStyle/>
          <a:p>
            <a:pPr>
              <a:defRPr/>
            </a:pPr>
            <a:endParaRPr lang="ru-RU"/>
          </a:p>
        </c:txPr>
        <c:crossAx val="84677376"/>
        <c:crosses val="autoZero"/>
        <c:crossBetween val="between"/>
      </c:valAx>
      <c:spPr>
        <a:noFill/>
        <a:ln>
          <a:noFill/>
        </a:ln>
        <a:effectLst/>
      </c:spPr>
    </c:plotArea>
    <c:legend>
      <c:legendPos val="b"/>
      <c:layout/>
      <c:spPr>
        <a:noFill/>
        <a:ln>
          <a:noFill/>
        </a:ln>
        <a:effectLst/>
      </c:spPr>
      <c:txPr>
        <a:bodyPr rot="0" vert="horz"/>
        <a:lstStyle/>
        <a:p>
          <a:pPr>
            <a:defRPr/>
          </a:pPr>
          <a:endParaRPr lang="ru-RU"/>
        </a:p>
      </c:txPr>
    </c:legend>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sz="1400"/>
      </a:pPr>
      <a:endParaRPr lang="ru-RU"/>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509B91-626E-49EE-A4BA-8725440913B0}" type="datetimeFigureOut">
              <a:rPr lang="ru-RU" smtClean="0"/>
              <a:pPr/>
              <a:t>29.09.2016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462746-B63D-4473-AEF1-5A12108062C3}"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9D462746-B63D-4473-AEF1-5A12108062C3}" type="slidenum">
              <a:rPr lang="ru-RU" smtClean="0"/>
              <a:pPr/>
              <a:t>5</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9546789-54AA-40F2-BBFD-F3789648A063}" type="datetimeFigureOut">
              <a:rPr lang="ru-RU" smtClean="0"/>
              <a:pPr/>
              <a:t>29.09.2016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A63D93F-B704-4581-92BD-CC4E09EDF58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9546789-54AA-40F2-BBFD-F3789648A063}" type="datetimeFigureOut">
              <a:rPr lang="ru-RU" smtClean="0"/>
              <a:pPr/>
              <a:t>29.09.2016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A63D93F-B704-4581-92BD-CC4E09EDF58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9546789-54AA-40F2-BBFD-F3789648A063}" type="datetimeFigureOut">
              <a:rPr lang="ru-RU" smtClean="0"/>
              <a:pPr/>
              <a:t>29.09.2016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A63D93F-B704-4581-92BD-CC4E09EDF58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9546789-54AA-40F2-BBFD-F3789648A063}" type="datetimeFigureOut">
              <a:rPr lang="ru-RU" smtClean="0"/>
              <a:pPr/>
              <a:t>29.09.2016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A63D93F-B704-4581-92BD-CC4E09EDF58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9546789-54AA-40F2-BBFD-F3789648A063}" type="datetimeFigureOut">
              <a:rPr lang="ru-RU" smtClean="0"/>
              <a:pPr/>
              <a:t>29.09.2016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A63D93F-B704-4581-92BD-CC4E09EDF58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9546789-54AA-40F2-BBFD-F3789648A063}" type="datetimeFigureOut">
              <a:rPr lang="ru-RU" smtClean="0"/>
              <a:pPr/>
              <a:t>29.09.2016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A63D93F-B704-4581-92BD-CC4E09EDF58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9546789-54AA-40F2-BBFD-F3789648A063}" type="datetimeFigureOut">
              <a:rPr lang="ru-RU" smtClean="0"/>
              <a:pPr/>
              <a:t>29.09.2016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A63D93F-B704-4581-92BD-CC4E09EDF58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9546789-54AA-40F2-BBFD-F3789648A063}" type="datetimeFigureOut">
              <a:rPr lang="ru-RU" smtClean="0"/>
              <a:pPr/>
              <a:t>29.09.2016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A63D93F-B704-4581-92BD-CC4E09EDF58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546789-54AA-40F2-BBFD-F3789648A063}" type="datetimeFigureOut">
              <a:rPr lang="ru-RU" smtClean="0"/>
              <a:pPr/>
              <a:t>29.09.2016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A63D93F-B704-4581-92BD-CC4E09EDF58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9546789-54AA-40F2-BBFD-F3789648A063}" type="datetimeFigureOut">
              <a:rPr lang="ru-RU" smtClean="0"/>
              <a:pPr/>
              <a:t>29.09.2016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A63D93F-B704-4581-92BD-CC4E09EDF58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9546789-54AA-40F2-BBFD-F3789648A063}" type="datetimeFigureOut">
              <a:rPr lang="ru-RU" smtClean="0"/>
              <a:pPr/>
              <a:t>29.09.2016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A63D93F-B704-4581-92BD-CC4E09EDF58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546789-54AA-40F2-BBFD-F3789648A063}" type="datetimeFigureOut">
              <a:rPr lang="ru-RU" smtClean="0"/>
              <a:pPr/>
              <a:t>29.09.2016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63D93F-B704-4581-92BD-CC4E09EDF58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en-US" dirty="0"/>
              <a:t>The Multigenerational Transmission of Social Trauma </a:t>
            </a:r>
            <a:endParaRPr lang="ru-RU" dirty="0"/>
          </a:p>
        </p:txBody>
      </p:sp>
      <p:sp>
        <p:nvSpPr>
          <p:cNvPr id="3" name="Подзаголовок 2"/>
          <p:cNvSpPr>
            <a:spLocks noGrp="1"/>
          </p:cNvSpPr>
          <p:nvPr>
            <p:ph type="subTitle" idx="1"/>
          </p:nvPr>
        </p:nvSpPr>
        <p:spPr/>
        <p:txBody>
          <a:bodyPr>
            <a:normAutofit fontScale="77500" lnSpcReduction="20000"/>
          </a:bodyPr>
          <a:lstStyle/>
          <a:p>
            <a:r>
              <a:rPr lang="en-US" dirty="0"/>
              <a:t>Anna </a:t>
            </a:r>
            <a:r>
              <a:rPr lang="en-US" dirty="0" err="1"/>
              <a:t>Varga</a:t>
            </a:r>
            <a:r>
              <a:rPr lang="en-US" dirty="0"/>
              <a:t>, Society for Family Counselors and Therapists, Moscow, Russia</a:t>
            </a:r>
            <a:br>
              <a:rPr lang="en-US" dirty="0"/>
            </a:br>
            <a:r>
              <a:rPr lang="en-US" dirty="0"/>
              <a:t>Elena </a:t>
            </a:r>
            <a:r>
              <a:rPr lang="en-US" dirty="0" err="1"/>
              <a:t>Cherepanov</a:t>
            </a:r>
            <a:r>
              <a:rPr lang="en-US" dirty="0"/>
              <a:t>, Cambridge College, Boston, </a:t>
            </a:r>
            <a:r>
              <a:rPr lang="en-US" dirty="0" smtClean="0"/>
              <a:t>USA</a:t>
            </a:r>
          </a:p>
          <a:p>
            <a:r>
              <a:rPr lang="en-US" dirty="0" smtClean="0"/>
              <a:t>EFTA, Athens 2016</a:t>
            </a:r>
            <a:endParaRPr lang="ru-RU" dirty="0" smtClean="0"/>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How trauma-centered mentality influence generations</a:t>
            </a:r>
            <a:endParaRPr lang="ru-RU" dirty="0"/>
          </a:p>
        </p:txBody>
      </p:sp>
      <p:sp>
        <p:nvSpPr>
          <p:cNvPr id="3" name="Содержимое 2"/>
          <p:cNvSpPr>
            <a:spLocks noGrp="1"/>
          </p:cNvSpPr>
          <p:nvPr>
            <p:ph idx="1"/>
          </p:nvPr>
        </p:nvSpPr>
        <p:spPr/>
        <p:txBody>
          <a:bodyPr>
            <a:normAutofit/>
          </a:bodyPr>
          <a:lstStyle/>
          <a:p>
            <a:r>
              <a:rPr lang="en-US" sz="2800" dirty="0" smtClean="0"/>
              <a:t>Survival mode is the way of functioning where an individual strives to accomplish immediate survivor tasks. In short run it is effective.</a:t>
            </a:r>
          </a:p>
          <a:p>
            <a:r>
              <a:rPr lang="en-US" sz="2800" dirty="0" smtClean="0"/>
              <a:t>It is maladaptive and interfere with long-term post-trauma adjustment.</a:t>
            </a:r>
          </a:p>
          <a:p>
            <a:r>
              <a:rPr lang="en-US" sz="2800" dirty="0" smtClean="0"/>
              <a:t>Family desire to protect progenies from a similar pain and fate and to increase their chances to survive.</a:t>
            </a:r>
          </a:p>
          <a:p>
            <a:r>
              <a:rPr lang="en-US" sz="2600" dirty="0" smtClean="0"/>
              <a:t>This shapes the transgenerational aspect of survivorship, that is, when a female victim of abuse teaches her daughter never to trust men.</a:t>
            </a:r>
            <a:endParaRPr lang="ru-RU" sz="2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Study of survival messages in two cultures</a:t>
            </a:r>
            <a:endParaRPr lang="ru-RU" dirty="0"/>
          </a:p>
        </p:txBody>
      </p:sp>
      <p:sp>
        <p:nvSpPr>
          <p:cNvPr id="3" name="Содержимое 2"/>
          <p:cNvSpPr>
            <a:spLocks noGrp="1"/>
          </p:cNvSpPr>
          <p:nvPr>
            <p:ph idx="1"/>
          </p:nvPr>
        </p:nvSpPr>
        <p:spPr/>
        <p:txBody>
          <a:bodyPr>
            <a:normAutofit/>
          </a:bodyPr>
          <a:lstStyle/>
          <a:p>
            <a:r>
              <a:rPr lang="en-US" dirty="0" smtClean="0"/>
              <a:t>This is a pilot study.</a:t>
            </a:r>
          </a:p>
          <a:p>
            <a:r>
              <a:rPr lang="en-US" dirty="0" smtClean="0"/>
              <a:t>We investigate the difference between  survival messages in two cultures – trauma centric Russia and non-trauma centric USA.</a:t>
            </a:r>
          </a:p>
          <a:p>
            <a:r>
              <a:rPr lang="en-US" dirty="0" smtClean="0"/>
              <a:t>Sample: 22 Russian  and 23 American</a:t>
            </a:r>
            <a:r>
              <a:rPr lang="ru-RU" dirty="0" smtClean="0"/>
              <a:t> </a:t>
            </a:r>
            <a:r>
              <a:rPr lang="en-US" dirty="0" smtClean="0"/>
              <a:t>postgraduate students</a:t>
            </a:r>
          </a:p>
          <a:p>
            <a:r>
              <a:rPr lang="en-US" dirty="0" smtClean="0"/>
              <a:t>Questionnaire about  family survival messages.</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Examples of survey questions</a:t>
            </a:r>
            <a:endParaRPr lang="ru-RU" dirty="0"/>
          </a:p>
        </p:txBody>
      </p:sp>
      <p:sp>
        <p:nvSpPr>
          <p:cNvPr id="3" name="Содержимое 2"/>
          <p:cNvSpPr>
            <a:spLocks noGrp="1"/>
          </p:cNvSpPr>
          <p:nvPr>
            <p:ph idx="1"/>
          </p:nvPr>
        </p:nvSpPr>
        <p:spPr/>
        <p:txBody>
          <a:bodyPr/>
          <a:lstStyle/>
          <a:p>
            <a:r>
              <a:rPr lang="en-US" dirty="0" smtClean="0"/>
              <a:t>What is the most important experience of survival has been in your family?</a:t>
            </a:r>
          </a:p>
          <a:p>
            <a:r>
              <a:rPr lang="en-US" dirty="0" smtClean="0"/>
              <a:t>What helped overcome adversity?</a:t>
            </a:r>
          </a:p>
          <a:p>
            <a:r>
              <a:rPr lang="en-US" dirty="0" smtClean="0"/>
              <a:t>What should I avoid? Who should avoid?</a:t>
            </a:r>
          </a:p>
          <a:p>
            <a:r>
              <a:rPr lang="en-US" dirty="0" smtClean="0"/>
              <a:t>What is said about the meaning of suffering?</a:t>
            </a:r>
          </a:p>
          <a:p>
            <a:r>
              <a:rPr lang="en-US" dirty="0" smtClean="0"/>
              <a:t>The requirements </a:t>
            </a:r>
            <a:r>
              <a:rPr lang="en-US" smtClean="0"/>
              <a:t>regarding food?</a:t>
            </a:r>
            <a:endParaRPr lang="en-US" dirty="0" smtClean="0"/>
          </a:p>
          <a:p>
            <a:r>
              <a:rPr lang="en-US" dirty="0" smtClean="0"/>
              <a:t>Regulations on how to interact with the authorities in the lurch?</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Data processing</a:t>
            </a:r>
            <a:endParaRPr lang="ru-RU" dirty="0"/>
          </a:p>
        </p:txBody>
      </p:sp>
      <p:sp>
        <p:nvSpPr>
          <p:cNvPr id="3" name="Содержимое 2"/>
          <p:cNvSpPr>
            <a:spLocks noGrp="1"/>
          </p:cNvSpPr>
          <p:nvPr>
            <p:ph idx="1"/>
          </p:nvPr>
        </p:nvSpPr>
        <p:spPr/>
        <p:txBody>
          <a:bodyPr>
            <a:normAutofit/>
          </a:bodyPr>
          <a:lstStyle/>
          <a:p>
            <a:r>
              <a:rPr lang="ru-RU" sz="3600" dirty="0" smtClean="0"/>
              <a:t>с</a:t>
            </a:r>
            <a:r>
              <a:rPr lang="en-US" sz="3600" dirty="0" err="1" smtClean="0"/>
              <a:t>ounted</a:t>
            </a:r>
            <a:r>
              <a:rPr lang="en-US" sz="3600" dirty="0" smtClean="0"/>
              <a:t> the amount of text when answering each question of the questionnaire</a:t>
            </a:r>
            <a:r>
              <a:rPr lang="ru-RU" sz="3600" dirty="0" smtClean="0"/>
              <a:t>.</a:t>
            </a:r>
            <a:r>
              <a:rPr lang="en-US" sz="3600" dirty="0" smtClean="0"/>
              <a:t> It was an indirect indicator of the significance of the issue</a:t>
            </a:r>
            <a:endParaRPr lang="ru-RU" sz="3600" dirty="0" smtClean="0"/>
          </a:p>
          <a:p>
            <a:r>
              <a:rPr lang="en-US" sz="3600" dirty="0" smtClean="0"/>
              <a:t>conducted content analysis of the answers</a:t>
            </a:r>
            <a:endParaRPr lang="ru-RU"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The template for content analysis</a:t>
            </a:r>
            <a:endParaRPr lang="ru-RU" dirty="0"/>
          </a:p>
        </p:txBody>
      </p:sp>
      <p:sp>
        <p:nvSpPr>
          <p:cNvPr id="3" name="Содержимое 2"/>
          <p:cNvSpPr>
            <a:spLocks noGrp="1"/>
          </p:cNvSpPr>
          <p:nvPr>
            <p:ph idx="1"/>
          </p:nvPr>
        </p:nvSpPr>
        <p:spPr/>
        <p:txBody>
          <a:bodyPr>
            <a:normAutofit fontScale="92500"/>
          </a:bodyPr>
          <a:lstStyle/>
          <a:p>
            <a:r>
              <a:rPr lang="en-US" sz="2800" dirty="0" smtClean="0"/>
              <a:t>Prescriptions about skills and abilities. (i.e. regulations about education, profession, prescriptions on how to solve problems)</a:t>
            </a:r>
          </a:p>
          <a:p>
            <a:r>
              <a:rPr lang="en-US" sz="2800" dirty="0" smtClean="0"/>
              <a:t>Regulations about the tools of survival  (i.e.to save, stock up and preserve, to make plans/don’t make plans)</a:t>
            </a:r>
          </a:p>
          <a:p>
            <a:r>
              <a:rPr lang="en-US" sz="2800" dirty="0" smtClean="0"/>
              <a:t>Prescriptions about how to treat the difficulties (to avoid , to prepare for trouble in advance)</a:t>
            </a:r>
          </a:p>
          <a:p>
            <a:r>
              <a:rPr lang="en-US" sz="2800" dirty="0" smtClean="0"/>
              <a:t>Regulations on where to look for sources of strength, resources (faith, hope, positive outlook, to work hard…)</a:t>
            </a:r>
          </a:p>
          <a:p>
            <a:endParaRPr lang="en-US" sz="2800" dirty="0" smtClean="0"/>
          </a:p>
          <a:p>
            <a:endParaRPr lang="ru-RU"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The template for content analysis</a:t>
            </a:r>
            <a:endParaRPr lang="ru-RU" dirty="0"/>
          </a:p>
        </p:txBody>
      </p:sp>
      <p:sp>
        <p:nvSpPr>
          <p:cNvPr id="3" name="Содержимое 2"/>
          <p:cNvSpPr>
            <a:spLocks noGrp="1"/>
          </p:cNvSpPr>
          <p:nvPr>
            <p:ph idx="1"/>
          </p:nvPr>
        </p:nvSpPr>
        <p:spPr/>
        <p:txBody>
          <a:bodyPr/>
          <a:lstStyle/>
          <a:p>
            <a:r>
              <a:rPr lang="en-US" dirty="0" smtClean="0"/>
              <a:t>The sources of support (family, friends..)</a:t>
            </a:r>
          </a:p>
          <a:p>
            <a:r>
              <a:rPr lang="en-US" dirty="0" smtClean="0"/>
              <a:t>Messages generated by traumatic experience (don’t hope, don’t trust the state of the authorities, strangers, don't ask for help; rely on yourself don't show weakness and fear)</a:t>
            </a:r>
          </a:p>
          <a:p>
            <a:r>
              <a:rPr lang="en-US" dirty="0" smtClean="0"/>
              <a:t>Regulations on the behavior, actions how to be safe, what to avoid, the value of compassion and helping other people</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Results: the amount of text</a:t>
            </a:r>
            <a:endParaRPr lang="ru-RU"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4149067818"/>
              </p:ext>
            </p:extLst>
          </p:nvPr>
        </p:nvGraphicFramePr>
        <p:xfrm>
          <a:off x="179512" y="1600200"/>
          <a:ext cx="8712968" cy="49971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Results: content analysis, general categories </a:t>
            </a:r>
            <a:endParaRPr lang="ru-R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63337114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Results: content analysis. Prescriptions about skills and abilities. </a:t>
            </a:r>
            <a:endParaRPr lang="ru-RU"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42779948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Results: content analysis. Regulations about the tools of survival </a:t>
            </a:r>
            <a:endParaRPr lang="ru-RU"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0113868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My co-author</a:t>
            </a:r>
            <a:endParaRPr lang="ru-RU" dirty="0"/>
          </a:p>
        </p:txBody>
      </p:sp>
      <p:sp>
        <p:nvSpPr>
          <p:cNvPr id="3" name="Содержимое 2"/>
          <p:cNvSpPr>
            <a:spLocks noGrp="1"/>
          </p:cNvSpPr>
          <p:nvPr>
            <p:ph idx="1"/>
          </p:nvPr>
        </p:nvSpPr>
        <p:spPr/>
        <p:txBody>
          <a:bodyPr/>
          <a:lstStyle/>
          <a:p>
            <a:pPr marL="0" indent="0" algn="ctr">
              <a:buNone/>
            </a:pPr>
            <a:r>
              <a:rPr lang="en-US" dirty="0" smtClean="0"/>
              <a:t>Elena </a:t>
            </a:r>
            <a:r>
              <a:rPr lang="en-US" dirty="0" err="1" smtClean="0"/>
              <a:t>Cherepanov</a:t>
            </a:r>
            <a:r>
              <a:rPr lang="en-US" dirty="0" smtClean="0"/>
              <a:t>, PhD</a:t>
            </a:r>
          </a:p>
          <a:p>
            <a:pPr marL="0" indent="0" algn="ctr">
              <a:buNone/>
            </a:pPr>
            <a:r>
              <a:rPr lang="en-US" dirty="0" smtClean="0"/>
              <a:t>Cambridge College, Boston, MA USA</a:t>
            </a:r>
          </a:p>
          <a:p>
            <a:pPr marL="0" indent="0" algn="ctr">
              <a:buNone/>
            </a:pPr>
            <a:r>
              <a:rPr lang="en-US" dirty="0" smtClean="0"/>
              <a:t>Elena.Cherepanov@yahoo.com</a:t>
            </a:r>
          </a:p>
          <a:p>
            <a:endParaRPr lang="ru-RU" dirty="0"/>
          </a:p>
        </p:txBody>
      </p:sp>
      <p:pic>
        <p:nvPicPr>
          <p:cNvPr id="4" name="Picture 2" descr="C:\Users\Sony\Pictures\Elena.jpg"/>
          <p:cNvPicPr>
            <a:picLocks noChangeAspect="1" noChangeArrowheads="1"/>
          </p:cNvPicPr>
          <p:nvPr/>
        </p:nvPicPr>
        <p:blipFill>
          <a:blip r:embed="rId2" cstate="print"/>
          <a:stretch>
            <a:fillRect/>
          </a:stretch>
        </p:blipFill>
        <p:spPr bwMode="auto">
          <a:xfrm>
            <a:off x="2771800" y="3501008"/>
            <a:ext cx="3881405" cy="2911054"/>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Results: content analysis. Where to look for sources of strength</a:t>
            </a:r>
            <a:endParaRPr lang="ru-R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274465677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Results: content analysis. The </a:t>
            </a:r>
            <a:r>
              <a:rPr lang="en-US" dirty="0" smtClean="0"/>
              <a:t>sources of support </a:t>
            </a:r>
            <a:endParaRPr lang="ru-RU"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74595503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Content Analysis. Messages generated by traumatic experience </a:t>
            </a:r>
            <a:endParaRPr lang="ru-RU"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67187205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Results</a:t>
            </a:r>
            <a:endParaRPr lang="ru-RU" dirty="0"/>
          </a:p>
        </p:txBody>
      </p:sp>
      <p:sp>
        <p:nvSpPr>
          <p:cNvPr id="3" name="Содержимое 2"/>
          <p:cNvSpPr>
            <a:spLocks noGrp="1"/>
          </p:cNvSpPr>
          <p:nvPr>
            <p:ph idx="1"/>
          </p:nvPr>
        </p:nvSpPr>
        <p:spPr/>
        <p:txBody>
          <a:bodyPr>
            <a:normAutofit fontScale="92500" lnSpcReduction="20000"/>
          </a:bodyPr>
          <a:lstStyle/>
          <a:p>
            <a:r>
              <a:rPr lang="en-US" dirty="0" smtClean="0"/>
              <a:t>Main differences:</a:t>
            </a:r>
            <a:endParaRPr lang="ru-RU" dirty="0" smtClean="0"/>
          </a:p>
          <a:p>
            <a:r>
              <a:rPr lang="en-US" dirty="0" smtClean="0">
                <a:solidFill>
                  <a:srgbClr val="FF0000"/>
                </a:solidFill>
              </a:rPr>
              <a:t>Non trauma centric Society</a:t>
            </a:r>
            <a:r>
              <a:rPr lang="en-US" dirty="0" smtClean="0"/>
              <a:t>: Pro-social orientation, trust people, ask for help, help others, be ethical, be social competent, be professional. </a:t>
            </a:r>
          </a:p>
          <a:p>
            <a:r>
              <a:rPr lang="en-US" dirty="0" smtClean="0">
                <a:solidFill>
                  <a:srgbClr val="FF0000"/>
                </a:solidFill>
              </a:rPr>
              <a:t>Trauma centric Society</a:t>
            </a:r>
            <a:r>
              <a:rPr lang="en-US" dirty="0" smtClean="0"/>
              <a:t>: no one to trust, no one to help, to rely on themselves and their families, to their own spirituality, to hoard, to stock, to be able to solve problems. There is no regulation about the ethics, about the value of the profession and pro-social orientation.</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Family level of differentiation lowered by social traumas</a:t>
            </a:r>
            <a:endParaRPr lang="ru-RU" dirty="0"/>
          </a:p>
        </p:txBody>
      </p:sp>
      <p:pic>
        <p:nvPicPr>
          <p:cNvPr id="4" name="Содержимое 3" descr="2016-08-29_22-19-40"/>
          <p:cNvPicPr>
            <a:picLocks noGrp="1"/>
          </p:cNvPicPr>
          <p:nvPr>
            <p:ph idx="1"/>
          </p:nvPr>
        </p:nvPicPr>
        <p:blipFill rotWithShape="1">
          <a:blip r:embed="rId2" cstate="print">
            <a:extLst>
              <a:ext uri="{28A0092B-C50C-407E-A947-70E740481C1C}">
                <a14:useLocalDpi xmlns:a14="http://schemas.microsoft.com/office/drawing/2010/main" xmlns="" val="0"/>
              </a:ext>
            </a:extLst>
          </a:blip>
          <a:srcRect l="9540" r="12270"/>
          <a:stretch/>
        </p:blipFill>
        <p:spPr bwMode="auto">
          <a:xfrm>
            <a:off x="1851651" y="1609436"/>
            <a:ext cx="5366806" cy="4525963"/>
          </a:xfrm>
          <a:prstGeom prst="rect">
            <a:avLst/>
          </a:prstGeom>
          <a:noFill/>
          <a:ln>
            <a:noFill/>
          </a:ln>
          <a:extLst>
            <a:ext uri="{53640926-AAD7-44D8-BBD7-CCE9431645EC}">
              <a14:shadowObscured xmlns:a14="http://schemas.microsoft.com/office/drawing/2010/main" xmlns=""/>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Family which level of differentiation was not influenced by social traumas</a:t>
            </a:r>
            <a:endParaRPr lang="ru-RU" dirty="0"/>
          </a:p>
        </p:txBody>
      </p:sp>
      <p:pic>
        <p:nvPicPr>
          <p:cNvPr id="4" name="Содержимое 3" descr="2016-09-05_18-13-32"/>
          <p:cNvPicPr>
            <a:picLocks noGrp="1"/>
          </p:cNvPicPr>
          <p:nvPr>
            <p:ph idx="1"/>
          </p:nvPr>
        </p:nvPicPr>
        <p:blipFill rotWithShape="1">
          <a:blip r:embed="rId2" cstate="print">
            <a:extLst>
              <a:ext uri="{28A0092B-C50C-407E-A947-70E740481C1C}">
                <a14:useLocalDpi xmlns:a14="http://schemas.microsoft.com/office/drawing/2010/main" xmlns="" val="0"/>
              </a:ext>
            </a:extLst>
          </a:blip>
          <a:srcRect r="6122"/>
          <a:stretch/>
        </p:blipFill>
        <p:spPr bwMode="auto">
          <a:xfrm>
            <a:off x="573050" y="1600200"/>
            <a:ext cx="7997899" cy="4525963"/>
          </a:xfrm>
          <a:prstGeom prst="rect">
            <a:avLst/>
          </a:prstGeom>
          <a:noFill/>
          <a:ln>
            <a:noFill/>
          </a:ln>
          <a:extLst>
            <a:ext uri="{53640926-AAD7-44D8-BBD7-CCE9431645EC}">
              <a14:shadowObscured xmlns:a14="http://schemas.microsoft.com/office/drawing/2010/main" xmlns=""/>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Thank you!</a:t>
            </a:r>
            <a:endParaRPr lang="ru-RU" dirty="0"/>
          </a:p>
        </p:txBody>
      </p:sp>
      <p:sp>
        <p:nvSpPr>
          <p:cNvPr id="3" name="Содержимое 2"/>
          <p:cNvSpPr>
            <a:spLocks noGrp="1"/>
          </p:cNvSpPr>
          <p:nvPr>
            <p:ph idx="1"/>
          </p:nvPr>
        </p:nvSpPr>
        <p:spPr/>
        <p:txBody>
          <a:bodyPr/>
          <a:lstStyle/>
          <a:p>
            <a:r>
              <a:rPr lang="en-US" dirty="0" smtClean="0"/>
              <a:t>Anna </a:t>
            </a:r>
            <a:r>
              <a:rPr lang="en-US" dirty="0" err="1" smtClean="0"/>
              <a:t>Varga,Ph.D</a:t>
            </a:r>
            <a:r>
              <a:rPr lang="en-US" dirty="0" smtClean="0"/>
              <a:t>, Society for Family Counselors and Psychotherapists</a:t>
            </a:r>
            <a:r>
              <a:rPr lang="en-US" dirty="0" smtClean="0"/>
              <a:t>, the Head of Masters </a:t>
            </a:r>
            <a:r>
              <a:rPr lang="en-US" dirty="0" err="1" smtClean="0"/>
              <a:t>P</a:t>
            </a:r>
            <a:r>
              <a:rPr lang="en-US" dirty="0" err="1" smtClean="0"/>
              <a:t>rogramme</a:t>
            </a:r>
            <a:r>
              <a:rPr lang="en-US" dirty="0" smtClean="0"/>
              <a:t> on Systemic Family Therapy  Psychological Department of High School </a:t>
            </a:r>
            <a:r>
              <a:rPr lang="en-US" smtClean="0"/>
              <a:t>of Economy, Moscow</a:t>
            </a:r>
            <a:r>
              <a:rPr lang="en-US" dirty="0" smtClean="0"/>
              <a:t>, Russia</a:t>
            </a:r>
          </a:p>
          <a:p>
            <a:r>
              <a:rPr lang="en-US" dirty="0" smtClean="0"/>
              <a:t>avarga@yandex.ru</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en-US" dirty="0" smtClean="0"/>
              <a:t>The Bowen Theory about social trauma</a:t>
            </a:r>
            <a:endParaRPr lang="ru-RU" dirty="0"/>
          </a:p>
        </p:txBody>
      </p:sp>
      <p:sp>
        <p:nvSpPr>
          <p:cNvPr id="5" name="Содержимое 4"/>
          <p:cNvSpPr>
            <a:spLocks noGrp="1"/>
          </p:cNvSpPr>
          <p:nvPr>
            <p:ph idx="1"/>
          </p:nvPr>
        </p:nvSpPr>
        <p:spPr/>
        <p:txBody>
          <a:bodyPr/>
          <a:lstStyle/>
          <a:p>
            <a:r>
              <a:rPr lang="en-US" dirty="0" smtClean="0"/>
              <a:t>Social trauma rises anxiety in society</a:t>
            </a:r>
          </a:p>
          <a:p>
            <a:r>
              <a:rPr lang="en-US" dirty="0" smtClean="0"/>
              <a:t>Societal anxiety leaks into family emotional system</a:t>
            </a:r>
          </a:p>
          <a:p>
            <a:r>
              <a:rPr lang="en-US" dirty="0" smtClean="0"/>
              <a:t>Anxiety lowers the level of functioning in both social systems – society and family</a:t>
            </a:r>
          </a:p>
          <a:p>
            <a:r>
              <a:rPr lang="en-US" dirty="0" smtClean="0"/>
              <a:t>The long trauma lowers the level of differentiation in population</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Family Systems are traumatized by</a:t>
            </a:r>
            <a:endParaRPr lang="ru-RU" dirty="0"/>
          </a:p>
        </p:txBody>
      </p:sp>
      <p:sp>
        <p:nvSpPr>
          <p:cNvPr id="3" name="Содержимое 2"/>
          <p:cNvSpPr>
            <a:spLocks noGrp="1"/>
          </p:cNvSpPr>
          <p:nvPr>
            <p:ph idx="1"/>
          </p:nvPr>
        </p:nvSpPr>
        <p:spPr/>
        <p:txBody>
          <a:bodyPr>
            <a:normAutofit/>
          </a:bodyPr>
          <a:lstStyle/>
          <a:p>
            <a:r>
              <a:rPr lang="en-US" dirty="0" smtClean="0"/>
              <a:t>dramatic family changes (death, unknown absence, an arrest)</a:t>
            </a:r>
          </a:p>
          <a:p>
            <a:r>
              <a:rPr lang="en-US" dirty="0" smtClean="0"/>
              <a:t> violent change of habitat (forced migration) </a:t>
            </a:r>
          </a:p>
          <a:p>
            <a:r>
              <a:rPr lang="en-US" dirty="0" smtClean="0"/>
              <a:t>long deprivation of basic needs of family members (hunger, poverty, loss of territorial control)</a:t>
            </a:r>
          </a:p>
          <a:p>
            <a:r>
              <a:rPr lang="en-US" dirty="0" smtClean="0"/>
              <a:t>social censure traumatic factor, fear to show the grief</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Social traumas in United States of America in XX century</a:t>
            </a:r>
            <a:endParaRPr lang="ru-RU" dirty="0"/>
          </a:p>
        </p:txBody>
      </p:sp>
      <p:sp>
        <p:nvSpPr>
          <p:cNvPr id="3" name="Содержимое 2"/>
          <p:cNvSpPr>
            <a:spLocks noGrp="1"/>
          </p:cNvSpPr>
          <p:nvPr>
            <p:ph idx="1"/>
          </p:nvPr>
        </p:nvSpPr>
        <p:spPr/>
        <p:txBody>
          <a:bodyPr>
            <a:normAutofit/>
          </a:bodyPr>
          <a:lstStyle/>
          <a:p>
            <a:r>
              <a:rPr lang="en-US" sz="2800" dirty="0" smtClean="0"/>
              <a:t>Great Depression</a:t>
            </a:r>
            <a:r>
              <a:rPr lang="ru-RU" sz="2800" dirty="0" smtClean="0"/>
              <a:t> </a:t>
            </a:r>
            <a:r>
              <a:rPr lang="en-US" sz="2800" dirty="0" smtClean="0"/>
              <a:t>1929-1933.</a:t>
            </a:r>
            <a:r>
              <a:rPr lang="ru-RU" sz="2800" dirty="0" smtClean="0"/>
              <a:t> </a:t>
            </a:r>
            <a:r>
              <a:rPr lang="en-US" sz="2800" dirty="0" smtClean="0"/>
              <a:t>People suffered from hunger. No information how many people died from starvation</a:t>
            </a:r>
          </a:p>
          <a:p>
            <a:r>
              <a:rPr lang="en-US" sz="2800" dirty="0" smtClean="0"/>
              <a:t>World War I – </a:t>
            </a:r>
            <a:r>
              <a:rPr lang="ru-RU" sz="2800" dirty="0" smtClean="0"/>
              <a:t>116 708</a:t>
            </a:r>
            <a:r>
              <a:rPr lang="en-US" sz="2800" dirty="0" smtClean="0"/>
              <a:t> dead</a:t>
            </a:r>
            <a:endParaRPr lang="ru-RU" sz="2800" dirty="0" smtClean="0"/>
          </a:p>
          <a:p>
            <a:r>
              <a:rPr lang="en-US" sz="2800" dirty="0" smtClean="0"/>
              <a:t>Japanese attack on Pearl Harbor – </a:t>
            </a:r>
            <a:r>
              <a:rPr lang="ru-RU" sz="2800" dirty="0" smtClean="0"/>
              <a:t>2403 </a:t>
            </a:r>
            <a:r>
              <a:rPr lang="en-US" sz="2800" dirty="0" smtClean="0"/>
              <a:t>killed,</a:t>
            </a:r>
            <a:r>
              <a:rPr lang="ru-RU" sz="2800" dirty="0" smtClean="0"/>
              <a:t> 1178 </a:t>
            </a:r>
            <a:r>
              <a:rPr lang="en-US" sz="2800" dirty="0" smtClean="0"/>
              <a:t>injured</a:t>
            </a:r>
          </a:p>
          <a:p>
            <a:r>
              <a:rPr lang="en-US" sz="2800" dirty="0" smtClean="0"/>
              <a:t>World War II – </a:t>
            </a:r>
            <a:r>
              <a:rPr lang="ru-RU" sz="2800" dirty="0" smtClean="0"/>
              <a:t>418 000 </a:t>
            </a:r>
            <a:r>
              <a:rPr lang="en-US" sz="2800" dirty="0" smtClean="0"/>
              <a:t>dead</a:t>
            </a:r>
            <a:endParaRPr lang="ru-RU" sz="2800" dirty="0" smtClean="0"/>
          </a:p>
          <a:p>
            <a:r>
              <a:rPr lang="en-US" sz="2800" dirty="0" smtClean="0"/>
              <a:t>The Vietnam War – </a:t>
            </a:r>
            <a:r>
              <a:rPr lang="ru-RU" sz="2800" dirty="0" smtClean="0"/>
              <a:t>58 220 </a:t>
            </a:r>
            <a:r>
              <a:rPr lang="en-US" sz="2800" dirty="0" smtClean="0"/>
              <a:t>dead</a:t>
            </a:r>
            <a:endParaRPr lang="ru-RU" sz="2800" dirty="0" smtClean="0"/>
          </a:p>
          <a:p>
            <a:r>
              <a:rPr lang="ru-RU" sz="2800" dirty="0" smtClean="0"/>
              <a:t>9-11 ( </a:t>
            </a:r>
            <a:r>
              <a:rPr lang="en-US" sz="2800" dirty="0" smtClean="0"/>
              <a:t>Twin Towers) – </a:t>
            </a:r>
            <a:r>
              <a:rPr lang="ru-RU" sz="2800" dirty="0" smtClean="0"/>
              <a:t>2977</a:t>
            </a:r>
            <a:r>
              <a:rPr lang="en-US" sz="2800" dirty="0" smtClean="0"/>
              <a:t> dead</a:t>
            </a:r>
            <a:endParaRPr lang="ru-RU" sz="2800" dirty="0" smtClean="0"/>
          </a:p>
          <a:p>
            <a:endParaRPr lang="ru-RU"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Social traumas in Russia in XX century</a:t>
            </a:r>
            <a:endParaRPr lang="ru-RU" dirty="0"/>
          </a:p>
        </p:txBody>
      </p:sp>
      <p:sp>
        <p:nvSpPr>
          <p:cNvPr id="3" name="Содержимое 2"/>
          <p:cNvSpPr>
            <a:spLocks noGrp="1"/>
          </p:cNvSpPr>
          <p:nvPr>
            <p:ph idx="1"/>
          </p:nvPr>
        </p:nvSpPr>
        <p:spPr/>
        <p:txBody>
          <a:bodyPr>
            <a:normAutofit fontScale="92500"/>
          </a:bodyPr>
          <a:lstStyle/>
          <a:p>
            <a:r>
              <a:rPr lang="en-US" dirty="0" smtClean="0"/>
              <a:t>World war I – 1,7 million dead</a:t>
            </a:r>
          </a:p>
          <a:p>
            <a:r>
              <a:rPr lang="en-US" dirty="0" smtClean="0"/>
              <a:t>October Revolution and Civil War –</a:t>
            </a:r>
            <a:r>
              <a:rPr lang="ru-RU" dirty="0" smtClean="0"/>
              <a:t> 9 </a:t>
            </a:r>
            <a:r>
              <a:rPr lang="en-US" dirty="0" smtClean="0"/>
              <a:t>million dead</a:t>
            </a:r>
          </a:p>
          <a:p>
            <a:r>
              <a:rPr lang="en-US" dirty="0" smtClean="0"/>
              <a:t>Destruction of the “Kulaks” – 4 million dead</a:t>
            </a:r>
          </a:p>
          <a:p>
            <a:r>
              <a:rPr lang="en-US" dirty="0" smtClean="0"/>
              <a:t>Starvation  1922-1923 -5 million dead</a:t>
            </a:r>
          </a:p>
          <a:p>
            <a:r>
              <a:rPr lang="en-US" dirty="0" smtClean="0"/>
              <a:t>Stalin’s repressions – 5,5 million dead</a:t>
            </a:r>
          </a:p>
          <a:p>
            <a:r>
              <a:rPr lang="en-US" dirty="0" smtClean="0"/>
              <a:t>Forced migration – 1.5 million dead</a:t>
            </a:r>
          </a:p>
          <a:p>
            <a:r>
              <a:rPr lang="en-US" dirty="0" smtClean="0"/>
              <a:t>Starvation  1932-1933 – 7 million dead</a:t>
            </a:r>
          </a:p>
          <a:p>
            <a:r>
              <a:rPr lang="en-US" dirty="0" smtClean="0"/>
              <a:t>World War II – 20 million dead</a:t>
            </a:r>
          </a:p>
          <a:p>
            <a:endParaRPr lang="en-US"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the number of victims of social disasters of the 20th century</a:t>
            </a:r>
            <a:endParaRPr lang="ru-RU" dirty="0"/>
          </a:p>
        </p:txBody>
      </p:sp>
      <p:sp>
        <p:nvSpPr>
          <p:cNvPr id="4" name="Текст 3"/>
          <p:cNvSpPr>
            <a:spLocks noGrp="1"/>
          </p:cNvSpPr>
          <p:nvPr>
            <p:ph type="body" idx="1"/>
          </p:nvPr>
        </p:nvSpPr>
        <p:spPr>
          <a:xfrm>
            <a:off x="457200" y="1535113"/>
            <a:ext cx="3762500" cy="639762"/>
          </a:xfrm>
        </p:spPr>
        <p:txBody>
          <a:bodyPr>
            <a:noAutofit/>
          </a:bodyPr>
          <a:lstStyle/>
          <a:p>
            <a:pPr algn="ctr"/>
            <a:r>
              <a:rPr lang="en-US" sz="3200" dirty="0" smtClean="0">
                <a:solidFill>
                  <a:srgbClr val="FF0000"/>
                </a:solidFill>
              </a:rPr>
              <a:t>Russia</a:t>
            </a:r>
            <a:endParaRPr lang="ru-RU" sz="3200" dirty="0">
              <a:solidFill>
                <a:srgbClr val="FF0000"/>
              </a:solidFill>
            </a:endParaRPr>
          </a:p>
        </p:txBody>
      </p:sp>
      <p:sp>
        <p:nvSpPr>
          <p:cNvPr id="3" name="Содержимое 2"/>
          <p:cNvSpPr>
            <a:spLocks noGrp="1"/>
          </p:cNvSpPr>
          <p:nvPr>
            <p:ph sz="half" idx="2"/>
          </p:nvPr>
        </p:nvSpPr>
        <p:spPr>
          <a:xfrm>
            <a:off x="179512" y="2174875"/>
            <a:ext cx="4040188" cy="3951288"/>
          </a:xfrm>
        </p:spPr>
        <p:txBody>
          <a:bodyPr>
            <a:normAutofit/>
          </a:bodyPr>
          <a:lstStyle/>
          <a:p>
            <a:r>
              <a:rPr lang="en-US" sz="6000" dirty="0" smtClean="0"/>
              <a:t>50 000 000 dead</a:t>
            </a:r>
            <a:endParaRPr lang="ru-RU" sz="6000" dirty="0"/>
          </a:p>
        </p:txBody>
      </p:sp>
      <p:sp>
        <p:nvSpPr>
          <p:cNvPr id="5" name="Текст 4"/>
          <p:cNvSpPr>
            <a:spLocks noGrp="1"/>
          </p:cNvSpPr>
          <p:nvPr>
            <p:ph type="body" sz="quarter" idx="3"/>
          </p:nvPr>
        </p:nvSpPr>
        <p:spPr>
          <a:xfrm>
            <a:off x="4355976" y="1535113"/>
            <a:ext cx="4536503" cy="639762"/>
          </a:xfrm>
        </p:spPr>
        <p:txBody>
          <a:bodyPr>
            <a:noAutofit/>
          </a:bodyPr>
          <a:lstStyle/>
          <a:p>
            <a:pPr algn="ctr"/>
            <a:r>
              <a:rPr lang="en-US" sz="2800" dirty="0" smtClean="0">
                <a:solidFill>
                  <a:srgbClr val="FF0000"/>
                </a:solidFill>
              </a:rPr>
              <a:t>The United States of America</a:t>
            </a:r>
            <a:endParaRPr lang="ru-RU" sz="2800" dirty="0">
              <a:solidFill>
                <a:srgbClr val="FF0000"/>
              </a:solidFill>
            </a:endParaRPr>
          </a:p>
        </p:txBody>
      </p:sp>
      <p:sp>
        <p:nvSpPr>
          <p:cNvPr id="6" name="Содержимое 5"/>
          <p:cNvSpPr>
            <a:spLocks noGrp="1"/>
          </p:cNvSpPr>
          <p:nvPr>
            <p:ph sz="quarter" idx="4"/>
          </p:nvPr>
        </p:nvSpPr>
        <p:spPr/>
        <p:txBody>
          <a:bodyPr>
            <a:normAutofit/>
          </a:bodyPr>
          <a:lstStyle/>
          <a:p>
            <a:r>
              <a:rPr lang="en-US" sz="6000" dirty="0" smtClean="0"/>
              <a:t>598 308 dead</a:t>
            </a:r>
            <a:endParaRPr lang="ru-RU" sz="6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latin typeface="Arial" pitchFamily="34" charset="0"/>
                <a:cs typeface="Arial" pitchFamily="34" charset="0"/>
              </a:rPr>
              <a:t>Collective trauma inflicted families </a:t>
            </a:r>
            <a:endParaRPr lang="ru-RU" dirty="0">
              <a:latin typeface="Arial" pitchFamily="34" charset="0"/>
              <a:cs typeface="Arial" pitchFamily="34" charset="0"/>
            </a:endParaRPr>
          </a:p>
        </p:txBody>
      </p:sp>
      <p:sp>
        <p:nvSpPr>
          <p:cNvPr id="3" name="Содержимое 2"/>
          <p:cNvSpPr>
            <a:spLocks noGrp="1"/>
          </p:cNvSpPr>
          <p:nvPr>
            <p:ph idx="1"/>
          </p:nvPr>
        </p:nvSpPr>
        <p:spPr/>
        <p:txBody>
          <a:bodyPr numCol="2"/>
          <a:lstStyle/>
          <a:p>
            <a:r>
              <a:rPr lang="en-US" dirty="0" smtClean="0">
                <a:latin typeface="Arial" pitchFamily="34" charset="0"/>
                <a:cs typeface="Arial" pitchFamily="34" charset="0"/>
              </a:rPr>
              <a:t>Women centered families</a:t>
            </a:r>
          </a:p>
          <a:p>
            <a:r>
              <a:rPr lang="en-US" dirty="0" smtClean="0">
                <a:latin typeface="Arial" pitchFamily="34" charset="0"/>
                <a:cs typeface="Arial" pitchFamily="34" charset="0"/>
              </a:rPr>
              <a:t>People don’t know their ancestry</a:t>
            </a:r>
          </a:p>
          <a:p>
            <a:r>
              <a:rPr lang="en-US" dirty="0" smtClean="0">
                <a:latin typeface="Arial" pitchFamily="34" charset="0"/>
                <a:cs typeface="Arial" pitchFamily="34" charset="0"/>
              </a:rPr>
              <a:t>Emotional fusions and cut-offs as a major pattern of relations</a:t>
            </a:r>
          </a:p>
          <a:p>
            <a:pPr marL="361950">
              <a:spcBef>
                <a:spcPts val="1200"/>
              </a:spcBef>
              <a:spcAft>
                <a:spcPts val="1200"/>
              </a:spcAft>
            </a:pPr>
            <a:r>
              <a:rPr lang="en-US" dirty="0" smtClean="0">
                <a:latin typeface="Arial" pitchFamily="34" charset="0"/>
                <a:cs typeface="Arial" pitchFamily="34" charset="0"/>
              </a:rPr>
              <a:t>Wide spread of alcoholism and tolerance to alcoholic behavior  in society.</a:t>
            </a:r>
            <a:endParaRPr lang="ru-RU" dirty="0" smtClean="0">
              <a:latin typeface="Arial" pitchFamily="34" charset="0"/>
              <a:cs typeface="Arial" pitchFamily="34" charset="0"/>
            </a:endParaRP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How trauma-centered mentality influence generations</a:t>
            </a:r>
            <a:endParaRPr lang="ru-RU" dirty="0"/>
          </a:p>
        </p:txBody>
      </p:sp>
      <p:sp>
        <p:nvSpPr>
          <p:cNvPr id="3" name="Содержимое 2"/>
          <p:cNvSpPr>
            <a:spLocks noGrp="1"/>
          </p:cNvSpPr>
          <p:nvPr>
            <p:ph idx="1"/>
          </p:nvPr>
        </p:nvSpPr>
        <p:spPr/>
        <p:txBody>
          <a:bodyPr/>
          <a:lstStyle/>
          <a:p>
            <a:pPr marL="0" indent="0">
              <a:buNone/>
            </a:pPr>
            <a:r>
              <a:rPr lang="en-US" dirty="0" smtClean="0"/>
              <a:t>Experience of survivor is saved in family in: </a:t>
            </a:r>
          </a:p>
          <a:p>
            <a:pPr marL="514350" indent="-514350">
              <a:buFont typeface="+mj-lt"/>
              <a:buAutoNum type="arabicPeriod"/>
            </a:pPr>
            <a:r>
              <a:rPr lang="en-US" dirty="0" smtClean="0"/>
              <a:t>memoirs, </a:t>
            </a:r>
          </a:p>
          <a:p>
            <a:pPr marL="514350" indent="-514350">
              <a:buFont typeface="+mj-lt"/>
              <a:buAutoNum type="arabicPeriod"/>
            </a:pPr>
            <a:r>
              <a:rPr lang="en-US" dirty="0" smtClean="0"/>
              <a:t>behavioral stereotypes,  </a:t>
            </a:r>
          </a:p>
          <a:p>
            <a:pPr marL="514350" indent="-514350">
              <a:buFont typeface="+mj-lt"/>
              <a:buAutoNum type="arabicPeriod"/>
            </a:pPr>
            <a:r>
              <a:rPr lang="en-US" dirty="0" smtClean="0"/>
              <a:t>in rules  how to react emotionally on different events, </a:t>
            </a:r>
          </a:p>
          <a:p>
            <a:pPr marL="514350" indent="-514350">
              <a:buFont typeface="+mj-lt"/>
              <a:buAutoNum type="arabicPeriod"/>
            </a:pPr>
            <a:r>
              <a:rPr lang="en-US" dirty="0" smtClean="0"/>
              <a:t>in proverbs and </a:t>
            </a:r>
            <a:r>
              <a:rPr lang="en-US" dirty="0" smtClean="0">
                <a:solidFill>
                  <a:srgbClr val="FF0000"/>
                </a:solidFill>
              </a:rPr>
              <a:t>survival messages</a:t>
            </a:r>
            <a:endParaRPr lang="ru-RU" dirty="0">
              <a:solidFill>
                <a:srgbClr val="FF0000"/>
              </a:solidFill>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3435</TotalTime>
  <Words>941</Words>
  <Application>Microsoft Office PowerPoint</Application>
  <PresentationFormat>Экран (4:3)</PresentationFormat>
  <Paragraphs>95</Paragraphs>
  <Slides>26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Тема Office</vt:lpstr>
      <vt:lpstr>The Multigenerational Transmission of Social Trauma </vt:lpstr>
      <vt:lpstr>My co-author</vt:lpstr>
      <vt:lpstr>The Bowen Theory about social trauma</vt:lpstr>
      <vt:lpstr>Family Systems are traumatized by</vt:lpstr>
      <vt:lpstr>Social traumas in United States of America in XX century</vt:lpstr>
      <vt:lpstr>Social traumas in Russia in XX century</vt:lpstr>
      <vt:lpstr>the number of victims of social disasters of the 20th century</vt:lpstr>
      <vt:lpstr>Collective trauma inflicted families </vt:lpstr>
      <vt:lpstr>How trauma-centered mentality influence generations</vt:lpstr>
      <vt:lpstr>How trauma-centered mentality influence generations</vt:lpstr>
      <vt:lpstr>Study of survival messages in two cultures</vt:lpstr>
      <vt:lpstr>Examples of survey questions</vt:lpstr>
      <vt:lpstr>Data processing</vt:lpstr>
      <vt:lpstr>The template for content analysis</vt:lpstr>
      <vt:lpstr>The template for content analysis</vt:lpstr>
      <vt:lpstr>Results: the amount of text</vt:lpstr>
      <vt:lpstr>Results: content analysis, general categories </vt:lpstr>
      <vt:lpstr>Results: content analysis. Prescriptions about skills and abilities. </vt:lpstr>
      <vt:lpstr>Results: content analysis. Regulations about the tools of survival </vt:lpstr>
      <vt:lpstr>Results: content analysis. Where to look for sources of strength</vt:lpstr>
      <vt:lpstr>Results: content analysis. The sources of support </vt:lpstr>
      <vt:lpstr>Content Analysis. Messages generated by traumatic experience </vt:lpstr>
      <vt:lpstr>Results</vt:lpstr>
      <vt:lpstr>Family level of differentiation lowered by social traumas</vt:lpstr>
      <vt:lpstr>Family which level of differentiation was not influenced by social traumas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Multigenerational Transmission Process of Social Trauma</dc:title>
  <dc:creator>Sony</dc:creator>
  <cp:lastModifiedBy>Sony</cp:lastModifiedBy>
  <cp:revision>57</cp:revision>
  <dcterms:created xsi:type="dcterms:W3CDTF">2016-09-11T09:54:19Z</dcterms:created>
  <dcterms:modified xsi:type="dcterms:W3CDTF">2016-09-29T17:59:05Z</dcterms:modified>
</cp:coreProperties>
</file>