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91271-B5CB-428A-BE9F-93ED55F8F5A3}" type="datetimeFigureOut">
              <a:rPr lang="ru-RU" smtClean="0"/>
              <a:pPr/>
              <a:t>01.11.2017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85E-7974-4355-A962-D046D9153C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1470025"/>
          </a:xfrm>
        </p:spPr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Дисфункциональная</a:t>
            </a:r>
            <a:r>
              <a:rPr lang="ru-RU" b="1" dirty="0" smtClean="0">
                <a:solidFill>
                  <a:srgbClr val="C00000"/>
                </a:solidFill>
              </a:rPr>
              <a:t> семья и </a:t>
            </a:r>
            <a:r>
              <a:rPr lang="ru-RU" b="1" dirty="0" err="1" smtClean="0">
                <a:solidFill>
                  <a:srgbClr val="C00000"/>
                </a:solidFill>
              </a:rPr>
              <a:t>созависимость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3140968"/>
            <a:ext cx="7848872" cy="206308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Валентина </a:t>
            </a:r>
            <a:r>
              <a:rPr lang="ru-RU" dirty="0" err="1" smtClean="0">
                <a:solidFill>
                  <a:srgbClr val="002060"/>
                </a:solidFill>
              </a:rPr>
              <a:t>Москаленко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ФГБУ Медицинский исследовательский центр психиатрии и наркологии им. В.П. Сербского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23-24 сентября 2017г.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err="1" smtClean="0">
                <a:solidFill>
                  <a:srgbClr val="C00000"/>
                </a:solidFill>
              </a:rPr>
              <a:t>Созависимость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err="1" smtClean="0">
                <a:solidFill>
                  <a:srgbClr val="C00000"/>
                </a:solidFill>
              </a:rPr>
              <a:t>Созависимость</a:t>
            </a:r>
            <a:r>
              <a:rPr lang="ru-RU" dirty="0" smtClean="0"/>
              <a:t> </a:t>
            </a:r>
            <a:r>
              <a:rPr lang="ru-RU" dirty="0">
                <a:solidFill>
                  <a:srgbClr val="002060"/>
                </a:solidFill>
              </a:rPr>
              <a:t>– это постоянная концентрация мысли на ком-то или на чем-то и зависимость (эмоциональная, социальная, иногда физическая) от человека или объекта. Иногда эта зависимость от человека становится патологическим состоянием, влияющим на все другие </a:t>
            </a:r>
            <a:r>
              <a:rPr lang="ru-RU" dirty="0" smtClean="0">
                <a:solidFill>
                  <a:srgbClr val="002060"/>
                </a:solidFill>
              </a:rPr>
              <a:t>взаимоотношения.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Особенности </a:t>
            </a:r>
            <a:r>
              <a:rPr lang="ru-RU" b="1" dirty="0" err="1" smtClean="0">
                <a:solidFill>
                  <a:srgbClr val="C00000"/>
                </a:solidFill>
              </a:rPr>
              <a:t>созависимости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1.Низкая самооценка</a:t>
            </a:r>
            <a:r>
              <a:rPr lang="ru-RU" dirty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2. </a:t>
            </a:r>
            <a:r>
              <a:rPr lang="ru-RU" b="1" dirty="0" err="1">
                <a:solidFill>
                  <a:srgbClr val="002060"/>
                </a:solidFill>
              </a:rPr>
              <a:t>Компульсивное</a:t>
            </a:r>
            <a:r>
              <a:rPr lang="ru-RU" b="1" dirty="0">
                <a:solidFill>
                  <a:srgbClr val="002060"/>
                </a:solidFill>
              </a:rPr>
              <a:t> желание контролировать жизнь других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3.Желание заботиться о других, спасать других.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4. Чувства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5. Нарушение личностных границ.</a:t>
            </a:r>
            <a:endParaRPr lang="ru-RU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6</a:t>
            </a:r>
            <a:r>
              <a:rPr lang="ru-RU" b="1" dirty="0" smtClean="0">
                <a:solidFill>
                  <a:srgbClr val="002060"/>
                </a:solidFill>
              </a:rPr>
              <a:t>.Отрицание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b="1" dirty="0">
                <a:solidFill>
                  <a:srgbClr val="002060"/>
                </a:solidFill>
              </a:rPr>
              <a:t>7</a:t>
            </a:r>
            <a:r>
              <a:rPr lang="ru-RU" b="1" dirty="0" smtClean="0">
                <a:solidFill>
                  <a:srgbClr val="002060"/>
                </a:solidFill>
              </a:rPr>
              <a:t>.Болезни, вызванные стрессом.</a:t>
            </a: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8. Поражение духовной сферы.</a:t>
            </a:r>
          </a:p>
          <a:p>
            <a:pPr>
              <a:buNone/>
            </a:pP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C00000"/>
                </a:solidFill>
              </a:rPr>
              <a:t>Параллелизм </a:t>
            </a:r>
            <a:r>
              <a:rPr lang="ru-RU" sz="3600" b="1" dirty="0">
                <a:solidFill>
                  <a:srgbClr val="C00000"/>
                </a:solidFill>
              </a:rPr>
              <a:t>проявлений зависимости и </a:t>
            </a:r>
            <a:r>
              <a:rPr lang="ru-RU" sz="3600" b="1" dirty="0" err="1" smtClean="0">
                <a:solidFill>
                  <a:srgbClr val="C00000"/>
                </a:solidFill>
              </a:rPr>
              <a:t>созависимости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  <a:r>
              <a:rPr lang="ru-RU" b="1" dirty="0">
                <a:solidFill>
                  <a:srgbClr val="C00000"/>
                </a:solidFill>
              </a:rPr>
              <a:t/>
            </a:r>
            <a:br>
              <a:rPr lang="ru-RU" b="1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124744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7023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Зависимость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Созависимость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Охваченность сознания предметом пристрастия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Мысль об алкоголе, наркотике доминирует в сознании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Мысль о больном доминирует в сознании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Утрата контроля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Над количеством алкоголя или наркотика, над ситуацией, над своей жизнью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Над поведением больного и над собственными чувствами,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над жизнью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Отрицание, минимизация, проекция, рационализация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 др. формы психологической защиты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не алкоголик»,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«Я не очень много пью», «От наркотика мне ничего не будет»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меня нет проблем, проблемы у моего мужа(сына)»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Агрессия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Словесная,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Словесная,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Преобладающие чувства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Душевная боль, вина, стыд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Душевная боль, вина, стыд, ненависть, негодование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Таблица ( продолжение)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7688"/>
          <a:ext cx="8075241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1747"/>
                <a:gridCol w="2691747"/>
                <a:gridCol w="2691747"/>
              </a:tblGrid>
              <a:tr h="34003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Зависимость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Созависимость</a:t>
                      </a:r>
                      <a:endParaRPr lang="ru-RU" dirty="0"/>
                    </a:p>
                  </a:txBody>
                  <a:tcPr/>
                </a:tc>
              </a:tr>
              <a:tr h="85009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Рост толерантности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Увеличивается переносимость все больших доз вещества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Растет выносливость к  эмоциональной боли</a:t>
                      </a:r>
                      <a:endParaRPr lang="ru-RU" dirty="0"/>
                    </a:p>
                  </a:txBody>
                  <a:tcPr/>
                </a:tc>
              </a:tr>
              <a:tr h="1360151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Синдром похмелья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облегчения синдрома требуется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новая доза вещества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После развода с зависимым человеком, вступают в новые деструктивные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взаимоотношения</a:t>
                      </a:r>
                      <a:endParaRPr lang="ru-RU" dirty="0"/>
                    </a:p>
                  </a:txBody>
                  <a:tcPr/>
                </a:tc>
              </a:tr>
              <a:tr h="1615179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Опьянение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Часто повторяющееся состояние в результате употребления хим.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вещества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Невозможность спокойно, рассуди-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тельно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т.е. трезво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мыслить как часто повторяющееся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состояние</a:t>
                      </a:r>
                      <a:endParaRPr lang="ru-RU" dirty="0"/>
                    </a:p>
                  </a:txBody>
                  <a:tcPr/>
                </a:tc>
              </a:tr>
              <a:tr h="85009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Самооценка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Низкая, допускающая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саморазрушающее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Низкая, допускающая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саморазрушающее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поведение</a:t>
                      </a:r>
                      <a:endParaRPr lang="ru-RU" dirty="0"/>
                    </a:p>
                  </a:txBody>
                  <a:tcPr/>
                </a:tc>
              </a:tr>
              <a:tr h="79772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Физическое здоровье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Болезни печени, сердца, желудка, нервной системы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Гипертензия, головные боли, «невроз» сердца, аритмии, язвенная болезнь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04813"/>
          <a:ext cx="8229600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Признак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Зависимость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Созависимость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Сопутствующие  психические нарушения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Депрессия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Депрессия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Перекрестная зависимость от других веществ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Зависимость от алкоголя, наркотиков, транквилизаторов может сочетаться у одного индивида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Помимо зависимости от жизни больного,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Возможна зависимость от транквилизаторов, алкоголя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Отношение к лечению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Отказ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от лечения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Отказ</a:t>
                      </a:r>
                      <a:r>
                        <a:rPr lang="ru-RU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от лечения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Условия выздоровления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Воздержание от хим.вещества, знание концепции болезни.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Долгосрочная реабилитация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Отстранение, знание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концепции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созависимости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долгосрочная реабилитация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Эффективные программы выздоровления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Психотерапия, Программа «12 шагов», группы самопомощи типа АА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Психотерапия, Программа «12 шагов», группы самопомощи типа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Ал-Анон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Течение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Рецидивирующее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Рецидивирующее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Преодоление </a:t>
            </a:r>
            <a:r>
              <a:rPr lang="ru-RU" b="1" dirty="0" err="1" smtClean="0">
                <a:solidFill>
                  <a:srgbClr val="C00000"/>
                </a:solidFill>
              </a:rPr>
              <a:t>созависимости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Индивидуальная терапия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Системная семейная терапия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Групповая терапия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Группы самопомощи</a:t>
            </a:r>
          </a:p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ГОВОРИ!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Дисфункция семьи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002060"/>
                </a:solidFill>
              </a:rPr>
              <a:t>Само </a:t>
            </a:r>
            <a:r>
              <a:rPr lang="ru-RU" dirty="0">
                <a:solidFill>
                  <a:srgbClr val="002060"/>
                </a:solidFill>
              </a:rPr>
              <a:t>название дисфункция (</a:t>
            </a:r>
            <a:r>
              <a:rPr lang="ru-RU" dirty="0" err="1">
                <a:solidFill>
                  <a:srgbClr val="002060"/>
                </a:solidFill>
              </a:rPr>
              <a:t>dis</a:t>
            </a:r>
            <a:r>
              <a:rPr lang="ru-RU" dirty="0">
                <a:solidFill>
                  <a:srgbClr val="002060"/>
                </a:solidFill>
              </a:rPr>
              <a:t> – нарушение и </a:t>
            </a:r>
            <a:r>
              <a:rPr lang="en-US" dirty="0">
                <a:solidFill>
                  <a:srgbClr val="002060"/>
                </a:solidFill>
              </a:rPr>
              <a:t>function </a:t>
            </a:r>
            <a:r>
              <a:rPr lang="ru-RU" dirty="0">
                <a:solidFill>
                  <a:srgbClr val="002060"/>
                </a:solidFill>
              </a:rPr>
              <a:t>– деятельность, лат.) означает, что в семье что-то работает неправильно. Это не собрание  каких-то «неправильных» (мало знающих или имеющих недобрые установки) людей. Это, скорее, собрание людей, живущих по неверным, нездоровым психологическим правилам.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Признаки дисфункциональной семьи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853136"/>
          </a:xfrm>
        </p:spPr>
        <p:txBody>
          <a:bodyPr>
            <a:noAutofit/>
          </a:bodyPr>
          <a:lstStyle/>
          <a:p>
            <a:pPr lvl="0"/>
            <a:r>
              <a:rPr lang="ru-RU" dirty="0">
                <a:solidFill>
                  <a:srgbClr val="002060"/>
                </a:solidFill>
              </a:rPr>
              <a:t>Отрицание проблем и поддержание иллюзий.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Недостаток теплых задушевных взаимоотношений.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Замороженные правила и роли.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Конфликтные отношения.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Обязательное единство чувств («Если мама сердится, то сердятся все») и точек зрения (быть другим, значит, быть плохим</a:t>
            </a:r>
            <a:r>
              <a:rPr lang="ru-RU" dirty="0" smtClean="0">
                <a:solidFill>
                  <a:srgbClr val="002060"/>
                </a:solidFill>
              </a:rPr>
              <a:t>).</a:t>
            </a:r>
          </a:p>
          <a:p>
            <a:pPr lvl="0"/>
            <a:endParaRPr lang="ru-RU" dirty="0"/>
          </a:p>
          <a:p>
            <a:pPr lvl="4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Признаки дисфункциональной семьи (продолжение)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solidFill>
                  <a:srgbClr val="002060"/>
                </a:solidFill>
              </a:rPr>
              <a:t>Нарушение границ. Они либо смешаны, либо наглухо разделены невидимыми стенами.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Секрет семьи должен поддерживаться всеми, создание видимости </a:t>
            </a:r>
            <a:r>
              <a:rPr lang="ru-RU" dirty="0" err="1">
                <a:solidFill>
                  <a:srgbClr val="002060"/>
                </a:solidFill>
              </a:rPr>
              <a:t>псевдобрагополучия</a:t>
            </a:r>
            <a:r>
              <a:rPr lang="ru-RU" dirty="0">
                <a:solidFill>
                  <a:srgbClr val="002060"/>
                </a:solidFill>
              </a:rPr>
              <a:t>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Склонность к полярности чувств и суждений («Я жила на качелях из ада в рай»,  суждения дихотомические либо «да», либо «нет», пропуск «может быть»).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Закрытость семейной системы.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Особое значение воли и контроля, власть принадлежит одному человеку, мнения других членов семьи малозначимы.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Некоторые правила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rgbClr val="002060"/>
                </a:solidFill>
              </a:rPr>
              <a:t>Взрослые – хозяева ребенка.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Только взрослые определяют, что правильно, что неправильно.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Подразумевается, что ребенок отвечает за то, что родитель сердится.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Родители держат эмоциональную дистанцию с детьми.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Воля ребенка, которая расценивается как упрямство, должна быть сломлена и как можно скорее.</a:t>
            </a:r>
          </a:p>
          <a:p>
            <a:r>
              <a:rPr lang="ru-RU" dirty="0">
                <a:solidFill>
                  <a:srgbClr val="002060"/>
                </a:solidFill>
              </a:rPr>
              <a:t>Психолог </a:t>
            </a:r>
            <a:r>
              <a:rPr lang="ru-RU" dirty="0" err="1">
                <a:solidFill>
                  <a:srgbClr val="002060"/>
                </a:solidFill>
              </a:rPr>
              <a:t>Клаудиа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Блэк</a:t>
            </a:r>
            <a:r>
              <a:rPr lang="ru-RU" dirty="0">
                <a:solidFill>
                  <a:srgbClr val="002060"/>
                </a:solidFill>
              </a:rPr>
              <a:t>, работавшая с детьми алкоголиков,   определила правила дисфункциональной семьи в виде трех «не»: </a:t>
            </a:r>
            <a:r>
              <a:rPr lang="ru-RU" b="1" dirty="0" err="1">
                <a:solidFill>
                  <a:srgbClr val="002060"/>
                </a:solidFill>
              </a:rPr>
              <a:t>не</a:t>
            </a:r>
            <a:r>
              <a:rPr lang="ru-RU" b="1" dirty="0">
                <a:solidFill>
                  <a:srgbClr val="002060"/>
                </a:solidFill>
              </a:rPr>
              <a:t> говори, не чувствуй, не доверяй.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Риски для потомков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Дисфункциональная семья – почва для развития различных зависимостей.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Взрослые дети имеют повышенный риск развития аналогичного заболевания – алкоголизма, наркомании и  др.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Взрослые дети склонны создавать такие же </a:t>
            </a:r>
            <a:r>
              <a:rPr lang="ru-RU" dirty="0" err="1" smtClean="0">
                <a:solidFill>
                  <a:srgbClr val="002060"/>
                </a:solidFill>
              </a:rPr>
              <a:t>дисфункциональные</a:t>
            </a:r>
            <a:r>
              <a:rPr lang="ru-RU" dirty="0" smtClean="0">
                <a:solidFill>
                  <a:srgbClr val="002060"/>
                </a:solidFill>
              </a:rPr>
              <a:t> семьи.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Трезво живущие члены семей страдают </a:t>
            </a:r>
            <a:r>
              <a:rPr lang="ru-RU" dirty="0" err="1" smtClean="0">
                <a:solidFill>
                  <a:srgbClr val="002060"/>
                </a:solidFill>
              </a:rPr>
              <a:t>созависимостью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Высок риск психосоматических заболеваний.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Факторы риска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Генетические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Семейные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Индивидуальные (психопатия индивида, синдром </a:t>
            </a:r>
            <a:r>
              <a:rPr lang="ru-RU" dirty="0" err="1" smtClean="0">
                <a:solidFill>
                  <a:srgbClr val="002060"/>
                </a:solidFill>
              </a:rPr>
              <a:t>гиперактивности</a:t>
            </a:r>
            <a:r>
              <a:rPr lang="ru-RU" dirty="0" smtClean="0">
                <a:solidFill>
                  <a:srgbClr val="002060"/>
                </a:solidFill>
              </a:rPr>
              <a:t>, плохая успеваемость, бедность интересов)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Факторы защиты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Хороший эмоциональный контакт хотя бы с одним членом семьи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Умение брать на себя ответственность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Позитивная самооценка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Ориентация на достижения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Адекватные навыки коммуникации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Наличие знаний о зависимости как о семейной болезни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Признаки функциональной семьи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1. Проблемы признаются и решаются.</a:t>
            </a:r>
            <a:endParaRPr lang="ru-RU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2. Поощряются свободы (свобода восприятия, свобода мысли и обсуждения, свобода иметь свои чувства, желания, свобода творчества).</a:t>
            </a:r>
            <a:endParaRPr lang="ru-RU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3. Каждый член семьи имеет свою уникальную ценность, различия между членами семьи высоко ценятся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4</a:t>
            </a:r>
            <a:r>
              <a:rPr lang="ru-RU" dirty="0">
                <a:solidFill>
                  <a:srgbClr val="002060"/>
                </a:solidFill>
              </a:rPr>
              <a:t>. Члены семьи умеют удовлетворять свои собственные потребности.</a:t>
            </a:r>
            <a:endParaRPr lang="ru-RU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5. Родители делают то, что говорят.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6. Ролевые функции выбираются, а не навязываются.</a:t>
            </a: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7. В семье есть место развлечениям.</a:t>
            </a:r>
            <a:endParaRPr lang="ru-RU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8. Ошибки прощаются, на них учатся.</a:t>
            </a:r>
            <a:endParaRPr lang="ru-RU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9. Семейная система существует для индивида, а не наоборот.</a:t>
            </a:r>
            <a:endParaRPr lang="ru-RU" i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>
                <a:solidFill>
                  <a:srgbClr val="002060"/>
                </a:solidFill>
              </a:rPr>
              <a:t>10. Правила и законы семьи гибкие, их можно обсуждать.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920</Words>
  <Application>Microsoft Office PowerPoint</Application>
  <PresentationFormat>Экран (4:3)</PresentationFormat>
  <Paragraphs>144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Дисфункциональная семья и созависимость</vt:lpstr>
      <vt:lpstr>Дисфункция семьи</vt:lpstr>
      <vt:lpstr>Признаки дисфункциональной семьи</vt:lpstr>
      <vt:lpstr>Признаки дисфункциональной семьи (продолжение)</vt:lpstr>
      <vt:lpstr>Некоторые правила</vt:lpstr>
      <vt:lpstr>Риски для потомков</vt:lpstr>
      <vt:lpstr>Факторы риска</vt:lpstr>
      <vt:lpstr>Факторы защиты</vt:lpstr>
      <vt:lpstr>Признаки функциональной семьи</vt:lpstr>
      <vt:lpstr>Созависимость.</vt:lpstr>
      <vt:lpstr>Особенности созависимости.</vt:lpstr>
      <vt:lpstr> Параллелизм проявлений зависимости и созависимости. </vt:lpstr>
      <vt:lpstr>Таблица ( продолжение)</vt:lpstr>
      <vt:lpstr>Слайд 14</vt:lpstr>
      <vt:lpstr>Преодоление созависимости.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Дисфункциональная семья и созависимость</dc:title>
  <dc:creator>admin</dc:creator>
  <cp:lastModifiedBy>Ваня</cp:lastModifiedBy>
  <cp:revision>9</cp:revision>
  <dcterms:created xsi:type="dcterms:W3CDTF">2017-08-28T14:01:51Z</dcterms:created>
  <dcterms:modified xsi:type="dcterms:W3CDTF">2017-11-01T10:03:37Z</dcterms:modified>
</cp:coreProperties>
</file>