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 b="def" i="def"/>
      <a:tcStyle>
        <a:tcBdr/>
        <a:fill>
          <a:solidFill>
            <a:srgbClr val="4E4E4E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0F0F0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6565">
              <a:alpha val="75000"/>
            </a:srgb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0F0F0"/>
              </a:solidFill>
              <a:prstDash val="solid"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 b="def" i="def"/>
      <a:tcStyle>
        <a:tcBdr/>
        <a:fill>
          <a:solidFill>
            <a:srgbClr val="909090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6350" cap="flat">
              <a:solidFill>
                <a:srgbClr val="484745"/>
              </a:solidFill>
              <a:prstDash val="solid"/>
              <a:miter lim="400000"/>
            </a:ln>
          </a:left>
          <a:right>
            <a:ln w="6350" cap="flat">
              <a:solidFill>
                <a:srgbClr val="5E5D5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6350" cap="flat">
              <a:solidFill>
                <a:srgbClr val="5E5D5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5E5D5B"/>
              </a:solidFill>
              <a:prstDash val="solid"/>
              <a:miter lim="400000"/>
            </a:ln>
          </a:top>
          <a:bottom>
            <a:ln w="6350" cap="flat">
              <a:solidFill>
                <a:srgbClr val="484745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484745"/>
              </a:solidFill>
              <a:prstDash val="solid"/>
              <a:miter lim="400000"/>
            </a:ln>
          </a:top>
          <a:bottom>
            <a:ln w="6350" cap="flat">
              <a:solidFill>
                <a:srgbClr val="5E5D5B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D4D4D"/>
          </a:solidFill>
        </a:fill>
      </a:tcStyle>
    </a:wholeTbl>
    <a:band2H>
      <a:tcTxStyle b="def" i="def"/>
      <a:tcStyle>
        <a:tcBdr/>
        <a:fill>
          <a:solidFill>
            <a:srgbClr val="5A5A5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-1022247"/>
              <a:satOff val="34289"/>
              <a:lumOff val="-18384"/>
            </a:scheme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/>
          </a:solidFill>
        </a:fill>
      </a:tcStyle>
    </a:wholeTbl>
    <a:band2H>
      <a:tcTxStyle b="def" i="def"/>
      <a:tcStyle>
        <a:tcBdr/>
        <a:fill>
          <a:solidFill>
            <a:srgbClr val="7D7D7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C5C5B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2828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2A7A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96663"/>
              <a:satOff val="-16428"/>
              <a:lumOff val="3004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D5D"/>
          </a:solidFill>
        </a:fill>
      </a:tcStyle>
    </a:wholeTbl>
    <a:band2H>
      <a:tcTxStyle b="def" i="def"/>
      <a:tcStyle>
        <a:tcBdr/>
        <a:fill>
          <a:solidFill>
            <a:srgbClr val="69696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6350" cap="flat">
              <a:solidFill>
                <a:srgbClr val="FFFFFF"/>
              </a:solidFill>
              <a:prstDash val="solid"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635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8787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87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>
              <a:alpha val="10000"/>
            </a:srgbClr>
          </a:solidFill>
        </a:fill>
      </a:tcStyle>
    </a:wholeTbl>
    <a:band2H>
      <a:tcTxStyle b="def" i="def"/>
      <a:tcStyle>
        <a:tcBdr/>
        <a:fill>
          <a:solidFill>
            <a:srgbClr val="888888">
              <a:alpha val="1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0F0F0"/>
              </a:solidFill>
              <a:prstDash val="solid"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6" name="Shape 24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/>
          <p:nvPr>
            <p:ph type="title"/>
          </p:nvPr>
        </p:nvSpPr>
        <p:spPr>
          <a:xfrm>
            <a:off x="762000" y="2463800"/>
            <a:ext cx="11480800" cy="2540000"/>
          </a:xfrm>
          <a:prstGeom prst="rect">
            <a:avLst/>
          </a:prstGeom>
        </p:spPr>
        <p:txBody>
          <a:bodyPr anchor="b"/>
          <a:lstStyle/>
          <a:p>
            <a:pPr/>
            <a:r>
              <a:t>Текст заголовка</a:t>
            </a:r>
          </a:p>
        </p:txBody>
      </p:sp>
      <p:sp>
        <p:nvSpPr>
          <p:cNvPr id="12" name="Уровень текста 1…"/>
          <p:cNvSpPr txBox="1"/>
          <p:nvPr>
            <p:ph type="body" sz="quarter" idx="1"/>
          </p:nvPr>
        </p:nvSpPr>
        <p:spPr>
          <a:xfrm>
            <a:off x="762000" y="5156200"/>
            <a:ext cx="11480800" cy="863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— Иван Арсентьев"/>
          <p:cNvSpPr txBox="1"/>
          <p:nvPr>
            <p:ph type="body" sz="quarter" idx="13"/>
          </p:nvPr>
        </p:nvSpPr>
        <p:spPr>
          <a:xfrm>
            <a:off x="1270000" y="6362700"/>
            <a:ext cx="10464800" cy="46105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b="1" i="1"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— Иван Арсентьев</a:t>
            </a:r>
          </a:p>
        </p:txBody>
      </p:sp>
      <p:sp>
        <p:nvSpPr>
          <p:cNvPr id="94" name="«Место ввода цитаты»."/>
          <p:cNvSpPr txBox="1"/>
          <p:nvPr>
            <p:ph type="body" sz="quarter" idx="14"/>
          </p:nvPr>
        </p:nvSpPr>
        <p:spPr>
          <a:xfrm>
            <a:off x="1270000" y="43053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b="1" sz="36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20202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«Место ввода цитаты».</a:t>
            </a:r>
          </a:p>
        </p:txBody>
      </p:sp>
      <p:sp>
        <p:nvSpPr>
          <p:cNvPr id="9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141703583_2880x1921.jpeg"/>
          <p:cNvSpPr/>
          <p:nvPr>
            <p:ph type="pic" idx="13"/>
          </p:nvPr>
        </p:nvSpPr>
        <p:spPr>
          <a:xfrm>
            <a:off x="-812800" y="0"/>
            <a:ext cx="14622784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- вверху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Линия"/>
          <p:cNvSpPr/>
          <p:nvPr/>
        </p:nvSpPr>
        <p:spPr>
          <a:xfrm flipV="1">
            <a:off x="406400" y="993158"/>
            <a:ext cx="12192000" cy="266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C000EB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8" name="Уровень текста 1…"/>
          <p:cNvSpPr txBox="1"/>
          <p:nvPr>
            <p:ph type="body" sz="quarter" idx="1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/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SzTx/>
              <a:buNone/>
              <a:defRPr cap="all" spc="120" sz="24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  <a:lvl2pPr marL="758263" indent="-313763" defTabSz="457200">
              <a:lnSpc>
                <a:spcPct val="80000"/>
              </a:lnSpc>
              <a:spcBef>
                <a:spcPts val="0"/>
              </a:spcBef>
              <a:buSzPct val="104999"/>
              <a:buChar char="‣"/>
              <a:defRPr cap="all" spc="120" sz="24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2pPr>
            <a:lvl3pPr marL="1202763" indent="-313763" defTabSz="457200">
              <a:lnSpc>
                <a:spcPct val="80000"/>
              </a:lnSpc>
              <a:spcBef>
                <a:spcPts val="0"/>
              </a:spcBef>
              <a:buSzPct val="104999"/>
              <a:buChar char="‣"/>
              <a:defRPr cap="all" spc="120" sz="24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3pPr>
            <a:lvl4pPr marL="1647263" indent="-313763" defTabSz="457200">
              <a:lnSpc>
                <a:spcPct val="80000"/>
              </a:lnSpc>
              <a:spcBef>
                <a:spcPts val="0"/>
              </a:spcBef>
              <a:buSzPct val="104999"/>
              <a:buChar char="‣"/>
              <a:defRPr cap="all" spc="120" sz="24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4pPr>
            <a:lvl5pPr marL="2091763" indent="-313763" defTabSz="457200">
              <a:lnSpc>
                <a:spcPct val="80000"/>
              </a:lnSpc>
              <a:spcBef>
                <a:spcPts val="0"/>
              </a:spcBef>
              <a:buSzPct val="104999"/>
              <a:buChar char="‣"/>
              <a:defRPr cap="all" spc="120" sz="24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5pPr>
          </a:lstStyle>
          <a:p>
            <a:pPr>
              <a:defRPr>
                <a:effectLst/>
              </a:defRPr>
            </a:pPr>
            <a:r>
              <a:t>Уровень текста 1</a:t>
            </a:r>
          </a:p>
          <a:p>
            <a:pPr lvl="1">
              <a:defRPr>
                <a:effectLst/>
              </a:defRPr>
            </a:pPr>
            <a:r>
              <a:t>Уровень текста 2</a:t>
            </a:r>
          </a:p>
          <a:p>
            <a:pPr lvl="2">
              <a:defRPr>
                <a:effectLst/>
              </a:defRPr>
            </a:pPr>
            <a:r>
              <a:t>Уровень текста 3</a:t>
            </a:r>
          </a:p>
          <a:p>
            <a:pPr lvl="3">
              <a:defRPr>
                <a:effectLst/>
              </a:defRPr>
            </a:pPr>
            <a:r>
              <a:t>Уровень текста 4</a:t>
            </a:r>
          </a:p>
          <a:p>
            <a:pPr lvl="4">
              <a:defRPr>
                <a:effectLst/>
              </a:defRPr>
            </a:pPr>
            <a:r>
              <a:t>Уровень текста 5</a:t>
            </a:r>
          </a:p>
        </p:txBody>
      </p:sp>
      <p:sp>
        <p:nvSpPr>
          <p:cNvPr id="119" name="Текст заголовка"/>
          <p:cNvSpPr txBox="1"/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spcBef>
                <a:spcPts val="2800"/>
              </a:spcBef>
              <a:defRPr b="0" cap="all" sz="6000">
                <a:solidFill>
                  <a:srgbClr val="34A5DA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>
              <a:defRPr>
                <a:effectLst/>
              </a:defRPr>
            </a:pPr>
            <a:r>
              <a:t>Текст заголовка</a:t>
            </a:r>
          </a:p>
        </p:txBody>
      </p:sp>
      <p:sp>
        <p:nvSpPr>
          <p:cNvPr id="120" name="Номер слайда"/>
          <p:cNvSpPr txBox="1"/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24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пункты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Текст заголовка"/>
          <p:cNvSpPr txBox="1"/>
          <p:nvPr>
            <p:ph type="title"/>
          </p:nvPr>
        </p:nvSpPr>
        <p:spPr>
          <a:xfrm>
            <a:off x="761999" y="203199"/>
            <a:ext cx="11480803" cy="2146303"/>
          </a:xfrm>
          <a:prstGeom prst="rect">
            <a:avLst/>
          </a:prstGeom>
        </p:spPr>
        <p:txBody>
          <a:bodyPr lIns="50797" tIns="50797" rIns="50797" bIns="50797"/>
          <a:lstStyle>
            <a:lvl1pPr defTabSz="583408">
              <a:defRPr sz="62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28" name="Уровень текста 1…"/>
          <p:cNvSpPr txBox="1"/>
          <p:nvPr>
            <p:ph type="body" idx="1"/>
          </p:nvPr>
        </p:nvSpPr>
        <p:spPr>
          <a:xfrm>
            <a:off x="761999" y="2412999"/>
            <a:ext cx="11480803" cy="6362704"/>
          </a:xfrm>
          <a:prstGeom prst="rect">
            <a:avLst/>
          </a:prstGeom>
        </p:spPr>
        <p:txBody>
          <a:bodyPr lIns="50797" tIns="50797" rIns="50797" bIns="50797"/>
          <a:lstStyle>
            <a:lvl1pPr marL="358486" indent="-358486" defTabSz="583408">
              <a:spcBef>
                <a:spcPts val="4100"/>
              </a:spcBef>
              <a:defRPr sz="3000"/>
            </a:lvl1pPr>
            <a:lvl2pPr marL="764886" indent="-358486" defTabSz="583408">
              <a:spcBef>
                <a:spcPts val="4100"/>
              </a:spcBef>
              <a:defRPr sz="3000"/>
            </a:lvl2pPr>
            <a:lvl3pPr marL="1171285" indent="-358486" defTabSz="583408">
              <a:spcBef>
                <a:spcPts val="4100"/>
              </a:spcBef>
              <a:defRPr sz="3000"/>
            </a:lvl3pPr>
            <a:lvl4pPr marL="1577684" indent="-358484" defTabSz="583408">
              <a:spcBef>
                <a:spcPts val="4100"/>
              </a:spcBef>
              <a:defRPr sz="3000"/>
            </a:lvl4pPr>
            <a:lvl5pPr marL="1984085" indent="-358485" defTabSz="583408">
              <a:spcBef>
                <a:spcPts val="4100"/>
              </a:spcBef>
              <a:defRPr sz="30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9" name="Номер слайда"/>
          <p:cNvSpPr txBox="1"/>
          <p:nvPr>
            <p:ph type="sldNum" sz="quarter" idx="2"/>
          </p:nvPr>
        </p:nvSpPr>
        <p:spPr>
          <a:xfrm>
            <a:off x="6325923" y="9280197"/>
            <a:ext cx="340254" cy="324506"/>
          </a:xfrm>
          <a:prstGeom prst="rect">
            <a:avLst/>
          </a:prstGeom>
        </p:spPr>
        <p:txBody>
          <a:bodyPr lIns="50797" tIns="50797" rIns="50797" bIns="50797"/>
          <a:lstStyle>
            <a:lvl1pPr defTabSz="583408">
              <a:defRPr sz="1600"/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нкты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Уровень текста 1…"/>
          <p:cNvSpPr txBox="1"/>
          <p:nvPr>
            <p:ph type="body" idx="1"/>
          </p:nvPr>
        </p:nvSpPr>
        <p:spPr>
          <a:xfrm>
            <a:off x="762000" y="965200"/>
            <a:ext cx="11480800" cy="7823200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пункты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145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Цитата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Линия"/>
          <p:cNvSpPr/>
          <p:nvPr/>
        </p:nvSpPr>
        <p:spPr>
          <a:xfrm flipV="1">
            <a:off x="406400" y="993158"/>
            <a:ext cx="12192000" cy="266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C000EB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4" name="Комментарий в прямоугольнике"/>
          <p:cNvSpPr/>
          <p:nvPr/>
        </p:nvSpPr>
        <p:spPr>
          <a:xfrm>
            <a:off x="469898" y="2362200"/>
            <a:ext cx="12065004" cy="5229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4" y="0"/>
                </a:moveTo>
                <a:cubicBezTo>
                  <a:pt x="100" y="0"/>
                  <a:pt x="0" y="232"/>
                  <a:pt x="0" y="516"/>
                </a:cubicBezTo>
                <a:lnTo>
                  <a:pt x="0" y="18789"/>
                </a:lnTo>
                <a:cubicBezTo>
                  <a:pt x="0" y="19073"/>
                  <a:pt x="100" y="19305"/>
                  <a:pt x="224" y="19305"/>
                </a:cubicBezTo>
                <a:lnTo>
                  <a:pt x="17228" y="19305"/>
                </a:lnTo>
                <a:lnTo>
                  <a:pt x="17850" y="21600"/>
                </a:lnTo>
                <a:lnTo>
                  <a:pt x="18471" y="19305"/>
                </a:lnTo>
                <a:lnTo>
                  <a:pt x="21376" y="19305"/>
                </a:lnTo>
                <a:cubicBezTo>
                  <a:pt x="21500" y="19305"/>
                  <a:pt x="21600" y="19073"/>
                  <a:pt x="21600" y="18789"/>
                </a:cubicBezTo>
                <a:lnTo>
                  <a:pt x="21600" y="516"/>
                </a:lnTo>
                <a:cubicBezTo>
                  <a:pt x="21600" y="232"/>
                  <a:pt x="21500" y="0"/>
                  <a:pt x="21376" y="0"/>
                </a:cubicBezTo>
                <a:lnTo>
                  <a:pt x="224" y="0"/>
                </a:lnTo>
                <a:close/>
              </a:path>
            </a:pathLst>
          </a:custGeom>
          <a:solidFill>
            <a:srgbClr val="34A5D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80000"/>
              </a:lnSpc>
              <a:defRPr cap="all" sz="2800">
                <a:solidFill>
                  <a:srgbClr val="FFFFFF"/>
                </a:solidFill>
                <a:effectLst/>
                <a:latin typeface="DIN Alternate Bold"/>
                <a:ea typeface="DIN Alternate Bold"/>
                <a:cs typeface="DIN Alternate Bold"/>
                <a:sym typeface="DIN Alternate Bold"/>
              </a:defRPr>
            </a:pPr>
          </a:p>
        </p:txBody>
      </p:sp>
      <p:sp>
        <p:nvSpPr>
          <p:cNvPr id="155" name="Уровень текста 1…"/>
          <p:cNvSpPr txBox="1"/>
          <p:nvPr>
            <p:ph type="body" sz="half" idx="1"/>
          </p:nvPr>
        </p:nvSpPr>
        <p:spPr>
          <a:xfrm>
            <a:off x="889000" y="2908300"/>
            <a:ext cx="11226800" cy="259334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z="940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  <a:lvl2pPr marL="1673411" indent="-1228911">
              <a:lnSpc>
                <a:spcPct val="80000"/>
              </a:lnSpc>
              <a:spcBef>
                <a:spcPts val="0"/>
              </a:spcBef>
              <a:buSzPct val="104999"/>
              <a:buChar char="‣"/>
              <a:defRPr cap="all" sz="940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2pPr>
            <a:lvl3pPr marL="2117911" indent="-1228911">
              <a:lnSpc>
                <a:spcPct val="80000"/>
              </a:lnSpc>
              <a:spcBef>
                <a:spcPts val="0"/>
              </a:spcBef>
              <a:buSzPct val="104999"/>
              <a:buChar char="‣"/>
              <a:defRPr cap="all" sz="940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3pPr>
            <a:lvl4pPr marL="2562411" indent="-1228911">
              <a:lnSpc>
                <a:spcPct val="80000"/>
              </a:lnSpc>
              <a:spcBef>
                <a:spcPts val="0"/>
              </a:spcBef>
              <a:buSzPct val="104999"/>
              <a:buChar char="‣"/>
              <a:defRPr cap="all" sz="940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4pPr>
            <a:lvl5pPr marL="3006911" indent="-1228911">
              <a:lnSpc>
                <a:spcPct val="80000"/>
              </a:lnSpc>
              <a:spcBef>
                <a:spcPts val="0"/>
              </a:spcBef>
              <a:buSzPct val="104999"/>
              <a:buChar char="‣"/>
              <a:defRPr cap="all" sz="940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5pPr>
          </a:lstStyle>
          <a:p>
            <a:pPr>
              <a:defRPr>
                <a:effectLst/>
              </a:defRPr>
            </a:pPr>
            <a:r>
              <a:t>Уровень текста 1</a:t>
            </a:r>
          </a:p>
          <a:p>
            <a:pPr lvl="1">
              <a:defRPr>
                <a:effectLst/>
              </a:defRPr>
            </a:pPr>
            <a:r>
              <a:t>Уровень текста 2</a:t>
            </a:r>
          </a:p>
          <a:p>
            <a:pPr lvl="2">
              <a:defRPr>
                <a:effectLst/>
              </a:defRPr>
            </a:pPr>
            <a:r>
              <a:t>Уровень текста 3</a:t>
            </a:r>
          </a:p>
          <a:p>
            <a:pPr lvl="3">
              <a:defRPr>
                <a:effectLst/>
              </a:defRPr>
            </a:pPr>
            <a:r>
              <a:t>Уровень текста 4</a:t>
            </a:r>
          </a:p>
          <a:p>
            <a:pPr lvl="4">
              <a:defRPr>
                <a:effectLst/>
              </a:defRPr>
            </a:pPr>
            <a:r>
              <a:t>Уровень текста 5</a:t>
            </a:r>
          </a:p>
        </p:txBody>
      </p:sp>
      <p:sp>
        <p:nvSpPr>
          <p:cNvPr id="156" name="Иван Арсентьев"/>
          <p:cNvSpPr txBox="1"/>
          <p:nvPr>
            <p:ph type="body" sz="quarter" idx="13"/>
          </p:nvPr>
        </p:nvSpPr>
        <p:spPr>
          <a:xfrm>
            <a:off x="406400" y="7789333"/>
            <a:ext cx="12192000" cy="990604"/>
          </a:xfrm>
          <a:prstGeom prst="rect">
            <a:avLst/>
          </a:prstGeom>
        </p:spPr>
        <p:txBody>
          <a:bodyPr anchor="t"/>
          <a:lstStyle/>
          <a:p>
            <a:pPr/>
          </a:p>
        </p:txBody>
      </p:sp>
      <p:sp>
        <p:nvSpPr>
          <p:cNvPr id="157" name="Текст"/>
          <p:cNvSpPr txBox="1"/>
          <p:nvPr>
            <p:ph type="body" sz="quarter" idx="14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/>
          <a:lstStyle/>
          <a:p>
            <a:pPr marL="272288" indent="-272288" defTabSz="391414">
              <a:spcBef>
                <a:spcPts val="2800"/>
              </a:spcBef>
              <a:defRPr sz="2278">
                <a:effectLst>
                  <a:outerShdw sx="100000" sy="100000" kx="0" ky="0" algn="b" rotWithShape="0" blurRad="34036" dist="17018" dir="5400000">
                    <a:srgbClr val="000000"/>
                  </a:outerShdw>
                </a:effectLst>
              </a:defRPr>
            </a:pPr>
          </a:p>
        </p:txBody>
      </p:sp>
      <p:sp>
        <p:nvSpPr>
          <p:cNvPr id="158" name="Номер слайда"/>
          <p:cNvSpPr txBox="1"/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24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пункты, дополн.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Линия"/>
          <p:cNvSpPr/>
          <p:nvPr/>
        </p:nvSpPr>
        <p:spPr>
          <a:xfrm flipV="1">
            <a:off x="406400" y="993158"/>
            <a:ext cx="12192000" cy="266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C000EB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6" name="Уровень текста 1…"/>
          <p:cNvSpPr txBox="1"/>
          <p:nvPr>
            <p:ph type="body" sz="quarter" idx="1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/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SzTx/>
              <a:buNone/>
              <a:defRPr cap="all" spc="120" sz="24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  <a:lvl2pPr marL="758263" indent="-313763" defTabSz="457200">
              <a:lnSpc>
                <a:spcPct val="80000"/>
              </a:lnSpc>
              <a:spcBef>
                <a:spcPts val="0"/>
              </a:spcBef>
              <a:buSzPct val="104999"/>
              <a:buChar char="‣"/>
              <a:defRPr cap="all" spc="120" sz="24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2pPr>
            <a:lvl3pPr marL="1202763" indent="-313763" defTabSz="457200">
              <a:lnSpc>
                <a:spcPct val="80000"/>
              </a:lnSpc>
              <a:spcBef>
                <a:spcPts val="0"/>
              </a:spcBef>
              <a:buSzPct val="104999"/>
              <a:buChar char="‣"/>
              <a:defRPr cap="all" spc="120" sz="24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3pPr>
            <a:lvl4pPr marL="1647263" indent="-313763" defTabSz="457200">
              <a:lnSpc>
                <a:spcPct val="80000"/>
              </a:lnSpc>
              <a:spcBef>
                <a:spcPts val="0"/>
              </a:spcBef>
              <a:buSzPct val="104999"/>
              <a:buChar char="‣"/>
              <a:defRPr cap="all" spc="120" sz="24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4pPr>
            <a:lvl5pPr marL="2091763" indent="-313763" defTabSz="457200">
              <a:lnSpc>
                <a:spcPct val="80000"/>
              </a:lnSpc>
              <a:spcBef>
                <a:spcPts val="0"/>
              </a:spcBef>
              <a:buSzPct val="104999"/>
              <a:buChar char="‣"/>
              <a:defRPr cap="all" spc="120" sz="24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5pPr>
          </a:lstStyle>
          <a:p>
            <a:pPr>
              <a:defRPr>
                <a:effectLst/>
              </a:defRPr>
            </a:pPr>
            <a:r>
              <a:t>Уровень текста 1</a:t>
            </a:r>
          </a:p>
          <a:p>
            <a:pPr lvl="1">
              <a:defRPr>
                <a:effectLst/>
              </a:defRPr>
            </a:pPr>
            <a:r>
              <a:t>Уровень текста 2</a:t>
            </a:r>
          </a:p>
          <a:p>
            <a:pPr lvl="2">
              <a:defRPr>
                <a:effectLst/>
              </a:defRPr>
            </a:pPr>
            <a:r>
              <a:t>Уровень текста 3</a:t>
            </a:r>
          </a:p>
          <a:p>
            <a:pPr lvl="3">
              <a:defRPr>
                <a:effectLst/>
              </a:defRPr>
            </a:pPr>
            <a:r>
              <a:t>Уровень текста 4</a:t>
            </a:r>
          </a:p>
          <a:p>
            <a:pPr lvl="4">
              <a:defRPr>
                <a:effectLst/>
              </a:defRPr>
            </a:pPr>
            <a:r>
              <a:t>Уровень текста 5</a:t>
            </a:r>
          </a:p>
        </p:txBody>
      </p:sp>
      <p:sp>
        <p:nvSpPr>
          <p:cNvPr id="167" name="Текст заголовка"/>
          <p:cNvSpPr txBox="1"/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spcBef>
                <a:spcPts val="2800"/>
              </a:spcBef>
              <a:defRPr b="0" cap="all" sz="6000">
                <a:solidFill>
                  <a:srgbClr val="34A5DA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>
              <a:defRPr>
                <a:effectLst/>
              </a:defRPr>
            </a:pPr>
            <a:r>
              <a:t>Текст заголовка</a:t>
            </a:r>
          </a:p>
        </p:txBody>
      </p:sp>
      <p:sp>
        <p:nvSpPr>
          <p:cNvPr id="168" name="Уровень текста 1…"/>
          <p:cNvSpPr txBox="1"/>
          <p:nvPr>
            <p:ph type="body" idx="13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</p:spPr>
        <p:txBody>
          <a:bodyPr anchor="t"/>
          <a:lstStyle/>
          <a:p>
            <a:pPr/>
          </a:p>
        </p:txBody>
      </p:sp>
      <p:sp>
        <p:nvSpPr>
          <p:cNvPr id="169" name="Номер слайда"/>
          <p:cNvSpPr txBox="1"/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24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41703583_2880x1921.jpeg"/>
          <p:cNvSpPr/>
          <p:nvPr>
            <p:ph type="pic" idx="13"/>
          </p:nvPr>
        </p:nvSpPr>
        <p:spPr>
          <a:xfrm>
            <a:off x="1104900" y="127000"/>
            <a:ext cx="10795000" cy="7200415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Текст заголовка"/>
          <p:cNvSpPr txBox="1"/>
          <p:nvPr>
            <p:ph type="title"/>
          </p:nvPr>
        </p:nvSpPr>
        <p:spPr>
          <a:xfrm>
            <a:off x="762000" y="6883400"/>
            <a:ext cx="11480800" cy="1079500"/>
          </a:xfrm>
          <a:prstGeom prst="rect">
            <a:avLst/>
          </a:prstGeom>
        </p:spPr>
        <p:txBody>
          <a:bodyPr anchor="b"/>
          <a:lstStyle/>
          <a:p>
            <a:pPr/>
            <a:r>
              <a:t>Текст заголовка</a:t>
            </a:r>
          </a:p>
        </p:txBody>
      </p:sp>
      <p:sp>
        <p:nvSpPr>
          <p:cNvPr id="22" name="Уровень текста 1…"/>
          <p:cNvSpPr txBox="1"/>
          <p:nvPr>
            <p:ph type="body" sz="quarter" idx="1"/>
          </p:nvPr>
        </p:nvSpPr>
        <p:spPr>
          <a:xfrm>
            <a:off x="762000" y="8128000"/>
            <a:ext cx="11480800" cy="914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/>
          <p:nvPr>
            <p:ph type="sldNum" sz="quarter" idx="2"/>
          </p:nvPr>
        </p:nvSpPr>
        <p:spPr>
          <a:xfrm>
            <a:off x="6311798" y="924560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Номер слайда"/>
          <p:cNvSpPr txBox="1"/>
          <p:nvPr>
            <p:ph type="sldNum" sz="quarter" idx="2"/>
          </p:nvPr>
        </p:nvSpPr>
        <p:spPr>
          <a:xfrm>
            <a:off x="11998697" y="9114115"/>
            <a:ext cx="355865" cy="371343"/>
          </a:xfrm>
          <a:prstGeom prst="rect">
            <a:avLst/>
          </a:prstGeom>
        </p:spPr>
        <p:txBody>
          <a:bodyPr lIns="65021" tIns="65021" rIns="65021" bIns="65021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 — вверху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19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- по центру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Текст заголовка"/>
          <p:cNvSpPr txBox="1"/>
          <p:nvPr>
            <p:ph type="title"/>
          </p:nvPr>
        </p:nvSpPr>
        <p:spPr>
          <a:xfrm>
            <a:off x="406400" y="4038600"/>
            <a:ext cx="12192000" cy="452120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b="0" cap="all" sz="17000">
                <a:solidFill>
                  <a:srgbClr val="34A5DA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>
              <a:defRPr>
                <a:effectLst/>
              </a:defRPr>
            </a:pPr>
            <a:r>
              <a:t>Текст заголовка</a:t>
            </a:r>
          </a:p>
        </p:txBody>
      </p:sp>
      <p:sp>
        <p:nvSpPr>
          <p:cNvPr id="199" name="Номер слайда"/>
          <p:cNvSpPr txBox="1"/>
          <p:nvPr>
            <p:ph type="sldNum" sz="quarter" idx="2"/>
          </p:nvPr>
        </p:nvSpPr>
        <p:spPr>
          <a:xfrm>
            <a:off x="12194441" y="431800"/>
            <a:ext cx="406897" cy="457200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24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 — горизонтально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Изображение"/>
          <p:cNvSpPr/>
          <p:nvPr>
            <p:ph type="pic" idx="13"/>
          </p:nvPr>
        </p:nvSpPr>
        <p:spPr>
          <a:xfrm>
            <a:off x="1104900" y="758937"/>
            <a:ext cx="10795000" cy="5943604"/>
          </a:xfrm>
          <a:prstGeom prst="rect">
            <a:avLst/>
          </a:prstGeom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07" name="Текст заголовка"/>
          <p:cNvSpPr txBox="1"/>
          <p:nvPr>
            <p:ph type="title"/>
          </p:nvPr>
        </p:nvSpPr>
        <p:spPr>
          <a:xfrm>
            <a:off x="762000" y="6883400"/>
            <a:ext cx="11480800" cy="1079500"/>
          </a:xfrm>
          <a:prstGeom prst="rect">
            <a:avLst/>
          </a:prstGeom>
        </p:spPr>
        <p:txBody>
          <a:bodyPr anchor="b"/>
          <a:lstStyle/>
          <a:p>
            <a:pPr/>
            <a:r>
              <a:t>Текст заголовка</a:t>
            </a:r>
          </a:p>
        </p:txBody>
      </p:sp>
      <p:sp>
        <p:nvSpPr>
          <p:cNvPr id="208" name="Уровень текста 1…"/>
          <p:cNvSpPr txBox="1"/>
          <p:nvPr>
            <p:ph type="body" sz="quarter" idx="1"/>
          </p:nvPr>
        </p:nvSpPr>
        <p:spPr>
          <a:xfrm>
            <a:off x="762000" y="8128000"/>
            <a:ext cx="11480800" cy="914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9" name="Номер слайда"/>
          <p:cNvSpPr txBox="1"/>
          <p:nvPr>
            <p:ph type="sldNum" sz="quarter" idx="2"/>
          </p:nvPr>
        </p:nvSpPr>
        <p:spPr>
          <a:xfrm>
            <a:off x="6311798" y="924560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, пункты и фото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Изображение"/>
          <p:cNvSpPr/>
          <p:nvPr>
            <p:ph type="pic" idx="13"/>
          </p:nvPr>
        </p:nvSpPr>
        <p:spPr>
          <a:xfrm>
            <a:off x="-203200" y="-12700"/>
            <a:ext cx="9000805" cy="9779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7" name="Линия"/>
          <p:cNvSpPr/>
          <p:nvPr/>
        </p:nvSpPr>
        <p:spPr>
          <a:xfrm>
            <a:off x="7023100" y="1574800"/>
            <a:ext cx="53975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8" name="Текст заголовка"/>
          <p:cNvSpPr txBox="1"/>
          <p:nvPr>
            <p:ph type="title"/>
          </p:nvPr>
        </p:nvSpPr>
        <p:spPr>
          <a:xfrm>
            <a:off x="7023100" y="723900"/>
            <a:ext cx="5397500" cy="723900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300"/>
              </a:spcBef>
              <a:defRPr b="0" cap="all" sz="5200">
                <a:solidFill>
                  <a:srgbClr val="747676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>
              <a:defRPr>
                <a:effectLst/>
              </a:defRPr>
            </a:pPr>
            <a:r>
              <a:t>Текст заголовка</a:t>
            </a:r>
          </a:p>
        </p:txBody>
      </p:sp>
      <p:sp>
        <p:nvSpPr>
          <p:cNvPr id="219" name="Уровень текста 1…"/>
          <p:cNvSpPr txBox="1"/>
          <p:nvPr>
            <p:ph type="body" sz="half" idx="1"/>
          </p:nvPr>
        </p:nvSpPr>
        <p:spPr>
          <a:xfrm>
            <a:off x="7023100" y="1803400"/>
            <a:ext cx="5397500" cy="722630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800"/>
              </a:spcBef>
              <a:buFont typeface="Zapf Dingbats"/>
              <a:buChar char="➤"/>
              <a:defRPr sz="280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lvl1pPr>
            <a:lvl2pPr>
              <a:spcBef>
                <a:spcPts val="1800"/>
              </a:spcBef>
              <a:buFont typeface="Zapf Dingbats"/>
              <a:buChar char="➤"/>
              <a:defRPr sz="280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lvl2pPr>
            <a:lvl3pPr>
              <a:spcBef>
                <a:spcPts val="1800"/>
              </a:spcBef>
              <a:buFont typeface="Zapf Dingbats"/>
              <a:buChar char="➤"/>
              <a:defRPr sz="280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lvl3pPr>
            <a:lvl4pPr>
              <a:spcBef>
                <a:spcPts val="1800"/>
              </a:spcBef>
              <a:buFont typeface="Zapf Dingbats"/>
              <a:buChar char="➤"/>
              <a:defRPr sz="280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lvl4pPr>
            <a:lvl5pPr>
              <a:spcBef>
                <a:spcPts val="1800"/>
              </a:spcBef>
              <a:buFont typeface="Zapf Dingbats"/>
              <a:buChar char="➤"/>
              <a:defRPr sz="280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lvl5pPr>
          </a:lstStyle>
          <a:p>
            <a:pPr>
              <a:defRPr>
                <a:effectLst/>
              </a:defRPr>
            </a:pPr>
            <a:r>
              <a:t>Уровень текста 1</a:t>
            </a:r>
          </a:p>
          <a:p>
            <a:pPr lvl="1">
              <a:defRPr>
                <a:effectLst/>
              </a:defRPr>
            </a:pPr>
            <a:r>
              <a:t>Уровень текста 2</a:t>
            </a:r>
          </a:p>
          <a:p>
            <a:pPr lvl="2">
              <a:defRPr>
                <a:effectLst/>
              </a:defRPr>
            </a:pPr>
            <a:r>
              <a:t>Уровень текста 3</a:t>
            </a:r>
          </a:p>
          <a:p>
            <a:pPr lvl="3">
              <a:defRPr>
                <a:effectLst/>
              </a:defRPr>
            </a:pPr>
            <a:r>
              <a:t>Уровень текста 4</a:t>
            </a:r>
          </a:p>
          <a:p>
            <a:pPr lvl="4">
              <a:defRPr>
                <a:effectLst/>
              </a:defRPr>
            </a:pPr>
            <a:r>
              <a:t>Уровень текста 5</a:t>
            </a:r>
          </a:p>
        </p:txBody>
      </p:sp>
      <p:sp>
        <p:nvSpPr>
          <p:cNvPr id="220" name="Номер слайда"/>
          <p:cNvSpPr txBox="1"/>
          <p:nvPr>
            <p:ph type="sldNum" sz="quarter" idx="2"/>
          </p:nvPr>
        </p:nvSpPr>
        <p:spPr>
          <a:xfrm>
            <a:off x="12081047" y="9194800"/>
            <a:ext cx="309365" cy="342900"/>
          </a:xfrm>
          <a:prstGeom prst="rect">
            <a:avLst/>
          </a:prstGeom>
        </p:spPr>
        <p:txBody>
          <a:bodyPr anchor="t"/>
          <a:lstStyle>
            <a:lvl1pPr algn="r">
              <a:defRPr sz="1600">
                <a:solidFill>
                  <a:srgbClr val="747676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 — сверху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Линия"/>
          <p:cNvSpPr/>
          <p:nvPr/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8" name="Текст заголовка"/>
          <p:cNvSpPr txBox="1"/>
          <p:nvPr>
            <p:ph type="title"/>
          </p:nvPr>
        </p:nvSpPr>
        <p:spPr>
          <a:xfrm>
            <a:off x="571500" y="723900"/>
            <a:ext cx="11861800" cy="723900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300"/>
              </a:spcBef>
              <a:defRPr b="0" cap="all" sz="5200">
                <a:solidFill>
                  <a:srgbClr val="747676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>
              <a:defRPr>
                <a:effectLst/>
              </a:defRPr>
            </a:pPr>
            <a:r>
              <a:t>Текст заголовка</a:t>
            </a:r>
          </a:p>
        </p:txBody>
      </p:sp>
      <p:sp>
        <p:nvSpPr>
          <p:cNvPr id="229" name="Номер слайда"/>
          <p:cNvSpPr txBox="1"/>
          <p:nvPr>
            <p:ph type="sldNum" sz="quarter" idx="2"/>
          </p:nvPr>
        </p:nvSpPr>
        <p:spPr>
          <a:xfrm>
            <a:off x="12081047" y="9194800"/>
            <a:ext cx="309365" cy="342900"/>
          </a:xfrm>
          <a:prstGeom prst="rect">
            <a:avLst/>
          </a:prstGeom>
        </p:spPr>
        <p:txBody>
          <a:bodyPr anchor="t"/>
          <a:lstStyle>
            <a:lvl1pPr algn="r">
              <a:defRPr sz="1600">
                <a:solidFill>
                  <a:srgbClr val="747676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пункты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donec quis nunc"/>
          <p:cNvSpPr txBox="1"/>
          <p:nvPr>
            <p:ph type="body" sz="quarter" idx="13"/>
          </p:nvPr>
        </p:nvSpPr>
        <p:spPr>
          <a:xfrm>
            <a:off x="673100" y="1320800"/>
            <a:ext cx="116586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defTabSz="457200">
              <a:spcBef>
                <a:spcPts val="0"/>
              </a:spcBef>
              <a:buSzTx/>
              <a:buNone/>
              <a:defRPr cap="all" spc="234" sz="2600">
                <a:solidFill>
                  <a:srgbClr val="5B5854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donec quis nunc</a:t>
            </a:r>
          </a:p>
        </p:txBody>
      </p:sp>
      <p:sp>
        <p:nvSpPr>
          <p:cNvPr id="237" name="Текст заголовка"/>
          <p:cNvSpPr txBox="1"/>
          <p:nvPr>
            <p:ph type="title"/>
          </p:nvPr>
        </p:nvSpPr>
        <p:spPr>
          <a:xfrm>
            <a:off x="673100" y="584200"/>
            <a:ext cx="11658600" cy="749300"/>
          </a:xfrm>
          <a:prstGeom prst="rect">
            <a:avLst/>
          </a:prstGeom>
        </p:spPr>
        <p:txBody>
          <a:bodyPr anchor="t"/>
          <a:lstStyle>
            <a:lvl1pPr defTabSz="457200">
              <a:defRPr b="0" cap="all" spc="79" sz="4000">
                <a:solidFill>
                  <a:srgbClr val="5B5854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>
              <a:defRPr>
                <a:effectLst/>
              </a:defRPr>
            </a:pPr>
            <a:r>
              <a:t>Текст заголовка</a:t>
            </a:r>
          </a:p>
        </p:txBody>
      </p:sp>
      <p:sp>
        <p:nvSpPr>
          <p:cNvPr id="238" name="Уровень текста 1…"/>
          <p:cNvSpPr txBox="1"/>
          <p:nvPr>
            <p:ph type="body" idx="1"/>
          </p:nvPr>
        </p:nvSpPr>
        <p:spPr>
          <a:xfrm>
            <a:off x="673100" y="2387600"/>
            <a:ext cx="11658600" cy="6451600"/>
          </a:xfrm>
          <a:prstGeom prst="rect">
            <a:avLst/>
          </a:prstGeom>
        </p:spPr>
        <p:txBody>
          <a:bodyPr anchor="t"/>
          <a:lstStyle>
            <a:lvl1pPr marL="381000" indent="-381000" defTabSz="457200">
              <a:spcBef>
                <a:spcPts val="3400"/>
              </a:spcBef>
              <a:buClr>
                <a:srgbClr val="9A958E"/>
              </a:buClr>
              <a:defRPr spc="56" sz="2800">
                <a:solidFill>
                  <a:srgbClr val="5B5854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762000" indent="-381000" defTabSz="457200">
              <a:spcBef>
                <a:spcPts val="3400"/>
              </a:spcBef>
              <a:buClr>
                <a:srgbClr val="9A958E"/>
              </a:buClr>
              <a:defRPr spc="56" sz="2800">
                <a:solidFill>
                  <a:srgbClr val="5B5854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143000" indent="-381000" defTabSz="457200">
              <a:spcBef>
                <a:spcPts val="3400"/>
              </a:spcBef>
              <a:buClr>
                <a:srgbClr val="9A958E"/>
              </a:buClr>
              <a:defRPr spc="56" sz="2800">
                <a:solidFill>
                  <a:srgbClr val="5B5854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1524000" indent="-381000" defTabSz="457200">
              <a:spcBef>
                <a:spcPts val="3400"/>
              </a:spcBef>
              <a:buClr>
                <a:srgbClr val="9A958E"/>
              </a:buClr>
              <a:defRPr spc="56" sz="2800">
                <a:solidFill>
                  <a:srgbClr val="5B5854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1905000" indent="-381000" defTabSz="457200">
              <a:spcBef>
                <a:spcPts val="3400"/>
              </a:spcBef>
              <a:buClr>
                <a:srgbClr val="9A958E"/>
              </a:buClr>
              <a:defRPr spc="56" sz="2800">
                <a:solidFill>
                  <a:srgbClr val="5B5854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>
              <a:defRPr>
                <a:effectLst/>
              </a:defRPr>
            </a:pPr>
            <a:r>
              <a:t>Уровень текста 1</a:t>
            </a:r>
          </a:p>
          <a:p>
            <a:pPr lvl="1">
              <a:defRPr>
                <a:effectLst/>
              </a:defRPr>
            </a:pPr>
            <a:r>
              <a:t>Уровень текста 2</a:t>
            </a:r>
          </a:p>
          <a:p>
            <a:pPr lvl="2">
              <a:defRPr>
                <a:effectLst/>
              </a:defRPr>
            </a:pPr>
            <a:r>
              <a:t>Уровень текста 3</a:t>
            </a:r>
          </a:p>
          <a:p>
            <a:pPr lvl="3">
              <a:defRPr>
                <a:effectLst/>
              </a:defRPr>
            </a:pPr>
            <a:r>
              <a:t>Уровень текста 4</a:t>
            </a:r>
          </a:p>
          <a:p>
            <a:pPr lvl="4">
              <a:defRPr>
                <a:effectLst/>
              </a:defRPr>
            </a:pPr>
            <a:r>
              <a:t>Уровень текста 5</a:t>
            </a:r>
          </a:p>
        </p:txBody>
      </p:sp>
      <p:sp>
        <p:nvSpPr>
          <p:cNvPr id="239" name="Номер слайда"/>
          <p:cNvSpPr txBox="1"/>
          <p:nvPr>
            <p:ph type="sldNum" sz="quarter" idx="2"/>
          </p:nvPr>
        </p:nvSpPr>
        <p:spPr>
          <a:xfrm>
            <a:off x="6342837" y="9248178"/>
            <a:ext cx="319127" cy="312344"/>
          </a:xfrm>
          <a:prstGeom prst="rect">
            <a:avLst/>
          </a:prstGeom>
        </p:spPr>
        <p:txBody>
          <a:bodyPr/>
          <a:lstStyle>
            <a:lvl1pPr defTabSz="457200">
              <a:defRPr cap="all" spc="28" sz="1400">
                <a:solidFill>
                  <a:srgbClr val="9A958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заголовка"/>
          <p:cNvSpPr txBox="1"/>
          <p:nvPr>
            <p:ph type="title"/>
          </p:nvPr>
        </p:nvSpPr>
        <p:spPr>
          <a:xfrm>
            <a:off x="762000" y="3517900"/>
            <a:ext cx="11480800" cy="2717800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31" name="Номер слайда"/>
          <p:cNvSpPr txBox="1"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Изображение"/>
          <p:cNvSpPr/>
          <p:nvPr>
            <p:ph type="pic" idx="13"/>
          </p:nvPr>
        </p:nvSpPr>
        <p:spPr>
          <a:xfrm>
            <a:off x="5130800" y="419100"/>
            <a:ext cx="9262596" cy="8648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Текст заголовка"/>
          <p:cNvSpPr txBox="1"/>
          <p:nvPr>
            <p:ph type="title"/>
          </p:nvPr>
        </p:nvSpPr>
        <p:spPr>
          <a:xfrm>
            <a:off x="762000" y="419100"/>
            <a:ext cx="5384800" cy="4597400"/>
          </a:xfrm>
          <a:prstGeom prst="rect">
            <a:avLst/>
          </a:prstGeom>
        </p:spPr>
        <p:txBody>
          <a:bodyPr anchor="b"/>
          <a:lstStyle>
            <a:lvl1pPr>
              <a:defRPr sz="52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40" name="Уровень текста 1…"/>
          <p:cNvSpPr txBox="1"/>
          <p:nvPr>
            <p:ph type="body" sz="quarter" idx="1"/>
          </p:nvPr>
        </p:nvSpPr>
        <p:spPr>
          <a:xfrm>
            <a:off x="762000" y="5245100"/>
            <a:ext cx="5384800" cy="3810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Номер слайда"/>
          <p:cNvSpPr txBox="1"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4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57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Изображение"/>
          <p:cNvSpPr/>
          <p:nvPr>
            <p:ph type="pic" idx="13"/>
          </p:nvPr>
        </p:nvSpPr>
        <p:spPr>
          <a:xfrm>
            <a:off x="5800664" y="1714886"/>
            <a:ext cx="7997247" cy="7467215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67" name="Уровень текста 1…"/>
          <p:cNvSpPr txBox="1"/>
          <p:nvPr>
            <p:ph type="body" sz="half" idx="1"/>
          </p:nvPr>
        </p:nvSpPr>
        <p:spPr>
          <a:xfrm>
            <a:off x="762000" y="2374900"/>
            <a:ext cx="5384800" cy="68072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>
                <a:srgbClr val="EBEBEB"/>
              </a:buClr>
              <a:defRPr sz="2800"/>
            </a:lvl1pPr>
            <a:lvl2pPr marL="685800" indent="-342900">
              <a:spcBef>
                <a:spcPts val="3200"/>
              </a:spcBef>
              <a:buClr>
                <a:srgbClr val="EBEBEB"/>
              </a:buClr>
              <a:defRPr sz="2800"/>
            </a:lvl2pPr>
            <a:lvl3pPr marL="1028700" indent="-342900">
              <a:spcBef>
                <a:spcPts val="3200"/>
              </a:spcBef>
              <a:buClr>
                <a:srgbClr val="EBEBEB"/>
              </a:buClr>
              <a:defRPr sz="2800"/>
            </a:lvl3pPr>
            <a:lvl4pPr marL="1371600" indent="-342900">
              <a:spcBef>
                <a:spcPts val="3200"/>
              </a:spcBef>
              <a:buClr>
                <a:srgbClr val="EBEBEB"/>
              </a:buClr>
              <a:defRPr sz="2800"/>
            </a:lvl4pPr>
            <a:lvl5pPr marL="1714500" indent="-342900">
              <a:spcBef>
                <a:spcPts val="3200"/>
              </a:spcBef>
              <a:buClr>
                <a:srgbClr val="EBEBEB"/>
              </a:buClr>
              <a:defRPr sz="2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Уровень текста 1…"/>
          <p:cNvSpPr txBox="1"/>
          <p:nvPr>
            <p:ph type="body" idx="1"/>
          </p:nvPr>
        </p:nvSpPr>
        <p:spPr>
          <a:xfrm>
            <a:off x="762000" y="965200"/>
            <a:ext cx="11480800" cy="7823200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Изображение"/>
          <p:cNvSpPr/>
          <p:nvPr>
            <p:ph type="pic" sz="half" idx="13"/>
          </p:nvPr>
        </p:nvSpPr>
        <p:spPr>
          <a:xfrm>
            <a:off x="6007100" y="4356100"/>
            <a:ext cx="6870700" cy="4909486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Изображение"/>
          <p:cNvSpPr/>
          <p:nvPr>
            <p:ph type="pic" sz="half" idx="14"/>
          </p:nvPr>
        </p:nvSpPr>
        <p:spPr>
          <a:xfrm>
            <a:off x="5918200" y="-304800"/>
            <a:ext cx="6451600" cy="64516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Изображение"/>
          <p:cNvSpPr/>
          <p:nvPr>
            <p:ph type="pic" idx="15"/>
          </p:nvPr>
        </p:nvSpPr>
        <p:spPr>
          <a:xfrm>
            <a:off x="-825500" y="419100"/>
            <a:ext cx="9258300" cy="8643492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/>
          <p:nvPr>
            <p:ph type="title"/>
          </p:nvPr>
        </p:nvSpPr>
        <p:spPr>
          <a:xfrm>
            <a:off x="762000" y="203200"/>
            <a:ext cx="11480800" cy="214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3" name="Уровень текста 1…"/>
          <p:cNvSpPr txBox="1"/>
          <p:nvPr>
            <p:ph type="body" idx="1"/>
          </p:nvPr>
        </p:nvSpPr>
        <p:spPr>
          <a:xfrm>
            <a:off x="762000" y="2413000"/>
            <a:ext cx="11480800" cy="636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/>
          <p:nvPr>
            <p:ph type="sldNum" sz="quarter" idx="2"/>
          </p:nvPr>
        </p:nvSpPr>
        <p:spPr>
          <a:xfrm>
            <a:off x="6311798" y="9255150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4064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8128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12192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16256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20320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24384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28448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32512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36576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0.tif"/><Relationship Id="rId3" Type="http://schemas.openxmlformats.org/officeDocument/2006/relationships/image" Target="../media/image11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.png"/><Relationship Id="rId3" Type="http://schemas.openxmlformats.org/officeDocument/2006/relationships/image" Target="../media/image9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tif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www.annafreud.org/" TargetMode="External"/><Relationship Id="rId3" Type="http://schemas.openxmlformats.org/officeDocument/2006/relationships/hyperlink" Target="http://www.ucl.ac.uk/psychoanalysis/people/bateman" TargetMode="External"/><Relationship Id="rId4" Type="http://schemas.openxmlformats.org/officeDocument/2006/relationships/hyperlink" Target="http://www.ucl.ac.uk/psychoanalysis/people/peter" TargetMode="Externa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.tif"/><Relationship Id="rId3" Type="http://schemas.openxmlformats.org/officeDocument/2006/relationships/image" Target="../media/image4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.png"/><Relationship Id="rId3" Type="http://schemas.openxmlformats.org/officeDocument/2006/relationships/image" Target="../media/image5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6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Психотерапия, основанная на ментализации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Психотерапия, основанная на ментализации</a:t>
            </a:r>
          </a:p>
        </p:txBody>
      </p:sp>
      <p:sp>
        <p:nvSpPr>
          <p:cNvPr id="249" name="Лайшева Галина, к.психол.н."/>
          <p:cNvSpPr txBox="1"/>
          <p:nvPr>
            <p:ph type="subTitle" sz="quarter" idx="1"/>
          </p:nvPr>
        </p:nvSpPr>
        <p:spPr>
          <a:xfrm>
            <a:off x="883540" y="5794285"/>
            <a:ext cx="11480801" cy="863601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Лайшева Галина, к.психол.н.</a:t>
            </a:r>
          </a:p>
        </p:txBody>
      </p:sp>
      <p:sp>
        <p:nvSpPr>
          <p:cNvPr id="250" name="Питер Фонаги, Энтони Бертман (Институт Анны Фрейд в Лондоне)"/>
          <p:cNvSpPr txBox="1"/>
          <p:nvPr/>
        </p:nvSpPr>
        <p:spPr>
          <a:xfrm>
            <a:off x="762000" y="8128000"/>
            <a:ext cx="11480800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Питер Фонаги, Энтони Бейтман (Институт Анны Фрейд в Лондоне)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Хорошая ментализация"/>
          <p:cNvSpPr txBox="1"/>
          <p:nvPr>
            <p:ph type="title"/>
          </p:nvPr>
        </p:nvSpPr>
        <p:spPr>
          <a:xfrm>
            <a:off x="762000" y="203200"/>
            <a:ext cx="11480800" cy="1390089"/>
          </a:xfrm>
          <a:prstGeom prst="rect">
            <a:avLst/>
          </a:prstGeom>
        </p:spPr>
        <p:txBody>
          <a:bodyPr/>
          <a:lstStyle>
            <a:lvl1pPr>
              <a:defRPr sz="5300"/>
            </a:lvl1pPr>
          </a:lstStyle>
          <a:p>
            <a:pPr/>
            <a:r>
              <a:t>Хорошая ментализация</a:t>
            </a:r>
          </a:p>
        </p:txBody>
      </p:sp>
      <p:sp>
        <p:nvSpPr>
          <p:cNvPr id="300" name="развитое представление о временной перспективе…"/>
          <p:cNvSpPr txBox="1"/>
          <p:nvPr/>
        </p:nvSpPr>
        <p:spPr>
          <a:xfrm>
            <a:off x="555180" y="2716975"/>
            <a:ext cx="12164636" cy="4319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58588" indent="-358588" algn="l">
              <a:buSzPct val="28000"/>
              <a:buBlip>
                <a:blip r:embed="rId2"/>
              </a:buBlip>
              <a:defRPr sz="3000"/>
            </a:pPr>
            <a:r>
              <a:t>развитое представление о временной перспективе</a:t>
            </a:r>
          </a:p>
          <a:p>
            <a:pPr marL="358588" indent="-358588" algn="l">
              <a:buSzPct val="28000"/>
              <a:buBlip>
                <a:blip r:embed="rId2"/>
              </a:buBlip>
              <a:defRPr sz="3000"/>
            </a:pPr>
          </a:p>
          <a:p>
            <a:pPr marL="358588" indent="-358588" algn="l">
              <a:buSzPct val="28000"/>
              <a:buBlip>
                <a:blip r:embed="rId2"/>
              </a:buBlip>
              <a:defRPr sz="3000"/>
            </a:pPr>
            <a:r>
              <a:t>умение выстраивать причинно-следственные связи между событиями и эмоциями</a:t>
            </a:r>
          </a:p>
          <a:p>
            <a:pPr marL="358588" indent="-358588" algn="l">
              <a:buSzPct val="28000"/>
              <a:buBlip>
                <a:blip r:embed="rId2"/>
              </a:buBlip>
              <a:defRPr sz="3000"/>
            </a:pPr>
          </a:p>
          <a:p>
            <a:pPr marL="358588" indent="-358588" algn="l">
              <a:buSzPct val="28000"/>
              <a:buBlip>
                <a:blip r:embed="rId2"/>
              </a:buBlip>
              <a:defRPr sz="3000"/>
            </a:pPr>
            <a:r>
              <a:t>определенная толерантность к неопределенности (в данном случае – внутреннего мира Другого)</a:t>
            </a:r>
          </a:p>
          <a:p>
            <a:pPr marL="358588" indent="-358588" algn="l">
              <a:buSzPct val="28000"/>
              <a:buBlip>
                <a:blip r:embed="rId2"/>
              </a:buBlip>
              <a:defRPr sz="3000"/>
            </a:pPr>
          </a:p>
          <a:p>
            <a:pPr marL="358588" indent="-358588" algn="l">
              <a:buSzPct val="28000"/>
              <a:buBlip>
                <a:blip r:embed="rId2"/>
              </a:buBlip>
              <a:defRPr sz="3000"/>
            </a:pPr>
            <a:r>
              <a:t>возможность разделять реальность и ее репрезентации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Линия"/>
          <p:cNvSpPr/>
          <p:nvPr/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03" name="Упражнение"/>
          <p:cNvSpPr txBox="1"/>
          <p:nvPr>
            <p:ph type="title"/>
          </p:nvPr>
        </p:nvSpPr>
        <p:spPr>
          <a:xfrm>
            <a:off x="4953775" y="4514850"/>
            <a:ext cx="3097250" cy="723900"/>
          </a:xfrm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>
              <a:defRPr>
                <a:effectLst/>
              </a:defRPr>
            </a:pPr>
            <a:r>
              <a:t>Упражнение</a:t>
            </a:r>
          </a:p>
        </p:txBody>
      </p:sp>
      <p:sp>
        <p:nvSpPr>
          <p:cNvPr id="304" name="Вспомнить 3 примера своих «провалов ментализации»…"/>
          <p:cNvSpPr txBox="1"/>
          <p:nvPr/>
        </p:nvSpPr>
        <p:spPr>
          <a:xfrm>
            <a:off x="2904261" y="5679068"/>
            <a:ext cx="8615981" cy="287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spcBef>
                <a:spcPts val="1400"/>
              </a:spcBef>
              <a:defRPr spc="28" sz="2800">
                <a:solidFill>
                  <a:srgbClr val="5C5C5C"/>
                </a:solidFill>
                <a:effectLst/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Вспомнить 3 примера своих «провалов ментализации»</a:t>
            </a:r>
          </a:p>
          <a:p>
            <a:pPr algn="just">
              <a:spcBef>
                <a:spcPts val="1400"/>
              </a:spcBef>
              <a:defRPr spc="28" sz="2800">
                <a:solidFill>
                  <a:srgbClr val="5C5C5C"/>
                </a:solidFill>
                <a:effectLst/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Предложить 3 альтернативных хороших ментализационных гипотезы</a:t>
            </a:r>
          </a:p>
          <a:p>
            <a:pPr algn="just">
              <a:spcBef>
                <a:spcPts val="1400"/>
              </a:spcBef>
              <a:defRPr spc="28" sz="2800">
                <a:solidFill>
                  <a:srgbClr val="5C5C5C"/>
                </a:solidFill>
                <a:effectLst/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Обсудить в паре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С., 23 года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r>
              <a:t>С., 23 года</a:t>
            </a:r>
          </a:p>
        </p:txBody>
      </p:sp>
      <p:sp>
        <p:nvSpPr>
          <p:cNvPr id="307" name="Трудный случай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r>
              <a:t>Трудный случай</a:t>
            </a:r>
          </a:p>
        </p:txBody>
      </p:sp>
      <p:sp>
        <p:nvSpPr>
          <p:cNvPr id="308" name="Старшая из 5 сиблингов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r>
              <a:t>Старшая из 5 сиблингов</a:t>
            </a:r>
          </a:p>
          <a:p>
            <a:pPr>
              <a:defRPr>
                <a:effectLst/>
              </a:defRPr>
            </a:pPr>
            <a:r>
              <a:t>На данный момент учится в аспирантуре, не работает</a:t>
            </a:r>
          </a:p>
          <a:p>
            <a:pPr>
              <a:defRPr>
                <a:effectLst/>
              </a:defRPr>
            </a:pPr>
            <a:r>
              <a:t>«Дебют» в подростковом возрасте - ушла из дома, «токсичные» отношения, парасуициды</a:t>
            </a:r>
          </a:p>
          <a:p>
            <a:pPr>
              <a:defRPr>
                <a:effectLst/>
              </a:defRPr>
            </a:pPr>
            <a:r>
              <a:t>С конца 2016 года принимает фармакотерапию, периодически ощущает депрессивные переживания, бывают «срывы», апатия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С точки зрения Ментализации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r>
              <a:t>С точки зрения Ментализации</a:t>
            </a:r>
          </a:p>
        </p:txBody>
      </p:sp>
      <p:sp>
        <p:nvSpPr>
          <p:cNvPr id="311" name="Бедная, низкая ментализация"/>
          <p:cNvSpPr txBox="1"/>
          <p:nvPr/>
        </p:nvSpPr>
        <p:spPr>
          <a:xfrm>
            <a:off x="2305558" y="2838450"/>
            <a:ext cx="5356683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defTabSz="457200">
              <a:defRPr sz="2900">
                <a:solidFill>
                  <a:srgbClr val="5B5854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>
              <a:defRPr>
                <a:effectLst/>
              </a:defRPr>
            </a:pPr>
            <a:r>
              <a:t>Бедная, низкая ментализация</a:t>
            </a:r>
          </a:p>
        </p:txBody>
      </p:sp>
      <p:sp>
        <p:nvSpPr>
          <p:cNvPr id="312" name="Повышен порог чувствительности"/>
          <p:cNvSpPr txBox="1"/>
          <p:nvPr/>
        </p:nvSpPr>
        <p:spPr>
          <a:xfrm>
            <a:off x="2305557" y="4286250"/>
            <a:ext cx="6175783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defTabSz="457200">
              <a:defRPr sz="2900">
                <a:solidFill>
                  <a:srgbClr val="5B5854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>
              <a:defRPr>
                <a:effectLst/>
              </a:defRPr>
            </a:pPr>
            <a:r>
              <a:t>Повышен порог чувствительности</a:t>
            </a:r>
          </a:p>
        </p:txBody>
      </p:sp>
      <p:sp>
        <p:nvSpPr>
          <p:cNvPr id="313" name="Провалы ментализации в близких отношениях"/>
          <p:cNvSpPr txBox="1"/>
          <p:nvPr/>
        </p:nvSpPr>
        <p:spPr>
          <a:xfrm>
            <a:off x="2305557" y="5734050"/>
            <a:ext cx="8393685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defTabSz="457200">
              <a:defRPr sz="2900">
                <a:solidFill>
                  <a:srgbClr val="5B5854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>
              <a:defRPr>
                <a:effectLst/>
              </a:defRPr>
            </a:pPr>
            <a:r>
              <a:t>Провалы ментализации в близких отношениях</a:t>
            </a:r>
          </a:p>
        </p:txBody>
      </p:sp>
      <p:sp>
        <p:nvSpPr>
          <p:cNvPr id="314" name="Листок"/>
          <p:cNvSpPr/>
          <p:nvPr/>
        </p:nvSpPr>
        <p:spPr>
          <a:xfrm>
            <a:off x="1194601" y="2768600"/>
            <a:ext cx="643503" cy="7493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07" fill="norm" stroke="1" extrusionOk="0">
                <a:moveTo>
                  <a:pt x="10253" y="0"/>
                </a:moveTo>
                <a:cubicBezTo>
                  <a:pt x="10253" y="0"/>
                  <a:pt x="10166" y="1002"/>
                  <a:pt x="9581" y="1910"/>
                </a:cubicBezTo>
                <a:cubicBezTo>
                  <a:pt x="8875" y="3004"/>
                  <a:pt x="9056" y="4664"/>
                  <a:pt x="9056" y="4664"/>
                </a:cubicBezTo>
                <a:cubicBezTo>
                  <a:pt x="9056" y="4664"/>
                  <a:pt x="8708" y="4636"/>
                  <a:pt x="8359" y="4514"/>
                </a:cubicBezTo>
                <a:cubicBezTo>
                  <a:pt x="7930" y="4364"/>
                  <a:pt x="7529" y="4107"/>
                  <a:pt x="7529" y="4107"/>
                </a:cubicBezTo>
                <a:cubicBezTo>
                  <a:pt x="7529" y="4107"/>
                  <a:pt x="7573" y="5424"/>
                  <a:pt x="8219" y="6395"/>
                </a:cubicBezTo>
                <a:cubicBezTo>
                  <a:pt x="8820" y="7299"/>
                  <a:pt x="9798" y="8005"/>
                  <a:pt x="9294" y="8349"/>
                </a:cubicBezTo>
                <a:cubicBezTo>
                  <a:pt x="8790" y="8692"/>
                  <a:pt x="7681" y="7576"/>
                  <a:pt x="7681" y="7576"/>
                </a:cubicBezTo>
                <a:lnTo>
                  <a:pt x="7553" y="7890"/>
                </a:lnTo>
                <a:lnTo>
                  <a:pt x="6142" y="6845"/>
                </a:lnTo>
                <a:cubicBezTo>
                  <a:pt x="6142" y="6845"/>
                  <a:pt x="6026" y="8004"/>
                  <a:pt x="6455" y="8541"/>
                </a:cubicBezTo>
                <a:cubicBezTo>
                  <a:pt x="6259" y="8541"/>
                  <a:pt x="6151" y="8541"/>
                  <a:pt x="6093" y="8541"/>
                </a:cubicBezTo>
                <a:cubicBezTo>
                  <a:pt x="6093" y="8541"/>
                  <a:pt x="6152" y="9936"/>
                  <a:pt x="7488" y="10837"/>
                </a:cubicBezTo>
                <a:cubicBezTo>
                  <a:pt x="8283" y="11373"/>
                  <a:pt x="9672" y="12360"/>
                  <a:pt x="9268" y="12832"/>
                </a:cubicBezTo>
                <a:cubicBezTo>
                  <a:pt x="8865" y="13305"/>
                  <a:pt x="6774" y="11911"/>
                  <a:pt x="6093" y="11009"/>
                </a:cubicBezTo>
                <a:cubicBezTo>
                  <a:pt x="5779" y="11303"/>
                  <a:pt x="5871" y="11889"/>
                  <a:pt x="5871" y="11889"/>
                </a:cubicBezTo>
                <a:cubicBezTo>
                  <a:pt x="5871" y="11889"/>
                  <a:pt x="4605" y="11116"/>
                  <a:pt x="4226" y="10944"/>
                </a:cubicBezTo>
                <a:cubicBezTo>
                  <a:pt x="4100" y="11094"/>
                  <a:pt x="4226" y="11438"/>
                  <a:pt x="4226" y="11438"/>
                </a:cubicBezTo>
                <a:cubicBezTo>
                  <a:pt x="4226" y="11438"/>
                  <a:pt x="3143" y="10902"/>
                  <a:pt x="2185" y="10752"/>
                </a:cubicBezTo>
                <a:cubicBezTo>
                  <a:pt x="1227" y="10602"/>
                  <a:pt x="562" y="10642"/>
                  <a:pt x="0" y="10585"/>
                </a:cubicBezTo>
                <a:cubicBezTo>
                  <a:pt x="50" y="11357"/>
                  <a:pt x="1604" y="12876"/>
                  <a:pt x="4529" y="13928"/>
                </a:cubicBezTo>
                <a:cubicBezTo>
                  <a:pt x="3218" y="14142"/>
                  <a:pt x="2336" y="14035"/>
                  <a:pt x="2336" y="14035"/>
                </a:cubicBezTo>
                <a:cubicBezTo>
                  <a:pt x="2336" y="14035"/>
                  <a:pt x="3545" y="15536"/>
                  <a:pt x="6117" y="15257"/>
                </a:cubicBezTo>
                <a:cubicBezTo>
                  <a:pt x="6016" y="15558"/>
                  <a:pt x="5965" y="15709"/>
                  <a:pt x="5965" y="15709"/>
                </a:cubicBezTo>
                <a:cubicBezTo>
                  <a:pt x="5965" y="15709"/>
                  <a:pt x="8598" y="15184"/>
                  <a:pt x="8589" y="15558"/>
                </a:cubicBezTo>
                <a:cubicBezTo>
                  <a:pt x="8565" y="16460"/>
                  <a:pt x="4808" y="17104"/>
                  <a:pt x="4808" y="17104"/>
                </a:cubicBezTo>
                <a:cubicBezTo>
                  <a:pt x="6245" y="17619"/>
                  <a:pt x="7329" y="17453"/>
                  <a:pt x="7329" y="17453"/>
                </a:cubicBezTo>
                <a:lnTo>
                  <a:pt x="7203" y="17840"/>
                </a:lnTo>
                <a:cubicBezTo>
                  <a:pt x="7203" y="17840"/>
                  <a:pt x="9072" y="17726"/>
                  <a:pt x="10103" y="16589"/>
                </a:cubicBezTo>
                <a:cubicBezTo>
                  <a:pt x="10407" y="16254"/>
                  <a:pt x="10533" y="15685"/>
                  <a:pt x="10980" y="15465"/>
                </a:cubicBezTo>
                <a:cubicBezTo>
                  <a:pt x="11452" y="19909"/>
                  <a:pt x="10436" y="20839"/>
                  <a:pt x="10324" y="21041"/>
                </a:cubicBezTo>
                <a:cubicBezTo>
                  <a:pt x="10210" y="21244"/>
                  <a:pt x="10854" y="21600"/>
                  <a:pt x="10980" y="21278"/>
                </a:cubicBezTo>
                <a:cubicBezTo>
                  <a:pt x="11851" y="19414"/>
                  <a:pt x="11551" y="16261"/>
                  <a:pt x="11489" y="15376"/>
                </a:cubicBezTo>
                <a:cubicBezTo>
                  <a:pt x="11523" y="15378"/>
                  <a:pt x="11558" y="15381"/>
                  <a:pt x="11595" y="15386"/>
                </a:cubicBezTo>
                <a:cubicBezTo>
                  <a:pt x="11835" y="15418"/>
                  <a:pt x="12067" y="15628"/>
                  <a:pt x="12615" y="16482"/>
                </a:cubicBezTo>
                <a:cubicBezTo>
                  <a:pt x="13482" y="17834"/>
                  <a:pt x="15454" y="17598"/>
                  <a:pt x="15538" y="17641"/>
                </a:cubicBezTo>
                <a:cubicBezTo>
                  <a:pt x="15622" y="17684"/>
                  <a:pt x="15573" y="17525"/>
                  <a:pt x="15405" y="17239"/>
                </a:cubicBezTo>
                <a:cubicBezTo>
                  <a:pt x="16262" y="17411"/>
                  <a:pt x="17573" y="17025"/>
                  <a:pt x="18077" y="16696"/>
                </a:cubicBezTo>
                <a:lnTo>
                  <a:pt x="16464" y="16552"/>
                </a:lnTo>
                <a:cubicBezTo>
                  <a:pt x="16464" y="16552"/>
                  <a:pt x="16717" y="16381"/>
                  <a:pt x="16784" y="16224"/>
                </a:cubicBezTo>
                <a:cubicBezTo>
                  <a:pt x="16448" y="16210"/>
                  <a:pt x="15442" y="15952"/>
                  <a:pt x="14717" y="15558"/>
                </a:cubicBezTo>
                <a:cubicBezTo>
                  <a:pt x="14349" y="15359"/>
                  <a:pt x="13657" y="14564"/>
                  <a:pt x="15405" y="14792"/>
                </a:cubicBezTo>
                <a:cubicBezTo>
                  <a:pt x="17153" y="15021"/>
                  <a:pt x="18820" y="14359"/>
                  <a:pt x="18820" y="14359"/>
                </a:cubicBezTo>
                <a:cubicBezTo>
                  <a:pt x="18820" y="14359"/>
                  <a:pt x="18559" y="14195"/>
                  <a:pt x="18283" y="14100"/>
                </a:cubicBezTo>
                <a:cubicBezTo>
                  <a:pt x="20975" y="13326"/>
                  <a:pt x="21600" y="10724"/>
                  <a:pt x="21600" y="10724"/>
                </a:cubicBezTo>
                <a:cubicBezTo>
                  <a:pt x="20688" y="10857"/>
                  <a:pt x="19158" y="11202"/>
                  <a:pt x="19158" y="11202"/>
                </a:cubicBezTo>
                <a:cubicBezTo>
                  <a:pt x="19158" y="11202"/>
                  <a:pt x="19211" y="11033"/>
                  <a:pt x="19226" y="10775"/>
                </a:cubicBezTo>
                <a:cubicBezTo>
                  <a:pt x="18795" y="10769"/>
                  <a:pt x="17258" y="11157"/>
                  <a:pt x="17258" y="11157"/>
                </a:cubicBezTo>
                <a:lnTo>
                  <a:pt x="17328" y="10710"/>
                </a:lnTo>
                <a:cubicBezTo>
                  <a:pt x="17328" y="10710"/>
                  <a:pt x="15673" y="10858"/>
                  <a:pt x="15269" y="11566"/>
                </a:cubicBezTo>
                <a:cubicBezTo>
                  <a:pt x="14866" y="12275"/>
                  <a:pt x="13832" y="13262"/>
                  <a:pt x="13202" y="12832"/>
                </a:cubicBezTo>
                <a:cubicBezTo>
                  <a:pt x="12572" y="12403"/>
                  <a:pt x="15548" y="10515"/>
                  <a:pt x="15548" y="9270"/>
                </a:cubicBezTo>
                <a:cubicBezTo>
                  <a:pt x="15397" y="9270"/>
                  <a:pt x="15088" y="9223"/>
                  <a:pt x="15088" y="9223"/>
                </a:cubicBezTo>
                <a:cubicBezTo>
                  <a:pt x="15088" y="9223"/>
                  <a:pt x="15756" y="7726"/>
                  <a:pt x="15756" y="6502"/>
                </a:cubicBezTo>
                <a:cubicBezTo>
                  <a:pt x="15025" y="6974"/>
                  <a:pt x="13858" y="7747"/>
                  <a:pt x="13858" y="7747"/>
                </a:cubicBezTo>
                <a:lnTo>
                  <a:pt x="13733" y="7382"/>
                </a:lnTo>
                <a:cubicBezTo>
                  <a:pt x="13733" y="7382"/>
                  <a:pt x="12798" y="8455"/>
                  <a:pt x="12420" y="8111"/>
                </a:cubicBezTo>
                <a:cubicBezTo>
                  <a:pt x="12042" y="7768"/>
                  <a:pt x="13817" y="6051"/>
                  <a:pt x="13035" y="3798"/>
                </a:cubicBezTo>
                <a:cubicBezTo>
                  <a:pt x="12584" y="4368"/>
                  <a:pt x="12002" y="4699"/>
                  <a:pt x="12002" y="4699"/>
                </a:cubicBezTo>
                <a:cubicBezTo>
                  <a:pt x="12002" y="4699"/>
                  <a:pt x="12379" y="3198"/>
                  <a:pt x="11220" y="1589"/>
                </a:cubicBezTo>
                <a:cubicBezTo>
                  <a:pt x="10656" y="1052"/>
                  <a:pt x="10253" y="0"/>
                  <a:pt x="10253" y="0"/>
                </a:cubicBez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cap="all" spc="32" sz="1600">
                <a:solidFill>
                  <a:srgbClr val="FFFFFF"/>
                </a:solidFill>
                <a:effectLst/>
              </a:defRPr>
            </a:pPr>
          </a:p>
        </p:txBody>
      </p:sp>
      <p:sp>
        <p:nvSpPr>
          <p:cNvPr id="315" name="Фигурная снежинка"/>
          <p:cNvSpPr/>
          <p:nvPr/>
        </p:nvSpPr>
        <p:spPr>
          <a:xfrm>
            <a:off x="1192277" y="4269047"/>
            <a:ext cx="648151" cy="6440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0" h="21600" fill="norm" stroke="1" extrusionOk="0">
                <a:moveTo>
                  <a:pt x="10732" y="0"/>
                </a:moveTo>
                <a:cubicBezTo>
                  <a:pt x="10405" y="0"/>
                  <a:pt x="10137" y="271"/>
                  <a:pt x="10137" y="603"/>
                </a:cubicBezTo>
                <a:lnTo>
                  <a:pt x="10137" y="3456"/>
                </a:lnTo>
                <a:lnTo>
                  <a:pt x="7330" y="625"/>
                </a:lnTo>
                <a:cubicBezTo>
                  <a:pt x="7099" y="391"/>
                  <a:pt x="6719" y="391"/>
                  <a:pt x="6488" y="625"/>
                </a:cubicBezTo>
                <a:cubicBezTo>
                  <a:pt x="6257" y="859"/>
                  <a:pt x="6257" y="1244"/>
                  <a:pt x="6488" y="1477"/>
                </a:cubicBezTo>
                <a:lnTo>
                  <a:pt x="10137" y="5155"/>
                </a:lnTo>
                <a:lnTo>
                  <a:pt x="10137" y="6993"/>
                </a:lnTo>
                <a:lnTo>
                  <a:pt x="7442" y="4933"/>
                </a:lnTo>
                <a:lnTo>
                  <a:pt x="7776" y="8542"/>
                </a:lnTo>
                <a:lnTo>
                  <a:pt x="6327" y="7689"/>
                </a:lnTo>
                <a:lnTo>
                  <a:pt x="5012" y="2646"/>
                </a:lnTo>
                <a:cubicBezTo>
                  <a:pt x="4926" y="2325"/>
                  <a:pt x="4604" y="2129"/>
                  <a:pt x="4282" y="2216"/>
                </a:cubicBezTo>
                <a:cubicBezTo>
                  <a:pt x="3966" y="2303"/>
                  <a:pt x="3772" y="2629"/>
                  <a:pt x="3858" y="2955"/>
                </a:cubicBezTo>
                <a:lnTo>
                  <a:pt x="4866" y="6835"/>
                </a:lnTo>
                <a:lnTo>
                  <a:pt x="2199" y="5271"/>
                </a:lnTo>
                <a:cubicBezTo>
                  <a:pt x="1915" y="5102"/>
                  <a:pt x="1551" y="5200"/>
                  <a:pt x="1384" y="5488"/>
                </a:cubicBezTo>
                <a:cubicBezTo>
                  <a:pt x="1218" y="5776"/>
                  <a:pt x="1315" y="6145"/>
                  <a:pt x="1599" y="6314"/>
                </a:cubicBezTo>
                <a:lnTo>
                  <a:pt x="4266" y="7879"/>
                </a:lnTo>
                <a:lnTo>
                  <a:pt x="438" y="8917"/>
                </a:lnTo>
                <a:cubicBezTo>
                  <a:pt x="122" y="9004"/>
                  <a:pt x="-65" y="9335"/>
                  <a:pt x="21" y="9655"/>
                </a:cubicBezTo>
                <a:cubicBezTo>
                  <a:pt x="91" y="9927"/>
                  <a:pt x="331" y="10100"/>
                  <a:pt x="594" y="10100"/>
                </a:cubicBezTo>
                <a:cubicBezTo>
                  <a:pt x="648" y="10100"/>
                  <a:pt x="697" y="10096"/>
                  <a:pt x="750" y="10080"/>
                </a:cubicBezTo>
                <a:lnTo>
                  <a:pt x="5720" y="8727"/>
                </a:lnTo>
                <a:lnTo>
                  <a:pt x="7019" y="9487"/>
                </a:lnTo>
                <a:lnTo>
                  <a:pt x="3980" y="10792"/>
                </a:lnTo>
                <a:lnTo>
                  <a:pt x="7019" y="12096"/>
                </a:lnTo>
                <a:lnTo>
                  <a:pt x="5720" y="12856"/>
                </a:lnTo>
                <a:lnTo>
                  <a:pt x="750" y="11503"/>
                </a:lnTo>
                <a:cubicBezTo>
                  <a:pt x="697" y="11487"/>
                  <a:pt x="648" y="11481"/>
                  <a:pt x="594" y="11481"/>
                </a:cubicBezTo>
                <a:cubicBezTo>
                  <a:pt x="331" y="11481"/>
                  <a:pt x="91" y="11661"/>
                  <a:pt x="21" y="11928"/>
                </a:cubicBezTo>
                <a:cubicBezTo>
                  <a:pt x="-65" y="12248"/>
                  <a:pt x="122" y="12579"/>
                  <a:pt x="438" y="12666"/>
                </a:cubicBezTo>
                <a:lnTo>
                  <a:pt x="4266" y="13704"/>
                </a:lnTo>
                <a:lnTo>
                  <a:pt x="1609" y="15280"/>
                </a:lnTo>
                <a:cubicBezTo>
                  <a:pt x="1325" y="15448"/>
                  <a:pt x="1228" y="15817"/>
                  <a:pt x="1394" y="16105"/>
                </a:cubicBezTo>
                <a:cubicBezTo>
                  <a:pt x="1561" y="16393"/>
                  <a:pt x="1925" y="16491"/>
                  <a:pt x="2209" y="16322"/>
                </a:cubicBezTo>
                <a:lnTo>
                  <a:pt x="4878" y="14758"/>
                </a:lnTo>
                <a:lnTo>
                  <a:pt x="3863" y="18638"/>
                </a:lnTo>
                <a:cubicBezTo>
                  <a:pt x="3777" y="18959"/>
                  <a:pt x="3971" y="19290"/>
                  <a:pt x="4287" y="19377"/>
                </a:cubicBezTo>
                <a:cubicBezTo>
                  <a:pt x="4604" y="19464"/>
                  <a:pt x="4931" y="19268"/>
                  <a:pt x="5017" y="18948"/>
                </a:cubicBezTo>
                <a:lnTo>
                  <a:pt x="6332" y="13911"/>
                </a:lnTo>
                <a:lnTo>
                  <a:pt x="7781" y="13057"/>
                </a:lnTo>
                <a:lnTo>
                  <a:pt x="7449" y="16665"/>
                </a:lnTo>
                <a:lnTo>
                  <a:pt x="10142" y="14605"/>
                </a:lnTo>
                <a:lnTo>
                  <a:pt x="10142" y="16443"/>
                </a:lnTo>
                <a:lnTo>
                  <a:pt x="6493" y="20121"/>
                </a:lnTo>
                <a:cubicBezTo>
                  <a:pt x="6262" y="20355"/>
                  <a:pt x="6257" y="20736"/>
                  <a:pt x="6493" y="20975"/>
                </a:cubicBezTo>
                <a:cubicBezTo>
                  <a:pt x="6724" y="21209"/>
                  <a:pt x="7099" y="21214"/>
                  <a:pt x="7335" y="20975"/>
                </a:cubicBezTo>
                <a:lnTo>
                  <a:pt x="10142" y="18143"/>
                </a:lnTo>
                <a:lnTo>
                  <a:pt x="10142" y="20995"/>
                </a:lnTo>
                <a:cubicBezTo>
                  <a:pt x="10142" y="21327"/>
                  <a:pt x="10410" y="21600"/>
                  <a:pt x="10738" y="21600"/>
                </a:cubicBezTo>
                <a:cubicBezTo>
                  <a:pt x="11065" y="21600"/>
                  <a:pt x="11333" y="21327"/>
                  <a:pt x="11333" y="20995"/>
                </a:cubicBezTo>
                <a:lnTo>
                  <a:pt x="11333" y="18143"/>
                </a:lnTo>
                <a:lnTo>
                  <a:pt x="14140" y="20975"/>
                </a:lnTo>
                <a:cubicBezTo>
                  <a:pt x="14371" y="21209"/>
                  <a:pt x="14751" y="21209"/>
                  <a:pt x="14982" y="20975"/>
                </a:cubicBezTo>
                <a:cubicBezTo>
                  <a:pt x="15213" y="20741"/>
                  <a:pt x="15213" y="20355"/>
                  <a:pt x="14982" y="20121"/>
                </a:cubicBezTo>
                <a:lnTo>
                  <a:pt x="11333" y="16443"/>
                </a:lnTo>
                <a:lnTo>
                  <a:pt x="11333" y="14600"/>
                </a:lnTo>
                <a:lnTo>
                  <a:pt x="14028" y="16660"/>
                </a:lnTo>
                <a:lnTo>
                  <a:pt x="13694" y="13052"/>
                </a:lnTo>
                <a:lnTo>
                  <a:pt x="15143" y="13904"/>
                </a:lnTo>
                <a:lnTo>
                  <a:pt x="16458" y="18942"/>
                </a:lnTo>
                <a:cubicBezTo>
                  <a:pt x="16544" y="19263"/>
                  <a:pt x="16867" y="19459"/>
                  <a:pt x="17189" y="19372"/>
                </a:cubicBezTo>
                <a:cubicBezTo>
                  <a:pt x="17506" y="19285"/>
                  <a:pt x="17698" y="18958"/>
                  <a:pt x="17612" y="18632"/>
                </a:cubicBezTo>
                <a:lnTo>
                  <a:pt x="16604" y="14753"/>
                </a:lnTo>
                <a:lnTo>
                  <a:pt x="19271" y="16317"/>
                </a:lnTo>
                <a:cubicBezTo>
                  <a:pt x="19555" y="16486"/>
                  <a:pt x="19921" y="16388"/>
                  <a:pt x="20087" y="16100"/>
                </a:cubicBezTo>
                <a:cubicBezTo>
                  <a:pt x="20254" y="15812"/>
                  <a:pt x="20157" y="15443"/>
                  <a:pt x="19873" y="15275"/>
                </a:cubicBezTo>
                <a:lnTo>
                  <a:pt x="17204" y="13709"/>
                </a:lnTo>
                <a:lnTo>
                  <a:pt x="21032" y="12671"/>
                </a:lnTo>
                <a:cubicBezTo>
                  <a:pt x="21348" y="12584"/>
                  <a:pt x="21535" y="12253"/>
                  <a:pt x="21449" y="11933"/>
                </a:cubicBezTo>
                <a:cubicBezTo>
                  <a:pt x="21363" y="11666"/>
                  <a:pt x="21122" y="11493"/>
                  <a:pt x="20859" y="11493"/>
                </a:cubicBezTo>
                <a:cubicBezTo>
                  <a:pt x="20805" y="11493"/>
                  <a:pt x="20758" y="11497"/>
                  <a:pt x="20705" y="11513"/>
                </a:cubicBezTo>
                <a:lnTo>
                  <a:pt x="15734" y="12862"/>
                </a:lnTo>
                <a:lnTo>
                  <a:pt x="14436" y="12101"/>
                </a:lnTo>
                <a:lnTo>
                  <a:pt x="17473" y="10797"/>
                </a:lnTo>
                <a:lnTo>
                  <a:pt x="14436" y="9492"/>
                </a:lnTo>
                <a:lnTo>
                  <a:pt x="15734" y="8732"/>
                </a:lnTo>
                <a:lnTo>
                  <a:pt x="20705" y="10085"/>
                </a:lnTo>
                <a:cubicBezTo>
                  <a:pt x="20758" y="10101"/>
                  <a:pt x="20805" y="10107"/>
                  <a:pt x="20859" y="10107"/>
                </a:cubicBezTo>
                <a:cubicBezTo>
                  <a:pt x="21122" y="10107"/>
                  <a:pt x="21364" y="9927"/>
                  <a:pt x="21434" y="9661"/>
                </a:cubicBezTo>
                <a:cubicBezTo>
                  <a:pt x="21520" y="9340"/>
                  <a:pt x="21331" y="9009"/>
                  <a:pt x="21015" y="8922"/>
                </a:cubicBezTo>
                <a:lnTo>
                  <a:pt x="17189" y="7884"/>
                </a:lnTo>
                <a:lnTo>
                  <a:pt x="19856" y="6319"/>
                </a:lnTo>
                <a:cubicBezTo>
                  <a:pt x="20140" y="6150"/>
                  <a:pt x="20237" y="5781"/>
                  <a:pt x="20071" y="5493"/>
                </a:cubicBezTo>
                <a:cubicBezTo>
                  <a:pt x="19904" y="5205"/>
                  <a:pt x="19540" y="5108"/>
                  <a:pt x="19255" y="5276"/>
                </a:cubicBezTo>
                <a:lnTo>
                  <a:pt x="16587" y="6840"/>
                </a:lnTo>
                <a:lnTo>
                  <a:pt x="17597" y="2962"/>
                </a:lnTo>
                <a:cubicBezTo>
                  <a:pt x="17683" y="2641"/>
                  <a:pt x="17489" y="2308"/>
                  <a:pt x="17173" y="2221"/>
                </a:cubicBezTo>
                <a:cubicBezTo>
                  <a:pt x="16856" y="2134"/>
                  <a:pt x="16529" y="2330"/>
                  <a:pt x="16443" y="2651"/>
                </a:cubicBezTo>
                <a:lnTo>
                  <a:pt x="15128" y="7689"/>
                </a:lnTo>
                <a:lnTo>
                  <a:pt x="13679" y="8542"/>
                </a:lnTo>
                <a:lnTo>
                  <a:pt x="14011" y="4933"/>
                </a:lnTo>
                <a:lnTo>
                  <a:pt x="11328" y="6993"/>
                </a:lnTo>
                <a:lnTo>
                  <a:pt x="11328" y="5155"/>
                </a:lnTo>
                <a:lnTo>
                  <a:pt x="14977" y="1477"/>
                </a:lnTo>
                <a:cubicBezTo>
                  <a:pt x="15208" y="1244"/>
                  <a:pt x="15213" y="864"/>
                  <a:pt x="14977" y="625"/>
                </a:cubicBezTo>
                <a:cubicBezTo>
                  <a:pt x="14746" y="391"/>
                  <a:pt x="14371" y="386"/>
                  <a:pt x="14135" y="625"/>
                </a:cubicBezTo>
                <a:lnTo>
                  <a:pt x="11328" y="3456"/>
                </a:lnTo>
                <a:lnTo>
                  <a:pt x="11328" y="603"/>
                </a:lnTo>
                <a:cubicBezTo>
                  <a:pt x="11328" y="271"/>
                  <a:pt x="11060" y="0"/>
                  <a:pt x="10732" y="0"/>
                </a:cubicBezTo>
                <a:close/>
                <a:moveTo>
                  <a:pt x="8881" y="7541"/>
                </a:moveTo>
                <a:lnTo>
                  <a:pt x="10137" y="8504"/>
                </a:lnTo>
                <a:lnTo>
                  <a:pt x="10137" y="9922"/>
                </a:lnTo>
                <a:lnTo>
                  <a:pt x="9042" y="9280"/>
                </a:lnTo>
                <a:lnTo>
                  <a:pt x="8881" y="7541"/>
                </a:lnTo>
                <a:close/>
                <a:moveTo>
                  <a:pt x="12584" y="7541"/>
                </a:moveTo>
                <a:lnTo>
                  <a:pt x="12423" y="9280"/>
                </a:lnTo>
                <a:lnTo>
                  <a:pt x="11328" y="9922"/>
                </a:lnTo>
                <a:lnTo>
                  <a:pt x="11328" y="8504"/>
                </a:lnTo>
                <a:lnTo>
                  <a:pt x="12584" y="7541"/>
                </a:lnTo>
                <a:close/>
                <a:moveTo>
                  <a:pt x="8425" y="10209"/>
                </a:moveTo>
                <a:lnTo>
                  <a:pt x="9535" y="10797"/>
                </a:lnTo>
                <a:lnTo>
                  <a:pt x="8425" y="11384"/>
                </a:lnTo>
                <a:lnTo>
                  <a:pt x="6847" y="10797"/>
                </a:lnTo>
                <a:lnTo>
                  <a:pt x="8425" y="10209"/>
                </a:lnTo>
                <a:close/>
                <a:moveTo>
                  <a:pt x="13040" y="10209"/>
                </a:moveTo>
                <a:lnTo>
                  <a:pt x="14618" y="10797"/>
                </a:lnTo>
                <a:lnTo>
                  <a:pt x="13040" y="11384"/>
                </a:lnTo>
                <a:lnTo>
                  <a:pt x="11930" y="10797"/>
                </a:lnTo>
                <a:lnTo>
                  <a:pt x="13040" y="10209"/>
                </a:lnTo>
                <a:close/>
                <a:moveTo>
                  <a:pt x="11328" y="11666"/>
                </a:moveTo>
                <a:lnTo>
                  <a:pt x="12423" y="12308"/>
                </a:lnTo>
                <a:lnTo>
                  <a:pt x="12584" y="14047"/>
                </a:lnTo>
                <a:lnTo>
                  <a:pt x="11328" y="13089"/>
                </a:lnTo>
                <a:lnTo>
                  <a:pt x="11328" y="11666"/>
                </a:lnTo>
                <a:close/>
                <a:moveTo>
                  <a:pt x="10137" y="11671"/>
                </a:moveTo>
                <a:lnTo>
                  <a:pt x="10137" y="13089"/>
                </a:lnTo>
                <a:lnTo>
                  <a:pt x="8881" y="14052"/>
                </a:lnTo>
                <a:lnTo>
                  <a:pt x="9042" y="12313"/>
                </a:lnTo>
                <a:lnTo>
                  <a:pt x="10137" y="11671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cap="all" spc="32" sz="1600">
                <a:solidFill>
                  <a:srgbClr val="FFFFFF"/>
                </a:solidFill>
                <a:effectLst/>
              </a:defRPr>
            </a:pPr>
          </a:p>
        </p:txBody>
      </p:sp>
      <p:sp>
        <p:nvSpPr>
          <p:cNvPr id="316" name="Трава"/>
          <p:cNvSpPr/>
          <p:nvPr/>
        </p:nvSpPr>
        <p:spPr>
          <a:xfrm>
            <a:off x="1194601" y="5664200"/>
            <a:ext cx="643503" cy="644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258" y="0"/>
                </a:moveTo>
                <a:cubicBezTo>
                  <a:pt x="7235" y="3053"/>
                  <a:pt x="9465" y="11094"/>
                  <a:pt x="8315" y="21600"/>
                </a:cubicBezTo>
                <a:cubicBezTo>
                  <a:pt x="8546" y="21600"/>
                  <a:pt x="8775" y="21600"/>
                  <a:pt x="8994" y="21600"/>
                </a:cubicBezTo>
                <a:cubicBezTo>
                  <a:pt x="9872" y="21600"/>
                  <a:pt x="10583" y="21600"/>
                  <a:pt x="10583" y="21600"/>
                </a:cubicBezTo>
                <a:cubicBezTo>
                  <a:pt x="10996" y="21600"/>
                  <a:pt x="11266" y="21600"/>
                  <a:pt x="11266" y="21600"/>
                </a:cubicBezTo>
                <a:cubicBezTo>
                  <a:pt x="11266" y="21600"/>
                  <a:pt x="11726" y="19302"/>
                  <a:pt x="12016" y="16222"/>
                </a:cubicBezTo>
                <a:cubicBezTo>
                  <a:pt x="12018" y="19335"/>
                  <a:pt x="12273" y="21600"/>
                  <a:pt x="12273" y="21600"/>
                </a:cubicBezTo>
                <a:cubicBezTo>
                  <a:pt x="12273" y="21600"/>
                  <a:pt x="12368" y="21600"/>
                  <a:pt x="12536" y="21600"/>
                </a:cubicBezTo>
                <a:cubicBezTo>
                  <a:pt x="12536" y="21600"/>
                  <a:pt x="13427" y="21600"/>
                  <a:pt x="14359" y="21600"/>
                </a:cubicBezTo>
                <a:cubicBezTo>
                  <a:pt x="14620" y="21600"/>
                  <a:pt x="14884" y="21600"/>
                  <a:pt x="15133" y="21600"/>
                </a:cubicBezTo>
                <a:cubicBezTo>
                  <a:pt x="15208" y="21600"/>
                  <a:pt x="15283" y="21600"/>
                  <a:pt x="15354" y="21600"/>
                </a:cubicBezTo>
                <a:cubicBezTo>
                  <a:pt x="15798" y="21600"/>
                  <a:pt x="16835" y="21600"/>
                  <a:pt x="17719" y="21600"/>
                </a:cubicBezTo>
                <a:cubicBezTo>
                  <a:pt x="15772" y="12227"/>
                  <a:pt x="18765" y="5225"/>
                  <a:pt x="19788" y="2530"/>
                </a:cubicBezTo>
                <a:cubicBezTo>
                  <a:pt x="15621" y="6890"/>
                  <a:pt x="15069" y="15195"/>
                  <a:pt x="15066" y="19252"/>
                </a:cubicBezTo>
                <a:cubicBezTo>
                  <a:pt x="14220" y="10582"/>
                  <a:pt x="16307" y="6504"/>
                  <a:pt x="17258" y="4248"/>
                </a:cubicBezTo>
                <a:cubicBezTo>
                  <a:pt x="15479" y="5742"/>
                  <a:pt x="14366" y="8273"/>
                  <a:pt x="13670" y="10946"/>
                </a:cubicBezTo>
                <a:cubicBezTo>
                  <a:pt x="14032" y="6459"/>
                  <a:pt x="15179" y="2786"/>
                  <a:pt x="16337" y="236"/>
                </a:cubicBezTo>
                <a:cubicBezTo>
                  <a:pt x="13757" y="2634"/>
                  <a:pt x="12663" y="7069"/>
                  <a:pt x="12244" y="11279"/>
                </a:cubicBezTo>
                <a:cubicBezTo>
                  <a:pt x="12212" y="7664"/>
                  <a:pt x="11663" y="4009"/>
                  <a:pt x="9894" y="2004"/>
                </a:cubicBezTo>
                <a:cubicBezTo>
                  <a:pt x="10306" y="4049"/>
                  <a:pt x="11108" y="8525"/>
                  <a:pt x="10399" y="14592"/>
                </a:cubicBezTo>
                <a:cubicBezTo>
                  <a:pt x="10017" y="9372"/>
                  <a:pt x="8978" y="2701"/>
                  <a:pt x="6258" y="0"/>
                </a:cubicBezTo>
                <a:close/>
                <a:moveTo>
                  <a:pt x="3557" y="2004"/>
                </a:moveTo>
                <a:cubicBezTo>
                  <a:pt x="3959" y="3154"/>
                  <a:pt x="4706" y="4841"/>
                  <a:pt x="5303" y="7205"/>
                </a:cubicBezTo>
                <a:cubicBezTo>
                  <a:pt x="4575" y="8849"/>
                  <a:pt x="4111" y="10785"/>
                  <a:pt x="3818" y="12696"/>
                </a:cubicBezTo>
                <a:cubicBezTo>
                  <a:pt x="3754" y="10213"/>
                  <a:pt x="3231" y="7657"/>
                  <a:pt x="1786" y="5678"/>
                </a:cubicBezTo>
                <a:cubicBezTo>
                  <a:pt x="3206" y="12539"/>
                  <a:pt x="2400" y="17299"/>
                  <a:pt x="0" y="21600"/>
                </a:cubicBezTo>
                <a:cubicBezTo>
                  <a:pt x="706" y="21600"/>
                  <a:pt x="2401" y="21600"/>
                  <a:pt x="2401" y="21600"/>
                </a:cubicBezTo>
                <a:cubicBezTo>
                  <a:pt x="2458" y="21600"/>
                  <a:pt x="2968" y="20136"/>
                  <a:pt x="3362" y="18012"/>
                </a:cubicBezTo>
                <a:cubicBezTo>
                  <a:pt x="3303" y="20129"/>
                  <a:pt x="3392" y="21600"/>
                  <a:pt x="3392" y="21600"/>
                </a:cubicBezTo>
                <a:cubicBezTo>
                  <a:pt x="3392" y="21600"/>
                  <a:pt x="4422" y="21600"/>
                  <a:pt x="5536" y="21600"/>
                </a:cubicBezTo>
                <a:cubicBezTo>
                  <a:pt x="5577" y="21600"/>
                  <a:pt x="5617" y="21600"/>
                  <a:pt x="5658" y="21600"/>
                </a:cubicBezTo>
                <a:cubicBezTo>
                  <a:pt x="6772" y="21600"/>
                  <a:pt x="7803" y="21600"/>
                  <a:pt x="7803" y="21600"/>
                </a:cubicBezTo>
                <a:cubicBezTo>
                  <a:pt x="7803" y="21600"/>
                  <a:pt x="8408" y="13047"/>
                  <a:pt x="6426" y="6885"/>
                </a:cubicBezTo>
                <a:cubicBezTo>
                  <a:pt x="6726" y="5765"/>
                  <a:pt x="7037" y="4871"/>
                  <a:pt x="7300" y="4248"/>
                </a:cubicBezTo>
                <a:cubicBezTo>
                  <a:pt x="6826" y="4685"/>
                  <a:pt x="6408" y="5211"/>
                  <a:pt x="6039" y="5802"/>
                </a:cubicBezTo>
                <a:cubicBezTo>
                  <a:pt x="5427" y="4253"/>
                  <a:pt x="4621" y="2918"/>
                  <a:pt x="3557" y="2004"/>
                </a:cubicBezTo>
                <a:close/>
                <a:moveTo>
                  <a:pt x="19814" y="5678"/>
                </a:moveTo>
                <a:cubicBezTo>
                  <a:pt x="15706" y="11307"/>
                  <a:pt x="19048" y="21600"/>
                  <a:pt x="19199" y="21600"/>
                </a:cubicBezTo>
                <a:cubicBezTo>
                  <a:pt x="19199" y="21600"/>
                  <a:pt x="20894" y="21600"/>
                  <a:pt x="21600" y="21600"/>
                </a:cubicBezTo>
                <a:cubicBezTo>
                  <a:pt x="19200" y="17299"/>
                  <a:pt x="18394" y="12539"/>
                  <a:pt x="19814" y="5678"/>
                </a:cubicBezTo>
                <a:close/>
                <a:moveTo>
                  <a:pt x="5813" y="9681"/>
                </a:moveTo>
                <a:cubicBezTo>
                  <a:pt x="6290" y="12658"/>
                  <a:pt x="6417" y="16443"/>
                  <a:pt x="5605" y="21205"/>
                </a:cubicBezTo>
                <a:cubicBezTo>
                  <a:pt x="5007" y="16723"/>
                  <a:pt x="5279" y="12748"/>
                  <a:pt x="5813" y="9681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cap="all" spc="32" sz="1600">
                <a:solidFill>
                  <a:srgbClr val="FFFFFF"/>
                </a:solidFill>
                <a:effectLst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Происхождение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700"/>
            </a:lvl1pPr>
          </a:lstStyle>
          <a:p>
            <a:pPr/>
            <a:r>
              <a:t>Происхождение нарушений</a:t>
            </a:r>
          </a:p>
        </p:txBody>
      </p:sp>
      <p:sp>
        <p:nvSpPr>
          <p:cNvPr id="319" name="Солнечные лучи"/>
          <p:cNvSpPr/>
          <p:nvPr/>
        </p:nvSpPr>
        <p:spPr>
          <a:xfrm>
            <a:off x="5058204" y="3194509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9464" y="4077"/>
                </a:lnTo>
                <a:lnTo>
                  <a:pt x="6667" y="824"/>
                </a:lnTo>
                <a:lnTo>
                  <a:pt x="6991" y="5101"/>
                </a:lnTo>
                <a:lnTo>
                  <a:pt x="3164" y="3164"/>
                </a:lnTo>
                <a:lnTo>
                  <a:pt x="5100" y="6993"/>
                </a:lnTo>
                <a:lnTo>
                  <a:pt x="822" y="6667"/>
                </a:lnTo>
                <a:lnTo>
                  <a:pt x="4077" y="9464"/>
                </a:lnTo>
                <a:lnTo>
                  <a:pt x="0" y="10800"/>
                </a:lnTo>
                <a:lnTo>
                  <a:pt x="4077" y="12138"/>
                </a:lnTo>
                <a:lnTo>
                  <a:pt x="822" y="14934"/>
                </a:lnTo>
                <a:lnTo>
                  <a:pt x="5100" y="14609"/>
                </a:lnTo>
                <a:lnTo>
                  <a:pt x="3164" y="18438"/>
                </a:lnTo>
                <a:lnTo>
                  <a:pt x="6991" y="16500"/>
                </a:lnTo>
                <a:lnTo>
                  <a:pt x="6667" y="20778"/>
                </a:lnTo>
                <a:lnTo>
                  <a:pt x="9464" y="17525"/>
                </a:lnTo>
                <a:lnTo>
                  <a:pt x="10800" y="21600"/>
                </a:lnTo>
                <a:lnTo>
                  <a:pt x="12138" y="17525"/>
                </a:lnTo>
                <a:lnTo>
                  <a:pt x="14933" y="20778"/>
                </a:lnTo>
                <a:lnTo>
                  <a:pt x="14609" y="16500"/>
                </a:lnTo>
                <a:lnTo>
                  <a:pt x="18438" y="18438"/>
                </a:lnTo>
                <a:lnTo>
                  <a:pt x="16500" y="14609"/>
                </a:lnTo>
                <a:lnTo>
                  <a:pt x="20778" y="14934"/>
                </a:lnTo>
                <a:lnTo>
                  <a:pt x="17523" y="12138"/>
                </a:lnTo>
                <a:lnTo>
                  <a:pt x="21600" y="10800"/>
                </a:lnTo>
                <a:lnTo>
                  <a:pt x="17523" y="9464"/>
                </a:lnTo>
                <a:lnTo>
                  <a:pt x="20778" y="6667"/>
                </a:lnTo>
                <a:lnTo>
                  <a:pt x="16500" y="6993"/>
                </a:lnTo>
                <a:lnTo>
                  <a:pt x="18438" y="3164"/>
                </a:lnTo>
                <a:lnTo>
                  <a:pt x="14609" y="5101"/>
                </a:lnTo>
                <a:lnTo>
                  <a:pt x="14933" y="824"/>
                </a:lnTo>
                <a:lnTo>
                  <a:pt x="12138" y="4077"/>
                </a:lnTo>
                <a:lnTo>
                  <a:pt x="10800" y="0"/>
                </a:lnTo>
                <a:close/>
                <a:moveTo>
                  <a:pt x="10800" y="5098"/>
                </a:moveTo>
                <a:cubicBezTo>
                  <a:pt x="13950" y="5098"/>
                  <a:pt x="16504" y="7650"/>
                  <a:pt x="16504" y="10800"/>
                </a:cubicBezTo>
                <a:cubicBezTo>
                  <a:pt x="16504" y="13950"/>
                  <a:pt x="13950" y="16504"/>
                  <a:pt x="10800" y="16504"/>
                </a:cubicBezTo>
                <a:cubicBezTo>
                  <a:pt x="7650" y="16504"/>
                  <a:pt x="5096" y="13950"/>
                  <a:pt x="5096" y="10800"/>
                </a:cubicBezTo>
                <a:cubicBezTo>
                  <a:pt x="5096" y="7650"/>
                  <a:pt x="7650" y="5098"/>
                  <a:pt x="10800" y="5098"/>
                </a:cubicBezTo>
                <a:close/>
              </a:path>
            </a:pathLst>
          </a:custGeom>
          <a:gradFill>
            <a:gsLst>
              <a:gs pos="0">
                <a:srgbClr val="FBFBFB">
                  <a:alpha val="80000"/>
                </a:srgbClr>
              </a:gs>
              <a:gs pos="100000">
                <a:srgbClr val="BEBEBE">
                  <a:alpha val="80000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3B3B3B"/>
                </a:solidFill>
                <a:effectLst>
                  <a:outerShdw sx="100000" sy="100000" kx="0" ky="0" algn="b" rotWithShape="0" blurRad="12700" dist="12700" dir="5400000">
                    <a:srgbClr val="FFFFFF">
                      <a:alpha val="25000"/>
                    </a:srgbClr>
                  </a:outerShdw>
                </a:effectLst>
              </a:defRPr>
            </a:pPr>
          </a:p>
        </p:txBody>
      </p:sp>
      <p:sp>
        <p:nvSpPr>
          <p:cNvPr id="320" name="Снежинка"/>
          <p:cNvSpPr/>
          <p:nvPr/>
        </p:nvSpPr>
        <p:spPr>
          <a:xfrm>
            <a:off x="5060182" y="5546251"/>
            <a:ext cx="1266044" cy="12739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600" fill="norm" stroke="1" extrusionOk="0">
                <a:moveTo>
                  <a:pt x="10738" y="0"/>
                </a:moveTo>
                <a:cubicBezTo>
                  <a:pt x="10408" y="0"/>
                  <a:pt x="10143" y="265"/>
                  <a:pt x="10143" y="594"/>
                </a:cubicBezTo>
                <a:lnTo>
                  <a:pt x="10143" y="3412"/>
                </a:lnTo>
                <a:lnTo>
                  <a:pt x="7335" y="616"/>
                </a:lnTo>
                <a:cubicBezTo>
                  <a:pt x="7103" y="384"/>
                  <a:pt x="6725" y="384"/>
                  <a:pt x="6493" y="616"/>
                </a:cubicBezTo>
                <a:cubicBezTo>
                  <a:pt x="6260" y="848"/>
                  <a:pt x="6260" y="1226"/>
                  <a:pt x="6493" y="1458"/>
                </a:cubicBezTo>
                <a:lnTo>
                  <a:pt x="10143" y="5093"/>
                </a:lnTo>
                <a:lnTo>
                  <a:pt x="10143" y="9801"/>
                </a:lnTo>
                <a:lnTo>
                  <a:pt x="6331" y="7592"/>
                </a:lnTo>
                <a:lnTo>
                  <a:pt x="5012" y="2614"/>
                </a:lnTo>
                <a:cubicBezTo>
                  <a:pt x="4926" y="2295"/>
                  <a:pt x="4602" y="2106"/>
                  <a:pt x="4283" y="2192"/>
                </a:cubicBezTo>
                <a:cubicBezTo>
                  <a:pt x="3965" y="2278"/>
                  <a:pt x="3775" y="2602"/>
                  <a:pt x="3861" y="2921"/>
                </a:cubicBezTo>
                <a:lnTo>
                  <a:pt x="4872" y="6755"/>
                </a:lnTo>
                <a:lnTo>
                  <a:pt x="2204" y="5206"/>
                </a:lnTo>
                <a:cubicBezTo>
                  <a:pt x="1918" y="5039"/>
                  <a:pt x="1556" y="5136"/>
                  <a:pt x="1389" y="5422"/>
                </a:cubicBezTo>
                <a:cubicBezTo>
                  <a:pt x="1221" y="5708"/>
                  <a:pt x="1318" y="6070"/>
                  <a:pt x="1605" y="6237"/>
                </a:cubicBezTo>
                <a:lnTo>
                  <a:pt x="4273" y="7781"/>
                </a:lnTo>
                <a:lnTo>
                  <a:pt x="443" y="8807"/>
                </a:lnTo>
                <a:cubicBezTo>
                  <a:pt x="125" y="8893"/>
                  <a:pt x="-65" y="9217"/>
                  <a:pt x="21" y="9536"/>
                </a:cubicBezTo>
                <a:cubicBezTo>
                  <a:pt x="92" y="9801"/>
                  <a:pt x="334" y="9980"/>
                  <a:pt x="594" y="9980"/>
                </a:cubicBezTo>
                <a:cubicBezTo>
                  <a:pt x="642" y="9980"/>
                  <a:pt x="697" y="9974"/>
                  <a:pt x="751" y="9958"/>
                </a:cubicBezTo>
                <a:lnTo>
                  <a:pt x="5725" y="8623"/>
                </a:lnTo>
                <a:lnTo>
                  <a:pt x="9478" y="10800"/>
                </a:lnTo>
                <a:lnTo>
                  <a:pt x="5725" y="12977"/>
                </a:lnTo>
                <a:lnTo>
                  <a:pt x="751" y="11642"/>
                </a:lnTo>
                <a:cubicBezTo>
                  <a:pt x="697" y="11626"/>
                  <a:pt x="648" y="11620"/>
                  <a:pt x="594" y="11620"/>
                </a:cubicBezTo>
                <a:cubicBezTo>
                  <a:pt x="329" y="11620"/>
                  <a:pt x="92" y="11794"/>
                  <a:pt x="21" y="12064"/>
                </a:cubicBezTo>
                <a:cubicBezTo>
                  <a:pt x="-65" y="12383"/>
                  <a:pt x="125" y="12707"/>
                  <a:pt x="443" y="12793"/>
                </a:cubicBezTo>
                <a:lnTo>
                  <a:pt x="4273" y="13819"/>
                </a:lnTo>
                <a:lnTo>
                  <a:pt x="1605" y="15363"/>
                </a:lnTo>
                <a:cubicBezTo>
                  <a:pt x="1318" y="15530"/>
                  <a:pt x="1221" y="15892"/>
                  <a:pt x="1389" y="16178"/>
                </a:cubicBezTo>
                <a:cubicBezTo>
                  <a:pt x="1556" y="16464"/>
                  <a:pt x="1918" y="16561"/>
                  <a:pt x="2204" y="16394"/>
                </a:cubicBezTo>
                <a:lnTo>
                  <a:pt x="4872" y="14845"/>
                </a:lnTo>
                <a:lnTo>
                  <a:pt x="3861" y="18679"/>
                </a:lnTo>
                <a:cubicBezTo>
                  <a:pt x="3775" y="18998"/>
                  <a:pt x="3970" y="19322"/>
                  <a:pt x="4283" y="19408"/>
                </a:cubicBezTo>
                <a:cubicBezTo>
                  <a:pt x="4602" y="19494"/>
                  <a:pt x="4926" y="19299"/>
                  <a:pt x="5012" y="18986"/>
                </a:cubicBezTo>
                <a:lnTo>
                  <a:pt x="6326" y="14008"/>
                </a:lnTo>
                <a:lnTo>
                  <a:pt x="10138" y="11799"/>
                </a:lnTo>
                <a:lnTo>
                  <a:pt x="10138" y="16507"/>
                </a:lnTo>
                <a:lnTo>
                  <a:pt x="6493" y="20142"/>
                </a:lnTo>
                <a:cubicBezTo>
                  <a:pt x="6260" y="20374"/>
                  <a:pt x="6260" y="20752"/>
                  <a:pt x="6493" y="20984"/>
                </a:cubicBezTo>
                <a:cubicBezTo>
                  <a:pt x="6725" y="21216"/>
                  <a:pt x="7103" y="21216"/>
                  <a:pt x="7335" y="20984"/>
                </a:cubicBezTo>
                <a:lnTo>
                  <a:pt x="10143" y="18188"/>
                </a:lnTo>
                <a:lnTo>
                  <a:pt x="10143" y="21006"/>
                </a:lnTo>
                <a:cubicBezTo>
                  <a:pt x="10143" y="21335"/>
                  <a:pt x="10408" y="21600"/>
                  <a:pt x="10738" y="21600"/>
                </a:cubicBezTo>
                <a:cubicBezTo>
                  <a:pt x="11067" y="21600"/>
                  <a:pt x="11332" y="21335"/>
                  <a:pt x="11332" y="21006"/>
                </a:cubicBezTo>
                <a:lnTo>
                  <a:pt x="11332" y="18188"/>
                </a:lnTo>
                <a:lnTo>
                  <a:pt x="14140" y="20984"/>
                </a:lnTo>
                <a:cubicBezTo>
                  <a:pt x="14372" y="21216"/>
                  <a:pt x="14750" y="21216"/>
                  <a:pt x="14982" y="20984"/>
                </a:cubicBezTo>
                <a:cubicBezTo>
                  <a:pt x="15215" y="20752"/>
                  <a:pt x="15215" y="20374"/>
                  <a:pt x="14982" y="20142"/>
                </a:cubicBezTo>
                <a:lnTo>
                  <a:pt x="11332" y="16507"/>
                </a:lnTo>
                <a:lnTo>
                  <a:pt x="11332" y="11799"/>
                </a:lnTo>
                <a:lnTo>
                  <a:pt x="15144" y="14008"/>
                </a:lnTo>
                <a:lnTo>
                  <a:pt x="16458" y="18986"/>
                </a:lnTo>
                <a:cubicBezTo>
                  <a:pt x="16544" y="19305"/>
                  <a:pt x="16868" y="19494"/>
                  <a:pt x="17187" y="19408"/>
                </a:cubicBezTo>
                <a:cubicBezTo>
                  <a:pt x="17505" y="19322"/>
                  <a:pt x="17693" y="18998"/>
                  <a:pt x="17607" y="18679"/>
                </a:cubicBezTo>
                <a:lnTo>
                  <a:pt x="16598" y="14845"/>
                </a:lnTo>
                <a:lnTo>
                  <a:pt x="19266" y="16394"/>
                </a:lnTo>
                <a:cubicBezTo>
                  <a:pt x="19552" y="16561"/>
                  <a:pt x="19914" y="16464"/>
                  <a:pt x="20081" y="16178"/>
                </a:cubicBezTo>
                <a:cubicBezTo>
                  <a:pt x="20249" y="15892"/>
                  <a:pt x="20152" y="15530"/>
                  <a:pt x="19865" y="15363"/>
                </a:cubicBezTo>
                <a:lnTo>
                  <a:pt x="17197" y="13819"/>
                </a:lnTo>
                <a:lnTo>
                  <a:pt x="21027" y="12793"/>
                </a:lnTo>
                <a:cubicBezTo>
                  <a:pt x="21345" y="12707"/>
                  <a:pt x="21535" y="12383"/>
                  <a:pt x="21449" y="12064"/>
                </a:cubicBezTo>
                <a:cubicBezTo>
                  <a:pt x="21378" y="11799"/>
                  <a:pt x="21134" y="11620"/>
                  <a:pt x="20875" y="11620"/>
                </a:cubicBezTo>
                <a:cubicBezTo>
                  <a:pt x="20826" y="11620"/>
                  <a:pt x="20773" y="11626"/>
                  <a:pt x="20719" y="11642"/>
                </a:cubicBezTo>
                <a:lnTo>
                  <a:pt x="15744" y="12977"/>
                </a:lnTo>
                <a:lnTo>
                  <a:pt x="11990" y="10800"/>
                </a:lnTo>
                <a:lnTo>
                  <a:pt x="15744" y="8623"/>
                </a:lnTo>
                <a:lnTo>
                  <a:pt x="20719" y="9958"/>
                </a:lnTo>
                <a:cubicBezTo>
                  <a:pt x="20773" y="9974"/>
                  <a:pt x="20821" y="9980"/>
                  <a:pt x="20875" y="9980"/>
                </a:cubicBezTo>
                <a:cubicBezTo>
                  <a:pt x="21139" y="9980"/>
                  <a:pt x="21378" y="9806"/>
                  <a:pt x="21449" y="9536"/>
                </a:cubicBezTo>
                <a:cubicBezTo>
                  <a:pt x="21535" y="9217"/>
                  <a:pt x="21345" y="8893"/>
                  <a:pt x="21027" y="8807"/>
                </a:cubicBezTo>
                <a:lnTo>
                  <a:pt x="17197" y="7781"/>
                </a:lnTo>
                <a:lnTo>
                  <a:pt x="19865" y="6237"/>
                </a:lnTo>
                <a:cubicBezTo>
                  <a:pt x="20152" y="6070"/>
                  <a:pt x="20249" y="5708"/>
                  <a:pt x="20081" y="5422"/>
                </a:cubicBezTo>
                <a:cubicBezTo>
                  <a:pt x="19914" y="5136"/>
                  <a:pt x="19552" y="5039"/>
                  <a:pt x="19266" y="5206"/>
                </a:cubicBezTo>
                <a:lnTo>
                  <a:pt x="16603" y="6750"/>
                </a:lnTo>
                <a:lnTo>
                  <a:pt x="17614" y="2916"/>
                </a:lnTo>
                <a:cubicBezTo>
                  <a:pt x="17700" y="2597"/>
                  <a:pt x="17505" y="2273"/>
                  <a:pt x="17192" y="2187"/>
                </a:cubicBezTo>
                <a:cubicBezTo>
                  <a:pt x="16873" y="2101"/>
                  <a:pt x="16549" y="2296"/>
                  <a:pt x="16463" y="2609"/>
                </a:cubicBezTo>
                <a:lnTo>
                  <a:pt x="15150" y="7587"/>
                </a:lnTo>
                <a:lnTo>
                  <a:pt x="11332" y="9806"/>
                </a:lnTo>
                <a:lnTo>
                  <a:pt x="11332" y="5098"/>
                </a:lnTo>
                <a:lnTo>
                  <a:pt x="14982" y="1463"/>
                </a:lnTo>
                <a:cubicBezTo>
                  <a:pt x="15215" y="1231"/>
                  <a:pt x="15215" y="853"/>
                  <a:pt x="14982" y="621"/>
                </a:cubicBezTo>
                <a:cubicBezTo>
                  <a:pt x="14750" y="389"/>
                  <a:pt x="14372" y="389"/>
                  <a:pt x="14140" y="621"/>
                </a:cubicBezTo>
                <a:lnTo>
                  <a:pt x="11332" y="3419"/>
                </a:lnTo>
                <a:lnTo>
                  <a:pt x="11332" y="594"/>
                </a:lnTo>
                <a:cubicBezTo>
                  <a:pt x="11332" y="265"/>
                  <a:pt x="11067" y="0"/>
                  <a:pt x="10738" y="0"/>
                </a:cubicBezTo>
                <a:close/>
              </a:path>
            </a:pathLst>
          </a:custGeom>
          <a:gradFill>
            <a:gsLst>
              <a:gs pos="0">
                <a:srgbClr val="FBFBFB">
                  <a:alpha val="80000"/>
                </a:srgbClr>
              </a:gs>
              <a:gs pos="100000">
                <a:srgbClr val="BEBEBE">
                  <a:alpha val="80000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3B3B3B"/>
                </a:solidFill>
                <a:effectLst>
                  <a:outerShdw sx="100000" sy="100000" kx="0" ky="0" algn="b" rotWithShape="0" blurRad="12700" dist="12700" dir="5400000">
                    <a:srgbClr val="FFFFFF">
                      <a:alpha val="25000"/>
                    </a:srgbClr>
                  </a:outerShdw>
                </a:effectLst>
              </a:defRPr>
            </a:pPr>
          </a:p>
        </p:txBody>
      </p:sp>
      <p:sp>
        <p:nvSpPr>
          <p:cNvPr id="321" name="Дефицитарное"/>
          <p:cNvSpPr txBox="1"/>
          <p:nvPr/>
        </p:nvSpPr>
        <p:spPr>
          <a:xfrm>
            <a:off x="7532772" y="3493608"/>
            <a:ext cx="3737662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дефицитарное</a:t>
            </a:r>
          </a:p>
        </p:txBody>
      </p:sp>
      <p:sp>
        <p:nvSpPr>
          <p:cNvPr id="322" name="Защитное"/>
          <p:cNvSpPr txBox="1"/>
          <p:nvPr/>
        </p:nvSpPr>
        <p:spPr>
          <a:xfrm>
            <a:off x="7516847" y="5847341"/>
            <a:ext cx="2468424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защитное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rcRect l="0" t="0" r="50224" b="14217"/>
          <a:stretch>
            <a:fillRect/>
          </a:stretch>
        </p:blipFill>
        <p:spPr>
          <a:xfrm>
            <a:off x="7631443" y="2591322"/>
            <a:ext cx="3771594" cy="4874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rcRect l="50163" t="0" r="993" b="15037"/>
          <a:stretch>
            <a:fillRect/>
          </a:stretch>
        </p:blipFill>
        <p:spPr>
          <a:xfrm>
            <a:off x="1246544" y="2439392"/>
            <a:ext cx="3736653" cy="4874941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Mind-mindedness"/>
          <p:cNvSpPr txBox="1"/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>
            <a:lvl1pPr>
              <a:defRPr sz="4700"/>
            </a:lvl1pPr>
          </a:lstStyle>
          <a:p>
            <a:pPr/>
            <a:r>
              <a:t>Mind-mindedness</a:t>
            </a:r>
          </a:p>
        </p:txBody>
      </p:sp>
      <p:sp>
        <p:nvSpPr>
          <p:cNvPr id="327" name="Представлять психические состояния"/>
          <p:cNvSpPr txBox="1"/>
          <p:nvPr/>
        </p:nvSpPr>
        <p:spPr>
          <a:xfrm>
            <a:off x="3326841" y="7676947"/>
            <a:ext cx="6351118" cy="498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Представлять психические состояния</a:t>
            </a:r>
          </a:p>
        </p:txBody>
      </p:sp>
      <p:sp>
        <p:nvSpPr>
          <p:cNvPr id="328" name="Интерпретировать их в психических категориях"/>
          <p:cNvSpPr txBox="1"/>
          <p:nvPr/>
        </p:nvSpPr>
        <p:spPr>
          <a:xfrm>
            <a:off x="2527427" y="8168627"/>
            <a:ext cx="7949947" cy="498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Интерпретировать их в психических категориях</a:t>
            </a:r>
          </a:p>
        </p:txBody>
      </p:sp>
      <p:sp>
        <p:nvSpPr>
          <p:cNvPr id="329" name="ПРИВЯЗАННОСТЬ"/>
          <p:cNvSpPr txBox="1"/>
          <p:nvPr/>
        </p:nvSpPr>
        <p:spPr>
          <a:xfrm rot="16200000">
            <a:off x="4719770" y="4621423"/>
            <a:ext cx="3175026" cy="510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/>
            </a:lvl1pPr>
          </a:lstStyle>
          <a:p>
            <a:pPr/>
            <a:r>
              <a:t>ПРИВЯЗАННОСТЬ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Линия"/>
          <p:cNvSpPr/>
          <p:nvPr/>
        </p:nvSpPr>
        <p:spPr>
          <a:xfrm>
            <a:off x="7023100" y="1574800"/>
            <a:ext cx="53975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32" name="Ложная самость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1800"/>
              </a:spcBef>
              <a:defRPr sz="4160"/>
            </a:lvl1pPr>
          </a:lstStyle>
          <a:p>
            <a:pPr>
              <a:defRPr>
                <a:effectLst/>
              </a:defRPr>
            </a:pPr>
            <a:r>
              <a:t>Ложная самость</a:t>
            </a:r>
          </a:p>
        </p:txBody>
      </p:sp>
      <p:sp>
        <p:nvSpPr>
          <p:cNvPr id="333" name="Дональд Винникотт…"/>
          <p:cNvSpPr txBox="1"/>
          <p:nvPr>
            <p:ph type="body" sz="half" idx="1"/>
          </p:nvPr>
        </p:nvSpPr>
        <p:spPr>
          <a:xfrm>
            <a:off x="7023100" y="2249090"/>
            <a:ext cx="5397500" cy="525542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>
                <a:effectLst/>
              </a:defRPr>
            </a:pPr>
            <a:r>
              <a:t>Дональд Винникотт</a:t>
            </a:r>
          </a:p>
          <a:p>
            <a:pPr>
              <a:defRPr>
                <a:effectLst/>
              </a:defRPr>
            </a:pPr>
            <a:r>
              <a:t>Недостаток раннего отзеркаливания</a:t>
            </a:r>
          </a:p>
          <a:p>
            <a:pPr>
              <a:defRPr>
                <a:effectLst/>
              </a:defRPr>
            </a:pPr>
            <a:r>
              <a:t>Вынужденная ложная самость</a:t>
            </a:r>
          </a:p>
        </p:txBody>
      </p:sp>
      <p:pic>
        <p:nvPicPr>
          <p:cNvPr id="334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080" y="2296612"/>
            <a:ext cx="6386404" cy="47836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14569" y="1643970"/>
            <a:ext cx="9698488" cy="64656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image7.tif" descr="image7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8924" y="2187599"/>
            <a:ext cx="3355006" cy="2427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image8.tif" descr="image8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17998" y="6284746"/>
            <a:ext cx="3931827" cy="2616453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Влияние агрессии, насилия на развитие ментализации"/>
          <p:cNvSpPr txBox="1"/>
          <p:nvPr/>
        </p:nvSpPr>
        <p:spPr>
          <a:xfrm>
            <a:off x="1578384" y="5163988"/>
            <a:ext cx="9236415" cy="536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>
            <a:lvl1pPr algn="l" defTabSz="1300480"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r>
              <a:t>Влияние агрессии, насилия на развитие ментализации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Ментализация…"/>
          <p:cNvSpPr txBox="1"/>
          <p:nvPr>
            <p:ph type="title"/>
          </p:nvPr>
        </p:nvSpPr>
        <p:spPr>
          <a:xfrm>
            <a:off x="1856039" y="2355494"/>
            <a:ext cx="4478949" cy="2146301"/>
          </a:xfrm>
          <a:prstGeom prst="rect">
            <a:avLst/>
          </a:prstGeom>
        </p:spPr>
        <p:txBody>
          <a:bodyPr/>
          <a:lstStyle/>
          <a:p>
            <a:pPr>
              <a:defRPr sz="3200"/>
            </a:pPr>
            <a:r>
              <a:t>Ментализация</a:t>
            </a:r>
          </a:p>
          <a:p>
            <a:pPr>
              <a:defRPr sz="3200"/>
            </a:pPr>
            <a:r>
              <a:t>как продукт</a:t>
            </a:r>
          </a:p>
          <a:p>
            <a:pPr>
              <a:defRPr sz="3200"/>
            </a:pPr>
            <a:r>
              <a:t>семейной системы</a:t>
            </a:r>
          </a:p>
        </p:txBody>
      </p:sp>
      <p:pic>
        <p:nvPicPr>
          <p:cNvPr id="343" name="UNADJUSTEDNONRAW_thumb_2574.jpg" descr="UNADJUSTEDNONRAW_thumb_2574.jpg"/>
          <p:cNvPicPr>
            <a:picLocks noChangeAspect="1"/>
          </p:cNvPicPr>
          <p:nvPr/>
        </p:nvPicPr>
        <p:blipFill>
          <a:blip r:embed="rId2">
            <a:extLst/>
          </a:blip>
          <a:srcRect l="12990" t="37342" r="31165" b="8336"/>
          <a:stretch>
            <a:fillRect/>
          </a:stretch>
        </p:blipFill>
        <p:spPr>
          <a:xfrm rot="21540000">
            <a:off x="8070212" y="451291"/>
            <a:ext cx="4085078" cy="5298239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? -  самые частые фразы в вашей семье о чувствах и эмоциях"/>
          <p:cNvSpPr txBox="1"/>
          <p:nvPr/>
        </p:nvSpPr>
        <p:spPr>
          <a:xfrm>
            <a:off x="986078" y="6827089"/>
            <a:ext cx="11032643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/>
            <a:r>
              <a:t>? -  самые частые фразы в вашей семье о чувствах и эмоциях</a:t>
            </a:r>
          </a:p>
        </p:txBody>
      </p:sp>
      <p:sp>
        <p:nvSpPr>
          <p:cNvPr id="345" name="? -  кто проявлял яркие эмоции, а кто — нет"/>
          <p:cNvSpPr txBox="1"/>
          <p:nvPr/>
        </p:nvSpPr>
        <p:spPr>
          <a:xfrm>
            <a:off x="993876" y="7464641"/>
            <a:ext cx="7844334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/>
            <a:r>
              <a:t>? -  кто проявлял яркие эмоции, а кто — нет</a:t>
            </a:r>
          </a:p>
        </p:txBody>
      </p:sp>
      <p:sp>
        <p:nvSpPr>
          <p:cNvPr id="346" name="? -  как семья обходилась с яркими эмоциями другого"/>
          <p:cNvSpPr txBox="1"/>
          <p:nvPr/>
        </p:nvSpPr>
        <p:spPr>
          <a:xfrm>
            <a:off x="997906" y="8102193"/>
            <a:ext cx="9659672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/>
            <a:r>
              <a:t>? -  как семья обходилась с яркими эмоциями другого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Что такое ментализация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8940">
              <a:defRPr sz="9600"/>
            </a:lvl1pPr>
          </a:lstStyle>
          <a:p>
            <a:pPr>
              <a:defRPr>
                <a:effectLst/>
              </a:defRPr>
            </a:pPr>
            <a:r>
              <a:t>Что такое ментализация?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Стресс"/>
          <p:cNvSpPr txBox="1"/>
          <p:nvPr/>
        </p:nvSpPr>
        <p:spPr>
          <a:xfrm>
            <a:off x="5412198" y="2572032"/>
            <a:ext cx="1706266" cy="647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7" tIns="50797" rIns="50797" bIns="50797" anchor="ctr">
            <a:spAutoFit/>
          </a:bodyPr>
          <a:lstStyle>
            <a:lvl1pPr defTabSz="583408">
              <a:defRPr sz="3600"/>
            </a:lvl1pPr>
          </a:lstStyle>
          <a:p>
            <a:pPr/>
            <a:r>
              <a:t>Стресс</a:t>
            </a:r>
          </a:p>
        </p:txBody>
      </p:sp>
      <p:sp>
        <p:nvSpPr>
          <p:cNvPr id="349" name="Дефицит…"/>
          <p:cNvSpPr txBox="1"/>
          <p:nvPr/>
        </p:nvSpPr>
        <p:spPr>
          <a:xfrm>
            <a:off x="8002226" y="5425299"/>
            <a:ext cx="3367274" cy="1205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7" tIns="50797" rIns="50797" bIns="50797" anchor="ctr">
            <a:spAutoFit/>
          </a:bodyPr>
          <a:lstStyle/>
          <a:p>
            <a:pPr defTabSz="583408">
              <a:defRPr sz="3600"/>
            </a:pPr>
            <a:r>
              <a:t>Дефицит</a:t>
            </a:r>
          </a:p>
          <a:p>
            <a:pPr defTabSz="583408">
              <a:defRPr sz="3600"/>
            </a:pPr>
            <a:r>
              <a:t>ментализации</a:t>
            </a:r>
          </a:p>
        </p:txBody>
      </p:sp>
      <p:sp>
        <p:nvSpPr>
          <p:cNvPr id="350" name="Аффект"/>
          <p:cNvSpPr txBox="1"/>
          <p:nvPr/>
        </p:nvSpPr>
        <p:spPr>
          <a:xfrm>
            <a:off x="5247378" y="5027365"/>
            <a:ext cx="2035907" cy="647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7" tIns="50797" rIns="50797" bIns="50797" anchor="ctr">
            <a:spAutoFit/>
          </a:bodyPr>
          <a:lstStyle>
            <a:lvl1pPr defTabSz="583408">
              <a:defRPr sz="3600"/>
            </a:lvl1pPr>
          </a:lstStyle>
          <a:p>
            <a:pPr/>
            <a:r>
              <a:t>Аффект</a:t>
            </a:r>
          </a:p>
        </p:txBody>
      </p:sp>
      <p:sp>
        <p:nvSpPr>
          <p:cNvPr id="351" name="Телесное отреагирование"/>
          <p:cNvSpPr txBox="1"/>
          <p:nvPr/>
        </p:nvSpPr>
        <p:spPr>
          <a:xfrm>
            <a:off x="3471817" y="7906031"/>
            <a:ext cx="5993431" cy="647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7" tIns="50797" rIns="50797" bIns="50797" anchor="ctr">
            <a:spAutoFit/>
          </a:bodyPr>
          <a:lstStyle>
            <a:lvl1pPr defTabSz="583408">
              <a:defRPr sz="3600"/>
            </a:lvl1pPr>
          </a:lstStyle>
          <a:p>
            <a:pPr/>
            <a:r>
              <a:t>Телесное отреагирование</a:t>
            </a:r>
          </a:p>
        </p:txBody>
      </p:sp>
      <p:sp>
        <p:nvSpPr>
          <p:cNvPr id="352" name="Стрелка"/>
          <p:cNvSpPr/>
          <p:nvPr/>
        </p:nvSpPr>
        <p:spPr>
          <a:xfrm rot="5400000">
            <a:off x="5521984" y="3587036"/>
            <a:ext cx="1486698" cy="1072460"/>
          </a:xfrm>
          <a:prstGeom prst="rightArrow">
            <a:avLst>
              <a:gd name="adj1" fmla="val 32888"/>
              <a:gd name="adj2" fmla="val 63607"/>
            </a:avLst>
          </a:prstGeom>
          <a:gradFill>
            <a:gsLst>
              <a:gs pos="0">
                <a:srgbClr val="FBFBFB">
                  <a:alpha val="80000"/>
                </a:srgbClr>
              </a:gs>
              <a:gs pos="100000">
                <a:srgbClr val="BEBEBE">
                  <a:alpha val="80000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</p:spPr>
        <p:txBody>
          <a:bodyPr lIns="65021" tIns="65021" rIns="65021" bIns="65021" anchor="ctr"/>
          <a:lstStyle/>
          <a:p>
            <a:pPr defTabSz="583408">
              <a:defRPr sz="2800">
                <a:solidFill>
                  <a:srgbClr val="3B3B3B"/>
                </a:solidFill>
                <a:effectLst>
                  <a:outerShdw sx="100000" sy="100000" kx="0" ky="0" algn="b" rotWithShape="0" blurRad="12700" dist="12700" dir="5400000">
                    <a:srgbClr val="FFFFFF">
                      <a:alpha val="25000"/>
                    </a:srgbClr>
                  </a:outerShdw>
                </a:effectLst>
              </a:defRPr>
            </a:pPr>
          </a:p>
        </p:txBody>
      </p:sp>
      <p:sp>
        <p:nvSpPr>
          <p:cNvPr id="353" name="Стрелка"/>
          <p:cNvSpPr/>
          <p:nvPr/>
        </p:nvSpPr>
        <p:spPr>
          <a:xfrm rot="5400000">
            <a:off x="5521984" y="6254036"/>
            <a:ext cx="1486698" cy="1072460"/>
          </a:xfrm>
          <a:prstGeom prst="rightArrow">
            <a:avLst>
              <a:gd name="adj1" fmla="val 32888"/>
              <a:gd name="adj2" fmla="val 63607"/>
            </a:avLst>
          </a:prstGeom>
          <a:gradFill>
            <a:gsLst>
              <a:gs pos="0">
                <a:srgbClr val="FBFBFB">
                  <a:alpha val="80000"/>
                </a:srgbClr>
              </a:gs>
              <a:gs pos="100000">
                <a:srgbClr val="BEBEBE">
                  <a:alpha val="80000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</p:spPr>
        <p:txBody>
          <a:bodyPr lIns="65021" tIns="65021" rIns="65021" bIns="65021" anchor="ctr"/>
          <a:lstStyle/>
          <a:p>
            <a:pPr defTabSz="583408">
              <a:defRPr sz="2800">
                <a:solidFill>
                  <a:srgbClr val="3B3B3B"/>
                </a:solidFill>
                <a:effectLst>
                  <a:outerShdw sx="100000" sy="100000" kx="0" ky="0" algn="b" rotWithShape="0" blurRad="12700" dist="12700" dir="5400000">
                    <a:srgbClr val="FFFFFF">
                      <a:alpha val="25000"/>
                    </a:srgbClr>
                  </a:outerShdw>
                </a:effectLst>
              </a:defRPr>
            </a:pPr>
          </a:p>
        </p:txBody>
      </p:sp>
      <p:sp>
        <p:nvSpPr>
          <p:cNvPr id="354" name="Стрелка"/>
          <p:cNvSpPr/>
          <p:nvPr/>
        </p:nvSpPr>
        <p:spPr>
          <a:xfrm rot="8220000">
            <a:off x="7924408" y="6831335"/>
            <a:ext cx="1256005" cy="852163"/>
          </a:xfrm>
          <a:prstGeom prst="rightArrow">
            <a:avLst>
              <a:gd name="adj1" fmla="val 36421"/>
              <a:gd name="adj2" fmla="val 63299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</p:spPr>
        <p:txBody>
          <a:bodyPr lIns="65021" tIns="65021" rIns="65021" bIns="65021" anchor="ctr"/>
          <a:lstStyle/>
          <a:p>
            <a:pPr defTabSz="583408">
              <a:defRPr sz="28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355" name="TextBox 2"/>
          <p:cNvSpPr txBox="1"/>
          <p:nvPr/>
        </p:nvSpPr>
        <p:spPr>
          <a:xfrm>
            <a:off x="682289" y="594564"/>
            <a:ext cx="11572489" cy="1196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1" tIns="65021" rIns="65021" bIns="65021">
            <a:spAutoFit/>
          </a:bodyPr>
          <a:lstStyle/>
          <a:p>
            <a:pPr algn="l" defTabSz="1300480">
              <a:defRPr sz="360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t>Дефицит эффективного совладания</a:t>
            </a:r>
          </a:p>
          <a:p>
            <a:pPr algn="l" defTabSz="1300480">
              <a:defRPr sz="360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t>с аффектом</a:t>
            </a:r>
          </a:p>
        </p:txBody>
      </p:sp>
      <p:sp>
        <p:nvSpPr>
          <p:cNvPr id="356" name="Подозрительность…"/>
          <p:cNvSpPr txBox="1"/>
          <p:nvPr/>
        </p:nvSpPr>
        <p:spPr>
          <a:xfrm>
            <a:off x="685902" y="3928719"/>
            <a:ext cx="3403393" cy="2302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7" tIns="50797" rIns="50797" bIns="50797" anchor="ctr">
            <a:spAutoFit/>
          </a:bodyPr>
          <a:lstStyle/>
          <a:p>
            <a:pPr defTabSz="583408">
              <a:defRPr sz="2400"/>
            </a:pPr>
            <a:r>
              <a:t>Подозрительность</a:t>
            </a:r>
          </a:p>
          <a:p>
            <a:pPr defTabSz="583408">
              <a:defRPr sz="2400"/>
            </a:pPr>
            <a:r>
              <a:t>Враждебность</a:t>
            </a:r>
          </a:p>
          <a:p>
            <a:pPr defTabSz="583408">
              <a:defRPr sz="2400"/>
            </a:pPr>
            <a:r>
              <a:t>Страх </a:t>
            </a:r>
          </a:p>
          <a:p>
            <a:pPr defTabSz="583408">
              <a:defRPr sz="2400">
                <a:solidFill>
                  <a:schemeClr val="accent5"/>
                </a:solidFill>
              </a:defRPr>
            </a:pPr>
            <a:r>
              <a:t>Переживание потери</a:t>
            </a:r>
          </a:p>
          <a:p>
            <a:pPr defTabSz="583408">
              <a:defRPr sz="2400">
                <a:solidFill>
                  <a:srgbClr val="FFFFFF"/>
                </a:solidFill>
              </a:defRPr>
            </a:pPr>
            <a:r>
              <a:t>Депрессия </a:t>
            </a:r>
          </a:p>
          <a:p>
            <a:pPr defTabSz="583408">
              <a:defRPr sz="2400"/>
            </a:pPr>
            <a:r>
              <a:t>Диссоциация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TextBox 1"/>
          <p:cNvSpPr txBox="1"/>
          <p:nvPr/>
        </p:nvSpPr>
        <p:spPr>
          <a:xfrm>
            <a:off x="152894" y="255898"/>
            <a:ext cx="9524259" cy="841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defRPr sz="480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t>Самоповреждающее</a:t>
            </a:r>
            <a:r>
              <a:rPr sz="4400"/>
              <a:t> </a:t>
            </a:r>
            <a:r>
              <a:t>поведение</a:t>
            </a:r>
          </a:p>
        </p:txBody>
      </p:sp>
      <p:sp>
        <p:nvSpPr>
          <p:cNvPr id="359" name="TextBox 2"/>
          <p:cNvSpPr txBox="1"/>
          <p:nvPr/>
        </p:nvSpPr>
        <p:spPr>
          <a:xfrm>
            <a:off x="869774" y="2418926"/>
            <a:ext cx="10855607" cy="6835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just" defTabSz="1300480">
              <a:defRPr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t>Это умышленное нанесение себе различных телесных повреждений, увечий (колото-резанные или огнестрельные раны, травмы, удушение, ожоги, удары, выдергивание волос) обычно с аутоагрессивной целью</a:t>
            </a:r>
          </a:p>
          <a:p>
            <a:pPr algn="just" defTabSz="1300480">
              <a:defRPr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just" defTabSz="1300480">
              <a:defRPr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just" defTabSz="1300480">
              <a:defRPr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t>non-suicidal self-injury</a:t>
            </a:r>
          </a:p>
          <a:p>
            <a:pPr algn="just" defTabSz="1300480">
              <a:defRPr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just" defTabSz="1300480">
              <a:defRPr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just" defTabSz="1300480">
              <a:defRPr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t>один из симптомов пограничного личностного расстройства по </a:t>
            </a:r>
            <a:r>
              <a:t>DSM-V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Функции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Функции</a:t>
            </a:r>
          </a:p>
          <a:p>
            <a:pPr marL="0" indent="0">
              <a:buSzTx/>
              <a:buNone/>
            </a:pPr>
            <a:r>
              <a:t>ОБЛЕГЧЕНИЕ негативных переживаний:</a:t>
            </a:r>
          </a:p>
          <a:p>
            <a:pPr lvl="3"/>
            <a:r>
              <a:t>Тревога и напряжение</a:t>
            </a:r>
          </a:p>
          <a:p>
            <a:pPr lvl="3"/>
            <a:r>
              <a:t>Гнев</a:t>
            </a:r>
          </a:p>
          <a:p>
            <a:pPr lvl="3"/>
            <a:r>
              <a:t>Грусть и депрессия</a:t>
            </a:r>
          </a:p>
          <a:p>
            <a:pPr lvl="3"/>
            <a:r>
              <a:t>Стыд</a:t>
            </a:r>
          </a:p>
          <a:p>
            <a:pPr lvl="3"/>
            <a:r>
              <a:t>Отвращение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завершение диссоциативных состояний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1"/>
            <a:r>
              <a:t>завершение диссоциативных состояний</a:t>
            </a:r>
          </a:p>
          <a:p>
            <a:pPr lvl="1"/>
            <a:r>
              <a:t>попытки влияния на межличностные отношения – то есть манипуляция</a:t>
            </a:r>
          </a:p>
          <a:p>
            <a:pPr lvl="1"/>
            <a:r>
              <a:t>наказать себя</a:t>
            </a:r>
          </a:p>
          <a:p>
            <a:pPr lvl="1"/>
            <a:r>
              <a:t>обрести «нормальные» чувства или отвлечься от непереносимых эмоций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TextBox 2"/>
          <p:cNvSpPr txBox="1"/>
          <p:nvPr/>
        </p:nvSpPr>
        <p:spPr>
          <a:xfrm>
            <a:off x="682289" y="594564"/>
            <a:ext cx="11572489" cy="663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1" tIns="65021" rIns="65021" bIns="65021">
            <a:spAutoFit/>
          </a:bodyPr>
          <a:lstStyle>
            <a:lvl1pPr algn="l" defTabSz="130048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r>
              <a:t>Пограничное и антисоциальное РЛ</a:t>
            </a:r>
          </a:p>
        </p:txBody>
      </p:sp>
      <p:sp>
        <p:nvSpPr>
          <p:cNvPr id="366" name="Насилие"/>
          <p:cNvSpPr txBox="1"/>
          <p:nvPr/>
        </p:nvSpPr>
        <p:spPr>
          <a:xfrm>
            <a:off x="1184445" y="4516438"/>
            <a:ext cx="1627374" cy="52308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7" tIns="50797" rIns="50797" bIns="50797" anchor="ctr">
            <a:spAutoFit/>
          </a:bodyPr>
          <a:lstStyle>
            <a:lvl1pPr defTabSz="583408">
              <a:defRPr sz="28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lvl1pPr>
          </a:lstStyle>
          <a:p>
            <a:pPr/>
            <a:r>
              <a:t>Насилие</a:t>
            </a:r>
          </a:p>
        </p:txBody>
      </p:sp>
      <p:sp>
        <p:nvSpPr>
          <p:cNvPr id="367" name="Линия"/>
          <p:cNvSpPr/>
          <p:nvPr/>
        </p:nvSpPr>
        <p:spPr>
          <a:xfrm>
            <a:off x="3310463" y="4653475"/>
            <a:ext cx="951103" cy="4"/>
          </a:xfrm>
          <a:prstGeom prst="line">
            <a:avLst/>
          </a:prstGeom>
          <a:ln w="63500">
            <a:solidFill>
              <a:schemeClr val="accent5">
                <a:hueOff val="-467607"/>
                <a:satOff val="-18937"/>
                <a:lumOff val="-6537"/>
              </a:schemeClr>
            </a:solidFill>
            <a:miter lim="400000"/>
          </a:ln>
        </p:spPr>
        <p:txBody>
          <a:bodyPr lIns="65022" tIns="65022" rIns="65022" bIns="65022"/>
          <a:lstStyle/>
          <a:p>
            <a:pPr algn="l" defTabSz="1300480">
              <a:defRPr sz="240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68" name="Линия"/>
          <p:cNvSpPr/>
          <p:nvPr/>
        </p:nvSpPr>
        <p:spPr>
          <a:xfrm>
            <a:off x="3310463" y="4902481"/>
            <a:ext cx="951103" cy="4"/>
          </a:xfrm>
          <a:prstGeom prst="line">
            <a:avLst/>
          </a:prstGeom>
          <a:ln w="63500">
            <a:solidFill>
              <a:schemeClr val="accent5">
                <a:hueOff val="-467607"/>
                <a:satOff val="-18937"/>
                <a:lumOff val="-6537"/>
              </a:schemeClr>
            </a:solidFill>
            <a:miter lim="400000"/>
          </a:ln>
        </p:spPr>
        <p:txBody>
          <a:bodyPr lIns="65022" tIns="65022" rIns="65022" bIns="65022"/>
          <a:lstStyle/>
          <a:p>
            <a:pPr algn="l" defTabSz="1300480">
              <a:defRPr sz="240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69" name="Потеря…"/>
          <p:cNvSpPr txBox="1"/>
          <p:nvPr/>
        </p:nvSpPr>
        <p:spPr>
          <a:xfrm>
            <a:off x="4857451" y="4399358"/>
            <a:ext cx="1755034" cy="95488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7" tIns="50797" rIns="50797" bIns="50797" anchor="ctr">
            <a:spAutoFit/>
          </a:bodyPr>
          <a:lstStyle/>
          <a:p>
            <a:pPr defTabSz="583408">
              <a:defRPr sz="28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  <a:r>
              <a:t>Потеря</a:t>
            </a:r>
          </a:p>
          <a:p>
            <a:pPr defTabSz="583408">
              <a:defRPr sz="28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  <a:r>
              <a:t>контроля</a:t>
            </a:r>
          </a:p>
        </p:txBody>
      </p:sp>
      <p:sp>
        <p:nvSpPr>
          <p:cNvPr id="370" name="Линия"/>
          <p:cNvSpPr/>
          <p:nvPr/>
        </p:nvSpPr>
        <p:spPr>
          <a:xfrm>
            <a:off x="7162034" y="4876800"/>
            <a:ext cx="951102" cy="0"/>
          </a:xfrm>
          <a:prstGeom prst="line">
            <a:avLst/>
          </a:prstGeom>
          <a:ln w="63500">
            <a:solidFill>
              <a:schemeClr val="accent5">
                <a:hueOff val="-467607"/>
                <a:satOff val="-18937"/>
                <a:lumOff val="-6537"/>
              </a:schemeClr>
            </a:solidFill>
            <a:miter lim="400000"/>
          </a:ln>
        </p:spPr>
        <p:txBody>
          <a:bodyPr lIns="65022" tIns="65022" rIns="65022" bIns="65022"/>
          <a:lstStyle/>
          <a:p>
            <a:pPr algn="l" defTabSz="1300480">
              <a:defRPr sz="240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71" name="Линия"/>
          <p:cNvSpPr/>
          <p:nvPr/>
        </p:nvSpPr>
        <p:spPr>
          <a:xfrm flipV="1">
            <a:off x="7637583" y="4387307"/>
            <a:ext cx="4" cy="978987"/>
          </a:xfrm>
          <a:prstGeom prst="line">
            <a:avLst/>
          </a:prstGeom>
          <a:ln w="63500">
            <a:solidFill>
              <a:schemeClr val="accent5">
                <a:hueOff val="-467607"/>
                <a:satOff val="-18937"/>
                <a:lumOff val="-6537"/>
              </a:schemeClr>
            </a:solidFill>
            <a:miter lim="400000"/>
          </a:ln>
        </p:spPr>
        <p:txBody>
          <a:bodyPr lIns="65022" tIns="65022" rIns="65022" bIns="65022"/>
          <a:lstStyle/>
          <a:p>
            <a:pPr algn="l" defTabSz="1300480">
              <a:defRPr sz="240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72" name="Сбой ментализации"/>
          <p:cNvSpPr txBox="1"/>
          <p:nvPr/>
        </p:nvSpPr>
        <p:spPr>
          <a:xfrm>
            <a:off x="8475963" y="4516438"/>
            <a:ext cx="3639003" cy="52308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7" tIns="50797" rIns="50797" bIns="50797" anchor="ctr">
            <a:spAutoFit/>
          </a:bodyPr>
          <a:lstStyle>
            <a:lvl1pPr defTabSz="583408">
              <a:defRPr sz="28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lvl1pPr>
          </a:lstStyle>
          <a:p>
            <a:pPr/>
            <a:r>
              <a:t>Сбой ментализации</a:t>
            </a:r>
          </a:p>
        </p:txBody>
      </p:sp>
      <p:sp>
        <p:nvSpPr>
          <p:cNvPr id="373" name="Контроль"/>
          <p:cNvSpPr txBox="1"/>
          <p:nvPr/>
        </p:nvSpPr>
        <p:spPr>
          <a:xfrm>
            <a:off x="2381234" y="7798726"/>
            <a:ext cx="1807663" cy="52308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7" tIns="50797" rIns="50797" bIns="50797" anchor="ctr">
            <a:spAutoFit/>
          </a:bodyPr>
          <a:lstStyle>
            <a:lvl1pPr defTabSz="583408">
              <a:defRPr sz="28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lvl1pPr>
          </a:lstStyle>
          <a:p>
            <a:pPr/>
            <a:r>
              <a:t>Контроль</a:t>
            </a:r>
          </a:p>
        </p:txBody>
      </p:sp>
      <p:sp>
        <p:nvSpPr>
          <p:cNvPr id="374" name="Линия"/>
          <p:cNvSpPr/>
          <p:nvPr/>
        </p:nvSpPr>
        <p:spPr>
          <a:xfrm>
            <a:off x="4914372" y="7935762"/>
            <a:ext cx="951102" cy="4"/>
          </a:xfrm>
          <a:prstGeom prst="line">
            <a:avLst/>
          </a:prstGeom>
          <a:ln w="63500">
            <a:solidFill>
              <a:schemeClr val="accent5">
                <a:hueOff val="-467607"/>
                <a:satOff val="-18937"/>
                <a:lumOff val="-6537"/>
              </a:schemeClr>
            </a:solidFill>
            <a:miter lim="400000"/>
          </a:ln>
        </p:spPr>
        <p:txBody>
          <a:bodyPr lIns="65022" tIns="65022" rIns="65022" bIns="65022"/>
          <a:lstStyle/>
          <a:p>
            <a:pPr algn="l" defTabSz="1300480">
              <a:defRPr sz="240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75" name="Линия"/>
          <p:cNvSpPr/>
          <p:nvPr/>
        </p:nvSpPr>
        <p:spPr>
          <a:xfrm>
            <a:off x="4914372" y="8184770"/>
            <a:ext cx="951102" cy="4"/>
          </a:xfrm>
          <a:prstGeom prst="line">
            <a:avLst/>
          </a:prstGeom>
          <a:ln w="63500">
            <a:solidFill>
              <a:schemeClr val="accent5">
                <a:hueOff val="-467607"/>
                <a:satOff val="-18937"/>
                <a:lumOff val="-6537"/>
              </a:schemeClr>
            </a:solidFill>
            <a:miter lim="400000"/>
          </a:ln>
        </p:spPr>
        <p:txBody>
          <a:bodyPr lIns="65022" tIns="65022" rIns="65022" bIns="65022"/>
          <a:lstStyle/>
          <a:p>
            <a:pPr algn="l" defTabSz="1300480">
              <a:defRPr sz="240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76" name="Проекция негативных частей Я на партнёра"/>
          <p:cNvSpPr txBox="1"/>
          <p:nvPr/>
        </p:nvSpPr>
        <p:spPr>
          <a:xfrm>
            <a:off x="6530466" y="7582826"/>
            <a:ext cx="4816633" cy="95488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583408">
              <a:defRPr sz="28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lvl1pPr>
          </a:lstStyle>
          <a:p>
            <a:pPr/>
            <a:r>
              <a:t>Проекция негативных частей Я на партнёра</a:t>
            </a:r>
          </a:p>
        </p:txBody>
      </p:sp>
      <p:sp>
        <p:nvSpPr>
          <p:cNvPr id="377" name="Стыд"/>
          <p:cNvSpPr txBox="1"/>
          <p:nvPr/>
        </p:nvSpPr>
        <p:spPr>
          <a:xfrm>
            <a:off x="9202334" y="2842965"/>
            <a:ext cx="1339592" cy="647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7" tIns="50797" rIns="50797" bIns="50797" anchor="ctr">
            <a:spAutoFit/>
          </a:bodyPr>
          <a:lstStyle>
            <a:lvl1pPr defTabSz="583408">
              <a:defRPr sz="3600">
                <a:solidFill>
                  <a:schemeClr val="accent5">
                    <a:hueOff val="-467607"/>
                    <a:satOff val="-18937"/>
                    <a:lumOff val="-6537"/>
                  </a:schemeClr>
                </a:solidFill>
              </a:defRPr>
            </a:lvl1pPr>
          </a:lstStyle>
          <a:p>
            <a:pPr/>
            <a:r>
              <a:t>Стыд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Шкала по П. Фонаги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pc="100"/>
            </a:lvl1pPr>
          </a:lstStyle>
          <a:p>
            <a:pPr>
              <a:defRPr>
                <a:effectLst/>
              </a:defRPr>
            </a:pPr>
            <a:r>
              <a:t>Шкала по П. Фонаги</a:t>
            </a:r>
          </a:p>
        </p:txBody>
      </p:sp>
      <p:sp>
        <p:nvSpPr>
          <p:cNvPr id="380" name="Низкий уровень ментализации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8940">
              <a:spcBef>
                <a:spcPts val="1900"/>
              </a:spcBef>
              <a:defRPr sz="4200"/>
            </a:lvl1pPr>
          </a:lstStyle>
          <a:p>
            <a:pPr>
              <a:defRPr>
                <a:effectLst/>
              </a:defRPr>
            </a:pPr>
            <a:r>
              <a:t>Низкий уровень ментализации</a:t>
            </a:r>
          </a:p>
        </p:txBody>
      </p:sp>
      <p:sp>
        <p:nvSpPr>
          <p:cNvPr id="381" name="Подробное (неоправданное) описание деталей при игнорировании мотивов, чувств и мыслей;…"/>
          <p:cNvSpPr txBox="1"/>
          <p:nvPr>
            <p:ph type="body" idx="13"/>
          </p:nvPr>
        </p:nvSpPr>
        <p:spPr>
          <a:xfrm>
            <a:off x="406399" y="2743200"/>
            <a:ext cx="11833953" cy="6108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177800" indent="-177800" defTabSz="233679">
              <a:spcBef>
                <a:spcPts val="11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2500">
                <a:solidFill>
                  <a:srgbClr val="838787"/>
                </a:solidFill>
                <a:effectLst/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 Подробное (неоправданно) описание деталей при игнорировании мотивов, чувств и мыслей</a:t>
            </a:r>
          </a:p>
          <a:p>
            <a:pPr marL="177800" indent="-177800" defTabSz="233679">
              <a:spcBef>
                <a:spcPts val="11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2500">
                <a:solidFill>
                  <a:srgbClr val="838787"/>
                </a:solidFill>
                <a:effectLst/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 Внимание к внешним социальным факторам, таким как школа, соседи, администрация</a:t>
            </a:r>
          </a:p>
          <a:p>
            <a:pPr marL="177800" indent="-177800" defTabSz="233679">
              <a:spcBef>
                <a:spcPts val="11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2500">
                <a:solidFill>
                  <a:srgbClr val="838787"/>
                </a:solidFill>
                <a:effectLst/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 Взаимодействия описываются в физических терминах (предположения о мотивах, основанные на внешности, статусе, болезнь, финансовое положение)</a:t>
            </a:r>
          </a:p>
          <a:p>
            <a:pPr marL="177800" indent="-177800" defTabSz="233679">
              <a:spcBef>
                <a:spcPts val="11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2500">
                <a:solidFill>
                  <a:srgbClr val="838787"/>
                </a:solidFill>
                <a:effectLst/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 Использование ярлыков для описания состояния (усталый, ленивый, умный, в депрессии)</a:t>
            </a:r>
          </a:p>
          <a:p>
            <a:pPr marL="177800" indent="-177800" defTabSz="233679">
              <a:spcBef>
                <a:spcPts val="11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2500">
                <a:solidFill>
                  <a:srgbClr val="838787"/>
                </a:solidFill>
                <a:effectLst/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 Озабоченность нормами и правилами (должен / не должен)</a:t>
            </a:r>
          </a:p>
          <a:p>
            <a:pPr marL="177800" indent="-177800" defTabSz="233679">
              <a:spcBef>
                <a:spcPts val="11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2500">
                <a:solidFill>
                  <a:srgbClr val="838787"/>
                </a:solidFill>
                <a:effectLst/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 Стратегия обвинения и/или поиска ошибок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Шкала по П. Фонаги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pc="100"/>
            </a:lvl1pPr>
          </a:lstStyle>
          <a:p>
            <a:pPr>
              <a:defRPr>
                <a:effectLst/>
              </a:defRPr>
            </a:pPr>
            <a:r>
              <a:t>Шкала по П. Фонаги</a:t>
            </a:r>
          </a:p>
        </p:txBody>
      </p:sp>
      <p:sp>
        <p:nvSpPr>
          <p:cNvPr id="384" name="Низкий уровень ментализации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8940">
              <a:spcBef>
                <a:spcPts val="1900"/>
              </a:spcBef>
              <a:defRPr sz="4200"/>
            </a:lvl1pPr>
          </a:lstStyle>
          <a:p>
            <a:pPr>
              <a:defRPr>
                <a:effectLst/>
              </a:defRPr>
            </a:pPr>
            <a:r>
              <a:t>Низкий уровень ментализации</a:t>
            </a:r>
          </a:p>
        </p:txBody>
      </p:sp>
      <p:sp>
        <p:nvSpPr>
          <p:cNvPr id="385" name="– Уверенность в понимании чувств и мыслей других;…"/>
          <p:cNvSpPr txBox="1"/>
          <p:nvPr>
            <p:ph type="body" idx="13"/>
          </p:nvPr>
        </p:nvSpPr>
        <p:spPr>
          <a:xfrm>
            <a:off x="406399" y="2743200"/>
            <a:ext cx="11833953" cy="6108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200025" indent="-200025" defTabSz="262887">
              <a:spcBef>
                <a:spcPts val="12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2800">
                <a:solidFill>
                  <a:srgbClr val="838787"/>
                </a:solidFill>
                <a:effectLst/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 Уверенность в понимании чувств и мыслей других</a:t>
            </a:r>
          </a:p>
          <a:p>
            <a:pPr marL="200025" indent="-200025" defTabSz="262887">
              <a:spcBef>
                <a:spcPts val="12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2800">
                <a:solidFill>
                  <a:srgbClr val="838787"/>
                </a:solidFill>
                <a:effectLst/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 Отсутствие рефлексии: восприятие немедленно запускает действие</a:t>
            </a:r>
          </a:p>
          <a:p>
            <a:pPr marL="200025" indent="-200025" defTabSz="262887">
              <a:spcBef>
                <a:spcPts val="12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2800">
                <a:solidFill>
                  <a:srgbClr val="838787"/>
                </a:solidFill>
                <a:effectLst/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 Проблемы с пониманием воздействия мыслей, чувств и действий человека на других, поверхностное или конкретное понимание поведения</a:t>
            </a:r>
          </a:p>
          <a:p>
            <a:pPr marL="200025" indent="-200025" defTabSz="262887">
              <a:spcBef>
                <a:spcPts val="12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2800">
                <a:solidFill>
                  <a:srgbClr val="838787"/>
                </a:solidFill>
                <a:effectLst/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 Склонность к генерализациям и предубеждениям (приписывание злых намерений как само собой разумеющееся)</a:t>
            </a:r>
          </a:p>
          <a:p>
            <a:pPr marL="200025" indent="-200025" defTabSz="262887">
              <a:spcBef>
                <a:spcPts val="12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2800">
                <a:solidFill>
                  <a:srgbClr val="838787"/>
                </a:solidFill>
                <a:effectLst/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 Жесткое следование первому разумному объяснению (альтернативные объяснения отсутствуют)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Не знаю, что там будут мужчины чувствовать.. Мужская душа – загадка. Может быть любой ответ: «отлично» или за шиворот схватит. Я лично никого на танцы не приглашала, только в фильмах такое видела… Кто их знает… Мужчины, как инопланетяне"/>
          <p:cNvSpPr txBox="1"/>
          <p:nvPr>
            <p:ph type="body" sz="half" idx="1"/>
          </p:nvPr>
        </p:nvSpPr>
        <p:spPr>
          <a:xfrm>
            <a:off x="889000" y="2908300"/>
            <a:ext cx="11226800" cy="3199208"/>
          </a:xfrm>
          <a:prstGeom prst="rect">
            <a:avLst/>
          </a:prstGeom>
        </p:spPr>
        <p:txBody>
          <a:bodyPr/>
          <a:lstStyle>
            <a:lvl1pPr>
              <a:defRPr b="1"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effectLst/>
              </a:defRPr>
            </a:pPr>
            <a:r>
              <a:t>Не знаю, что там будут мужчины чувствовать.. Мужская душа – загадка. Может быть любой ответ: «отлично» или за шиворот схватит. Я лично никого на танцы не приглашала, только в фильмах такое видела… Кто их знает… Мужчины, как инопланетяне</a:t>
            </a:r>
          </a:p>
        </p:txBody>
      </p:sp>
      <p:sp>
        <p:nvSpPr>
          <p:cNvPr id="388" name="Клиентка с низким уровнем ментализации"/>
          <p:cNvSpPr txBox="1"/>
          <p:nvPr>
            <p:ph type="body" idx="13"/>
          </p:nvPr>
        </p:nvSpPr>
        <p:spPr>
          <a:xfrm>
            <a:off x="406400" y="7789333"/>
            <a:ext cx="12192000" cy="86360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algn="r">
              <a:lnSpc>
                <a:spcPct val="80000"/>
              </a:lnSpc>
              <a:spcBef>
                <a:spcPts val="0"/>
              </a:spcBef>
              <a:buSzTx/>
              <a:buNone/>
              <a:defRPr sz="36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>
              <a:defRPr>
                <a:effectLst/>
              </a:defRPr>
            </a:pPr>
            <a:r>
              <a:t>Клиентка с низким уровнем ментализации</a:t>
            </a:r>
          </a:p>
        </p:txBody>
      </p:sp>
      <p:sp>
        <p:nvSpPr>
          <p:cNvPr id="389" name="примеры"/>
          <p:cNvSpPr txBox="1"/>
          <p:nvPr>
            <p:ph type="body" idx="1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SzTx/>
              <a:buNone/>
              <a:defRPr cap="all" spc="100" sz="24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>
              <a:defRPr>
                <a:effectLst/>
              </a:defRPr>
            </a:pPr>
            <a:r>
              <a:t>примеры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Живу с третьей женой. Она мирится со всеми недостатками, кроме алкоголизма и наркотиков. Первая была алкоголичка, а вторая... так получилось, что встретил третью – ее подругу. Я вообще легко женюсь – со второй и с третьей одновременно познакомился"/>
          <p:cNvSpPr txBox="1"/>
          <p:nvPr>
            <p:ph type="body" sz="half" idx="1"/>
          </p:nvPr>
        </p:nvSpPr>
        <p:spPr>
          <a:xfrm>
            <a:off x="889000" y="2908300"/>
            <a:ext cx="11226800" cy="3629810"/>
          </a:xfrm>
          <a:prstGeom prst="rect">
            <a:avLst/>
          </a:prstGeom>
        </p:spPr>
        <p:txBody>
          <a:bodyPr/>
          <a:lstStyle>
            <a:lvl1pPr>
              <a:defRPr b="1"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effectLst/>
              </a:defRPr>
            </a:pPr>
            <a:r>
              <a:t>Живу с третьей женой. Она мирится со всеми недостатками, кроме алкоголизма и наркотиков. Первая была алкоголичка, а вторая... так получилось, что встретил третью – ее подругу. Я вообще легко женюсь – со второй и с третьей одновременно познакомился</a:t>
            </a:r>
          </a:p>
        </p:txBody>
      </p:sp>
      <p:sp>
        <p:nvSpPr>
          <p:cNvPr id="392" name="Пациент с низким уровнем ментализации"/>
          <p:cNvSpPr txBox="1"/>
          <p:nvPr>
            <p:ph type="body" idx="13"/>
          </p:nvPr>
        </p:nvSpPr>
        <p:spPr>
          <a:xfrm>
            <a:off x="406400" y="7789333"/>
            <a:ext cx="12192000" cy="86360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algn="r">
              <a:lnSpc>
                <a:spcPct val="80000"/>
              </a:lnSpc>
              <a:spcBef>
                <a:spcPts val="0"/>
              </a:spcBef>
              <a:buSzTx/>
              <a:buNone/>
              <a:defRPr sz="36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>
              <a:defRPr>
                <a:effectLst/>
              </a:defRPr>
            </a:pPr>
            <a:r>
              <a:t>Пациент с низким уровнем ментализации</a:t>
            </a:r>
          </a:p>
        </p:txBody>
      </p:sp>
      <p:sp>
        <p:nvSpPr>
          <p:cNvPr id="393" name="примеры"/>
          <p:cNvSpPr txBox="1"/>
          <p:nvPr>
            <p:ph type="body" idx="1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SzTx/>
              <a:buNone/>
              <a:defRPr cap="all" spc="100" sz="24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>
              <a:defRPr>
                <a:effectLst/>
              </a:defRPr>
            </a:pPr>
            <a:r>
              <a:t>примеры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Шкала по П. Фонаги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pc="100"/>
            </a:lvl1pPr>
          </a:lstStyle>
          <a:p>
            <a:pPr>
              <a:defRPr>
                <a:effectLst/>
              </a:defRPr>
            </a:pPr>
            <a:r>
              <a:t>Шкала по П. Фонаги</a:t>
            </a:r>
          </a:p>
        </p:txBody>
      </p:sp>
      <p:sp>
        <p:nvSpPr>
          <p:cNvPr id="396" name="псевдоментализация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8940">
              <a:spcBef>
                <a:spcPts val="1900"/>
              </a:spcBef>
              <a:defRPr sz="4200"/>
            </a:lvl1pPr>
          </a:lstStyle>
          <a:p>
            <a:pPr>
              <a:defRPr>
                <a:effectLst/>
              </a:defRPr>
            </a:pPr>
            <a:r>
              <a:t>псевдоментализация</a:t>
            </a:r>
          </a:p>
        </p:txBody>
      </p:sp>
      <p:sp>
        <p:nvSpPr>
          <p:cNvPr id="397" name="Непрозрачность ума другого не замечается;…"/>
          <p:cNvSpPr txBox="1"/>
          <p:nvPr>
            <p:ph type="body" idx="13"/>
          </p:nvPr>
        </p:nvSpPr>
        <p:spPr>
          <a:xfrm>
            <a:off x="406399" y="2743200"/>
            <a:ext cx="11833953" cy="6108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182242" indent="-182242" defTabSz="239522">
              <a:spcBef>
                <a:spcPts val="11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2600">
                <a:solidFill>
                  <a:srgbClr val="838787"/>
                </a:solidFill>
                <a:effectLst/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 Непрозрачность ума другого не замечается</a:t>
            </a:r>
          </a:p>
          <a:p>
            <a:pPr marL="182242" indent="-182242" defTabSz="239522">
              <a:spcBef>
                <a:spcPts val="11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2600">
                <a:solidFill>
                  <a:srgbClr val="838787"/>
                </a:solidFill>
                <a:effectLst/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 Обобщение умозаключений о мыслях и чувствах другого простирается за пределы конкретной ситуации</a:t>
            </a:r>
          </a:p>
          <a:p>
            <a:pPr marL="182242" indent="-182242" defTabSz="239522">
              <a:spcBef>
                <a:spcPts val="11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2600">
                <a:solidFill>
                  <a:srgbClr val="838787"/>
                </a:solidFill>
                <a:effectLst/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 Выражение умозаключений о состоянии другого неадекватным способом</a:t>
            </a:r>
          </a:p>
          <a:p>
            <a:pPr marL="182242" indent="-182242" defTabSz="239522">
              <a:spcBef>
                <a:spcPts val="11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2600">
                <a:solidFill>
                  <a:srgbClr val="838787"/>
                </a:solidFill>
                <a:effectLst/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 Рассказ о мыслях и чувствах так красочен и детален, что вряд ли может основываться на реальных фактах</a:t>
            </a:r>
          </a:p>
          <a:p>
            <a:pPr marL="182242" indent="-182242" defTabSz="239522">
              <a:spcBef>
                <a:spcPts val="11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2600">
                <a:solidFill>
                  <a:srgbClr val="838787"/>
                </a:solidFill>
                <a:effectLst/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 Идеализация собственной интуиции</a:t>
            </a:r>
          </a:p>
          <a:p>
            <a:pPr marL="182242" indent="-182242" defTabSz="239522">
              <a:spcBef>
                <a:spcPts val="11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2600">
                <a:solidFill>
                  <a:srgbClr val="838787"/>
                </a:solidFill>
                <a:effectLst/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 Отрицание объективной реальности, искажающее восприятие</a:t>
            </a:r>
          </a:p>
          <a:p>
            <a:pPr marL="182242" indent="-182242" defTabSz="239522">
              <a:spcBef>
                <a:spcPts val="11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2600">
                <a:solidFill>
                  <a:srgbClr val="838787"/>
                </a:solidFill>
                <a:effectLst/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 Отрицания реальных чувств другого и замещение их выдуманными конструкциями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443" y="1961808"/>
            <a:ext cx="12733914" cy="5829984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Защитное"/>
          <p:cNvSpPr txBox="1"/>
          <p:nvPr/>
        </p:nvSpPr>
        <p:spPr>
          <a:xfrm>
            <a:off x="682164" y="2767930"/>
            <a:ext cx="2231734" cy="448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pPr/>
            <a:r>
              <a:t>Ментализация</a:t>
            </a:r>
          </a:p>
        </p:txBody>
      </p:sp>
      <p:sp>
        <p:nvSpPr>
          <p:cNvPr id="256" name="Защитное"/>
          <p:cNvSpPr txBox="1"/>
          <p:nvPr/>
        </p:nvSpPr>
        <p:spPr>
          <a:xfrm>
            <a:off x="298991" y="6670004"/>
            <a:ext cx="4092119" cy="448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pPr/>
            <a:r>
              <a:t>Эмоциональный интеллект</a:t>
            </a:r>
          </a:p>
        </p:txBody>
      </p:sp>
      <p:sp>
        <p:nvSpPr>
          <p:cNvPr id="257" name="Защитное"/>
          <p:cNvSpPr txBox="1"/>
          <p:nvPr/>
        </p:nvSpPr>
        <p:spPr>
          <a:xfrm>
            <a:off x="4732813" y="2347911"/>
            <a:ext cx="3539174" cy="448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pPr/>
            <a:r>
              <a:t>Социальный интеллект</a:t>
            </a:r>
          </a:p>
        </p:txBody>
      </p:sp>
      <p:sp>
        <p:nvSpPr>
          <p:cNvPr id="258" name="Защитное"/>
          <p:cNvSpPr txBox="1"/>
          <p:nvPr/>
        </p:nvSpPr>
        <p:spPr>
          <a:xfrm>
            <a:off x="10520298" y="2493783"/>
            <a:ext cx="1345503" cy="448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pPr/>
            <a:r>
              <a:t>Эмпатия</a:t>
            </a:r>
          </a:p>
        </p:txBody>
      </p:sp>
      <p:sp>
        <p:nvSpPr>
          <p:cNvPr id="259" name="Защитное"/>
          <p:cNvSpPr txBox="1"/>
          <p:nvPr/>
        </p:nvSpPr>
        <p:spPr>
          <a:xfrm>
            <a:off x="9918572" y="7144088"/>
            <a:ext cx="2548955" cy="448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pPr/>
            <a:r>
              <a:t>Mind-mindedness</a:t>
            </a:r>
          </a:p>
        </p:txBody>
      </p:sp>
      <p:sp>
        <p:nvSpPr>
          <p:cNvPr id="260" name="Защитное"/>
          <p:cNvSpPr txBox="1"/>
          <p:nvPr/>
        </p:nvSpPr>
        <p:spPr>
          <a:xfrm>
            <a:off x="5430640" y="6961748"/>
            <a:ext cx="2143520" cy="448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pPr/>
            <a:r>
              <a:t>Theory of mind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Ну он (о сыне), конечно, в дедушку пошел: по взгляду сразу понимаешь, что какие-то темные мысли, враждебность… но при этом такой ласковый, тянется. У меня сразу тревога, как такой он будет жить неприспособленный?"/>
          <p:cNvSpPr txBox="1"/>
          <p:nvPr>
            <p:ph type="body" sz="half" idx="1"/>
          </p:nvPr>
        </p:nvSpPr>
        <p:spPr>
          <a:xfrm>
            <a:off x="888997" y="2560316"/>
            <a:ext cx="11226804" cy="4226568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>
              <a:defRPr>
                <a:effectLst/>
              </a:defRPr>
            </a:pPr>
            <a:r>
              <a:t>Ну он (о сыне), конечно, в дедушку пошел: по взгляду сразу понимаешь, что какие-то темные мысли, враждебность… но при этом такой ласковый, тянется. У меня сразу тревога, как такой он будет жить неприспособленный?</a:t>
            </a:r>
          </a:p>
        </p:txBody>
      </p:sp>
      <p:sp>
        <p:nvSpPr>
          <p:cNvPr id="400" name="Клиентка с псевдоментализацией"/>
          <p:cNvSpPr txBox="1"/>
          <p:nvPr>
            <p:ph type="body" idx="13"/>
          </p:nvPr>
        </p:nvSpPr>
        <p:spPr>
          <a:xfrm>
            <a:off x="406400" y="7789333"/>
            <a:ext cx="12192000" cy="86360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algn="r">
              <a:lnSpc>
                <a:spcPct val="80000"/>
              </a:lnSpc>
              <a:spcBef>
                <a:spcPts val="0"/>
              </a:spcBef>
              <a:buSzTx/>
              <a:buNone/>
              <a:defRPr sz="36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>
              <a:defRPr>
                <a:effectLst/>
              </a:defRPr>
            </a:pPr>
            <a:r>
              <a:t>Клиентка с псевдоментализацией</a:t>
            </a:r>
          </a:p>
        </p:txBody>
      </p:sp>
      <p:sp>
        <p:nvSpPr>
          <p:cNvPr id="401" name="Примеры"/>
          <p:cNvSpPr txBox="1"/>
          <p:nvPr>
            <p:ph type="body" idx="1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SzTx/>
              <a:buNone/>
              <a:defRPr cap="all" spc="100" sz="24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>
              <a:defRPr>
                <a:effectLst/>
              </a:defRPr>
            </a:pPr>
            <a:r>
              <a:t>Примеры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Линия"/>
          <p:cNvSpPr/>
          <p:nvPr/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04" name="Упражнение"/>
          <p:cNvSpPr txBox="1"/>
          <p:nvPr>
            <p:ph type="title"/>
          </p:nvPr>
        </p:nvSpPr>
        <p:spPr>
          <a:xfrm>
            <a:off x="4953775" y="4514850"/>
            <a:ext cx="3097250" cy="723900"/>
          </a:xfrm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>
              <a:defRPr>
                <a:effectLst/>
              </a:defRPr>
            </a:pPr>
            <a:r>
              <a:t>Упражнение</a:t>
            </a:r>
          </a:p>
        </p:txBody>
      </p:sp>
      <p:sp>
        <p:nvSpPr>
          <p:cNvPr id="405" name="В паре «терапевт - клиент»…"/>
          <p:cNvSpPr txBox="1"/>
          <p:nvPr/>
        </p:nvSpPr>
        <p:spPr>
          <a:xfrm>
            <a:off x="2904261" y="5437768"/>
            <a:ext cx="8615981" cy="335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spcBef>
                <a:spcPts val="1400"/>
              </a:spcBef>
              <a:defRPr spc="28" sz="2800">
                <a:solidFill>
                  <a:srgbClr val="5C5C5C"/>
                </a:solidFill>
                <a:effectLst/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В паре «терапевт - клиент»</a:t>
            </a:r>
          </a:p>
          <a:p>
            <a:pPr algn="just">
              <a:spcBef>
                <a:spcPts val="1400"/>
              </a:spcBef>
              <a:defRPr spc="28" sz="2800">
                <a:solidFill>
                  <a:srgbClr val="5C5C5C"/>
                </a:solidFill>
                <a:effectLst/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Клиент: рассказывает об эмоционально насыщенной ситуации, связанной с отношениями</a:t>
            </a:r>
          </a:p>
          <a:p>
            <a:pPr algn="just">
              <a:spcBef>
                <a:spcPts val="1400"/>
              </a:spcBef>
              <a:defRPr spc="28" sz="2800">
                <a:solidFill>
                  <a:srgbClr val="5C5C5C"/>
                </a:solidFill>
                <a:effectLst/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Терапевт: замечает признаки нарушений ментализации, предъявляет их клиенту, совместный поиск гипотез получше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Заголовок 1"/>
          <p:cNvSpPr txBox="1"/>
          <p:nvPr/>
        </p:nvSpPr>
        <p:spPr>
          <a:xfrm>
            <a:off x="255302" y="288182"/>
            <a:ext cx="11265259" cy="172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 anchor="ctr">
            <a:normAutofit fontScale="100000" lnSpcReduction="0"/>
          </a:bodyPr>
          <a:lstStyle>
            <a:lvl1pPr algn="l" defTabSz="1300480">
              <a:lnSpc>
                <a:spcPct val="80000"/>
              </a:lnSpc>
              <a:defRPr b="1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r>
              <a:t>Ментализация — манипуляция</a:t>
            </a:r>
          </a:p>
        </p:txBody>
      </p:sp>
      <p:sp>
        <p:nvSpPr>
          <p:cNvPr id="408" name="Прямоугольник 4"/>
          <p:cNvSpPr/>
          <p:nvPr/>
        </p:nvSpPr>
        <p:spPr>
          <a:xfrm>
            <a:off x="357716" y="3647861"/>
            <a:ext cx="5018160" cy="122894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9" name="TextBox 5"/>
          <p:cNvSpPr txBox="1"/>
          <p:nvPr/>
        </p:nvSpPr>
        <p:spPr>
          <a:xfrm>
            <a:off x="255305" y="3750274"/>
            <a:ext cx="5018159" cy="942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spAutoFit/>
          </a:bodyPr>
          <a:lstStyle>
            <a:lvl1pPr defTabSz="1300480">
              <a:defRPr b="1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r>
              <a:t>Низкий (конкретный) уровень ментализации</a:t>
            </a:r>
          </a:p>
        </p:txBody>
      </p:sp>
      <p:sp>
        <p:nvSpPr>
          <p:cNvPr id="410" name="Овал 8"/>
          <p:cNvSpPr/>
          <p:nvPr/>
        </p:nvSpPr>
        <p:spPr>
          <a:xfrm>
            <a:off x="5683108" y="3955096"/>
            <a:ext cx="307241" cy="30724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11" name="Овал 9"/>
          <p:cNvSpPr/>
          <p:nvPr/>
        </p:nvSpPr>
        <p:spPr>
          <a:xfrm>
            <a:off x="5683108" y="4364742"/>
            <a:ext cx="307241" cy="30724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12" name="Прямоугольник 12"/>
          <p:cNvSpPr/>
          <p:nvPr/>
        </p:nvSpPr>
        <p:spPr>
          <a:xfrm>
            <a:off x="6297576" y="3647861"/>
            <a:ext cx="6656742" cy="56543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13" name="TextBox 13"/>
          <p:cNvSpPr txBox="1"/>
          <p:nvPr/>
        </p:nvSpPr>
        <p:spPr>
          <a:xfrm>
            <a:off x="6399988" y="3750274"/>
            <a:ext cx="5939864" cy="5210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spAutoFit/>
          </a:bodyPr>
          <a:lstStyle>
            <a:lvl1pPr algn="l" defTabSz="1300480"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r>
              <a:t>при высоком макиавеллизме позволяет дистанцироваться и воспринимать других людей с функциональной точки зрения, делая их более доступными для манипуляции и выполняя одновременно защитные функции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Прямоугольник 1"/>
          <p:cNvSpPr/>
          <p:nvPr/>
        </p:nvSpPr>
        <p:spPr>
          <a:xfrm>
            <a:off x="460128" y="2214104"/>
            <a:ext cx="4403691" cy="12289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16" name="Овал 2"/>
          <p:cNvSpPr/>
          <p:nvPr/>
        </p:nvSpPr>
        <p:spPr>
          <a:xfrm>
            <a:off x="5273461" y="2418925"/>
            <a:ext cx="307241" cy="30724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17" name="Овал 3"/>
          <p:cNvSpPr/>
          <p:nvPr/>
        </p:nvSpPr>
        <p:spPr>
          <a:xfrm>
            <a:off x="5273461" y="2828569"/>
            <a:ext cx="307241" cy="30724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18" name="TextBox 4"/>
          <p:cNvSpPr txBox="1"/>
          <p:nvPr/>
        </p:nvSpPr>
        <p:spPr>
          <a:xfrm>
            <a:off x="664948" y="2464348"/>
            <a:ext cx="3994050" cy="536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spAutoFit/>
          </a:bodyPr>
          <a:lstStyle>
            <a:lvl1pPr defTabSz="1300480">
              <a:defRPr b="1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r>
              <a:t>Псевдоментализация</a:t>
            </a:r>
          </a:p>
        </p:txBody>
      </p:sp>
      <p:sp>
        <p:nvSpPr>
          <p:cNvPr id="419" name="Прямоугольник 7"/>
          <p:cNvSpPr/>
          <p:nvPr/>
        </p:nvSpPr>
        <p:spPr>
          <a:xfrm>
            <a:off x="6092754" y="2214103"/>
            <a:ext cx="6656742" cy="47109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20" name="TextBox 8"/>
          <p:cNvSpPr txBox="1"/>
          <p:nvPr/>
        </p:nvSpPr>
        <p:spPr>
          <a:xfrm>
            <a:off x="6195164" y="2316514"/>
            <a:ext cx="5939864" cy="4702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spAutoFit/>
          </a:bodyPr>
          <a:lstStyle>
            <a:lvl1pPr algn="l" defTabSz="1300480"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r>
              <a:t>при низком макиавеллизме фантазийность гипотез о внутреннем мире другого человека позволяет «выплеснуть» интенсивные переживания, используя защитный механизм проективной идентификации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Оценка ментализации. Вопросы"/>
          <p:cNvSpPr txBox="1"/>
          <p:nvPr>
            <p:ph type="title"/>
          </p:nvPr>
        </p:nvSpPr>
        <p:spPr>
          <a:xfrm>
            <a:off x="761998" y="203198"/>
            <a:ext cx="11480805" cy="1009456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pPr/>
            <a:r>
              <a:t>Оценка ментализации. Вопросы</a:t>
            </a:r>
          </a:p>
        </p:txBody>
      </p:sp>
      <p:sp>
        <p:nvSpPr>
          <p:cNvPr id="423" name="Вы описали, как ваши родители поступали с вами. Есть ли какие-то идеи, почему?…"/>
          <p:cNvSpPr txBox="1"/>
          <p:nvPr>
            <p:ph type="body" idx="1"/>
          </p:nvPr>
        </p:nvSpPr>
        <p:spPr>
          <a:xfrm>
            <a:off x="761998" y="1674810"/>
            <a:ext cx="11480805" cy="7851779"/>
          </a:xfrm>
          <a:prstGeom prst="rect">
            <a:avLst/>
          </a:prstGeom>
        </p:spPr>
        <p:txBody>
          <a:bodyPr/>
          <a:lstStyle/>
          <a:p>
            <a:pPr marL="300317" indent="-300317" defTabSz="472325">
              <a:spcBef>
                <a:spcPts val="3200"/>
              </a:spcBef>
              <a:defRPr sz="2400">
                <a:effectLst>
                  <a:outerShdw sx="100000" sy="100000" kx="0" ky="0" algn="b" rotWithShape="0" blurRad="38100" dist="20574" dir="5400000">
                    <a:srgbClr val="000000"/>
                  </a:outerShdw>
                </a:effectLst>
              </a:defRPr>
            </a:pPr>
            <a:r>
              <a:t>Вы описали, как ваши родители поступали с вами. Есть ли какие-то идеи, почему?</a:t>
            </a:r>
          </a:p>
          <a:p>
            <a:pPr marL="300317" indent="-300317" defTabSz="472325">
              <a:spcBef>
                <a:spcPts val="3200"/>
              </a:spcBef>
              <a:defRPr sz="2400">
                <a:effectLst>
                  <a:outerShdw sx="100000" sy="100000" kx="0" ky="0" algn="b" rotWithShape="0" blurRad="38100" dist="20574" dir="5400000">
                    <a:srgbClr val="000000"/>
                  </a:outerShdw>
                </a:effectLst>
              </a:defRPr>
            </a:pPr>
            <a:r>
              <a:t>Как вы думаете, то, что происходило в вашем детстве как-то повлияло на ваше поведение во взрослом возрасте?</a:t>
            </a:r>
          </a:p>
          <a:p>
            <a:pPr marL="300317" indent="-300317" defTabSz="472325">
              <a:spcBef>
                <a:spcPts val="3200"/>
              </a:spcBef>
              <a:defRPr sz="2400">
                <a:effectLst>
                  <a:outerShdw sx="100000" sy="100000" kx="0" ky="0" algn="b" rotWithShape="0" blurRad="38100" dist="20574" dir="5400000">
                    <a:srgbClr val="000000"/>
                  </a:outerShdw>
                </a:effectLst>
              </a:defRPr>
            </a:pPr>
            <a:r>
              <a:t>Можете вспомнить что-то из детства, что создало для вас проблемы?</a:t>
            </a:r>
          </a:p>
          <a:p>
            <a:pPr marL="300317" indent="-300317" defTabSz="472325">
              <a:spcBef>
                <a:spcPts val="3200"/>
              </a:spcBef>
              <a:defRPr sz="2400">
                <a:effectLst>
                  <a:outerShdw sx="100000" sy="100000" kx="0" ky="0" algn="b" rotWithShape="0" blurRad="38100" dist="20574" dir="5400000">
                    <a:srgbClr val="000000"/>
                  </a:outerShdw>
                </a:effectLst>
              </a:defRPr>
            </a:pPr>
            <a:r>
              <a:t>Будучи ребенком, чувствовали ли Вы когда-нибудь себя нежеланным?</a:t>
            </a:r>
          </a:p>
          <a:p>
            <a:pPr marL="300317" indent="-300317" defTabSz="472325">
              <a:spcBef>
                <a:spcPts val="3200"/>
              </a:spcBef>
              <a:defRPr sz="2400">
                <a:effectLst>
                  <a:outerShdw sx="100000" sy="100000" kx="0" ky="0" algn="b" rotWithShape="0" blurRad="38100" dist="20574" dir="5400000">
                    <a:srgbClr val="000000"/>
                  </a:outerShdw>
                </a:effectLst>
              </a:defRPr>
            </a:pPr>
            <a:r>
              <a:t>Что касается насилия, утрат и других травм, что Вы чувствовали тогда и как ваши чувства изменились сейчас?</a:t>
            </a:r>
          </a:p>
          <a:p>
            <a:pPr marL="300317" indent="-300317" defTabSz="472325">
              <a:spcBef>
                <a:spcPts val="3200"/>
              </a:spcBef>
              <a:defRPr sz="2400">
                <a:effectLst>
                  <a:outerShdw sx="100000" sy="100000" kx="0" ky="0" algn="b" rotWithShape="0" blurRad="38100" dist="20574" dir="5400000">
                    <a:srgbClr val="000000"/>
                  </a:outerShdw>
                </a:effectLst>
              </a:defRPr>
            </a:pPr>
            <a:r>
              <a:t>Как изменились Ваши отношения с родителями?</a:t>
            </a:r>
          </a:p>
          <a:p>
            <a:pPr marL="300317" indent="-300317" defTabSz="472325">
              <a:spcBef>
                <a:spcPts val="3200"/>
              </a:spcBef>
              <a:defRPr sz="2400">
                <a:effectLst>
                  <a:outerShdw sx="100000" sy="100000" kx="0" ky="0" algn="b" rotWithShape="0" blurRad="38100" dist="20574" dir="5400000">
                    <a:srgbClr val="000000"/>
                  </a:outerShdw>
                </a:effectLst>
              </a:defRPr>
            </a:pPr>
            <a:r>
              <a:t>Какие важные изменения произошли с Вами с тех пор, как Вы выросли?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Линия"/>
          <p:cNvSpPr/>
          <p:nvPr/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26" name="УпражнениЯ"/>
          <p:cNvSpPr txBox="1"/>
          <p:nvPr>
            <p:ph type="title"/>
          </p:nvPr>
        </p:nvSpPr>
        <p:spPr>
          <a:xfrm>
            <a:off x="4953775" y="4514850"/>
            <a:ext cx="3097250" cy="723900"/>
          </a:xfrm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>
              <a:defRPr>
                <a:effectLst/>
              </a:defRPr>
            </a:pPr>
            <a:r>
              <a:t>УпражнениЯ</a:t>
            </a:r>
          </a:p>
        </p:txBody>
      </p:sp>
      <p:sp>
        <p:nvSpPr>
          <p:cNvPr id="427" name="Техника - письмо в разный возраст…"/>
          <p:cNvSpPr txBox="1"/>
          <p:nvPr/>
        </p:nvSpPr>
        <p:spPr>
          <a:xfrm>
            <a:off x="2904261" y="5920368"/>
            <a:ext cx="8615981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spcBef>
                <a:spcPts val="1400"/>
              </a:spcBef>
              <a:defRPr spc="28" sz="2800">
                <a:solidFill>
                  <a:srgbClr val="5C5C5C"/>
                </a:solidFill>
                <a:effectLst/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Техника - письмо в разный возраст</a:t>
            </a:r>
          </a:p>
          <a:p>
            <a:pPr algn="just">
              <a:spcBef>
                <a:spcPts val="1400"/>
              </a:spcBef>
              <a:defRPr spc="28" sz="2800">
                <a:solidFill>
                  <a:srgbClr val="5C5C5C"/>
                </a:solidFill>
                <a:effectLst/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Для терапевта - понять, в какой позиции клиент по отношению к прошлому опыту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Психотерапевт"/>
          <p:cNvSpPr txBox="1"/>
          <p:nvPr>
            <p:ph type="title"/>
          </p:nvPr>
        </p:nvSpPr>
        <p:spPr>
          <a:xfrm>
            <a:off x="762000" y="1506005"/>
            <a:ext cx="11480800" cy="2146301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pPr/>
            <a:r>
              <a:t>Психотерапевт</a:t>
            </a:r>
          </a:p>
        </p:txBody>
      </p:sp>
      <p:sp>
        <p:nvSpPr>
          <p:cNvPr id="430" name="Контроль"/>
          <p:cNvSpPr txBox="1"/>
          <p:nvPr/>
        </p:nvSpPr>
        <p:spPr>
          <a:xfrm>
            <a:off x="1015245" y="4801027"/>
            <a:ext cx="3846141" cy="64713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583408">
              <a:defRPr sz="3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lvl1pPr>
          </a:lstStyle>
          <a:p>
            <a:pPr/>
            <a:r>
              <a:t>Эмпатичный</a:t>
            </a:r>
          </a:p>
        </p:txBody>
      </p:sp>
      <p:sp>
        <p:nvSpPr>
          <p:cNvPr id="431" name="Линия"/>
          <p:cNvSpPr/>
          <p:nvPr/>
        </p:nvSpPr>
        <p:spPr>
          <a:xfrm>
            <a:off x="5817146" y="5051705"/>
            <a:ext cx="951103" cy="4"/>
          </a:xfrm>
          <a:prstGeom prst="line">
            <a:avLst/>
          </a:prstGeom>
          <a:ln w="88900">
            <a:solidFill>
              <a:srgbClr val="FFFFFF"/>
            </a:solidFill>
            <a:miter lim="400000"/>
          </a:ln>
        </p:spPr>
        <p:txBody>
          <a:bodyPr lIns="65022" tIns="65022" rIns="65022" bIns="65022"/>
          <a:lstStyle/>
          <a:p>
            <a:pPr algn="l" defTabSz="1300480">
              <a:defRPr sz="240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32" name="Линия"/>
          <p:cNvSpPr/>
          <p:nvPr/>
        </p:nvSpPr>
        <p:spPr>
          <a:xfrm>
            <a:off x="5817146" y="5294074"/>
            <a:ext cx="951103" cy="4"/>
          </a:xfrm>
          <a:prstGeom prst="line">
            <a:avLst/>
          </a:prstGeom>
          <a:ln w="88900">
            <a:solidFill>
              <a:srgbClr val="FFFFFF"/>
            </a:solidFill>
            <a:miter lim="400000"/>
          </a:ln>
        </p:spPr>
        <p:txBody>
          <a:bodyPr lIns="65022" tIns="65022" rIns="65022" bIns="65022"/>
          <a:lstStyle/>
          <a:p>
            <a:pPr algn="l" defTabSz="1300480">
              <a:defRPr sz="240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33" name="Проекция негативных частей Я на партнёра"/>
          <p:cNvSpPr txBox="1"/>
          <p:nvPr/>
        </p:nvSpPr>
        <p:spPr>
          <a:xfrm>
            <a:off x="7724009" y="4832040"/>
            <a:ext cx="4024380" cy="58510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583408"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lvl1pPr>
          </a:lstStyle>
          <a:p>
            <a:pPr/>
            <a:r>
              <a:t>Ментализирующий</a:t>
            </a:r>
          </a:p>
        </p:txBody>
      </p:sp>
      <p:sp>
        <p:nvSpPr>
          <p:cNvPr id="434" name="??"/>
          <p:cNvSpPr txBox="1"/>
          <p:nvPr/>
        </p:nvSpPr>
        <p:spPr>
          <a:xfrm>
            <a:off x="5875426" y="3894674"/>
            <a:ext cx="834543" cy="870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/>
            </a:lvl1pPr>
          </a:lstStyle>
          <a:p>
            <a:pPr/>
            <a:r>
              <a:t>??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Ссылки на работы по теме ментализации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pc="100"/>
            </a:lvl1pPr>
          </a:lstStyle>
          <a:p>
            <a:pPr>
              <a:defRPr>
                <a:effectLst/>
              </a:defRPr>
            </a:pPr>
            <a:r>
              <a:t>Ссылки на работы по теме ментализации</a:t>
            </a:r>
          </a:p>
        </p:txBody>
      </p:sp>
      <p:sp>
        <p:nvSpPr>
          <p:cNvPr id="437" name="1. Соколова Е.Т., Иванищук Г.А. Мотивационные источники и регуляторные функции манипуляции // Вопросы психологии. - 2013. - № 4. - С. 87-101.…"/>
          <p:cNvSpPr txBox="1"/>
          <p:nvPr>
            <p:ph type="title"/>
          </p:nvPr>
        </p:nvSpPr>
        <p:spPr>
          <a:xfrm>
            <a:off x="491065" y="1452032"/>
            <a:ext cx="11484441" cy="7836497"/>
          </a:xfrm>
          <a:prstGeom prst="rect">
            <a:avLst/>
          </a:prstGeom>
        </p:spPr>
        <p:txBody>
          <a:bodyPr/>
          <a:lstStyle/>
          <a:p>
            <a:pPr defTabSz="362204">
              <a:spcBef>
                <a:spcPts val="1700"/>
              </a:spcBef>
              <a:defRPr sz="3700">
                <a:effectLst/>
              </a:defRPr>
            </a:pPr>
            <a:r>
              <a:t>1. Соколова Е.Т., Иванищук Г.А. Мотивационные источники и регуляторные функции манипуляции // Вопросы психологии. - 2013. - № 4. - С. 87-101.</a:t>
            </a:r>
          </a:p>
          <a:p>
            <a:pPr defTabSz="362204">
              <a:spcBef>
                <a:spcPts val="1700"/>
              </a:spcBef>
              <a:defRPr sz="3700">
                <a:effectLst/>
              </a:defRPr>
            </a:pPr>
            <a:r>
              <a:t>2. Иванищук Г.А. Связь уровня макиавеллизма и нарушений ментализации у пациентов с суицидальным поведением [Электронный ресурс] Психологические исследования. - 2015. - Т. 8. - № 41. - С. 4. URL: http://psystudy.ru </a:t>
            </a:r>
          </a:p>
          <a:p>
            <a:pPr defTabSz="362204">
              <a:spcBef>
                <a:spcPts val="1700"/>
              </a:spcBef>
              <a:defRPr sz="3700">
                <a:effectLst/>
              </a:defRPr>
            </a:pPr>
            <a:r>
              <a:t>3. Бейтман Э.У., ФонаГи П. Лечение пограничного расстройства личности с опорой на ментализацию: практическое пособие. -М.: Институт общегуманитарных исследований, 2014.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Интернет-ресуры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pc="100"/>
            </a:lvl1pPr>
          </a:lstStyle>
          <a:p>
            <a:pPr>
              <a:defRPr>
                <a:effectLst/>
              </a:defRPr>
            </a:pPr>
            <a:r>
              <a:t>Интернет-ресуры</a:t>
            </a:r>
          </a:p>
        </p:txBody>
      </p:sp>
      <p:sp>
        <p:nvSpPr>
          <p:cNvPr id="440" name="1. http://www.annafreud.org/…"/>
          <p:cNvSpPr txBox="1"/>
          <p:nvPr>
            <p:ph type="title"/>
          </p:nvPr>
        </p:nvSpPr>
        <p:spPr>
          <a:xfrm>
            <a:off x="491065" y="1452032"/>
            <a:ext cx="11484441" cy="7836497"/>
          </a:xfrm>
          <a:prstGeom prst="rect">
            <a:avLst/>
          </a:prstGeom>
        </p:spPr>
        <p:txBody>
          <a:bodyPr/>
          <a:lstStyle/>
          <a:p>
            <a:pPr defTabSz="449833">
              <a:spcBef>
                <a:spcPts val="2100"/>
              </a:spcBef>
              <a:defRPr sz="4600">
                <a:effectLst/>
              </a:defRPr>
            </a:pPr>
            <a:r>
              <a:t>1.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http://www.annafreud.org/</a:t>
            </a:r>
            <a:r>
              <a:t> </a:t>
            </a:r>
          </a:p>
          <a:p>
            <a:pPr defTabSz="449833">
              <a:spcBef>
                <a:spcPts val="2100"/>
              </a:spcBef>
              <a:defRPr sz="4600">
                <a:effectLst/>
              </a:defRPr>
            </a:pPr>
            <a:r>
              <a:t>сайт института Фрейд и обучения ментализации</a:t>
            </a:r>
          </a:p>
          <a:p>
            <a:pPr defTabSz="449833">
              <a:spcBef>
                <a:spcPts val="2100"/>
              </a:spcBef>
              <a:defRPr sz="4600">
                <a:effectLst/>
              </a:defRPr>
            </a:pPr>
            <a:r>
              <a:t>2.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http://www.ucl.ac.uk/psychoanalysis/people/bateman</a:t>
            </a:r>
          </a:p>
          <a:p>
            <a:pPr defTabSz="449833">
              <a:spcBef>
                <a:spcPts val="2100"/>
              </a:spcBef>
              <a:defRPr sz="4600">
                <a:effectLst/>
              </a:defRPr>
            </a:pPr>
            <a:r>
              <a:t> Энтони Бэйтман + слайды по ментализации</a:t>
            </a:r>
          </a:p>
          <a:p>
            <a:pPr defTabSz="449833">
              <a:spcBef>
                <a:spcPts val="2100"/>
              </a:spcBef>
              <a:defRPr sz="4600">
                <a:effectLst/>
              </a:defRPr>
            </a:pPr>
            <a:r>
              <a:t>3.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http://www.ucl.ac.uk/psychoanalysis/people/peter</a:t>
            </a:r>
          </a:p>
          <a:p>
            <a:pPr defTabSz="449833">
              <a:spcBef>
                <a:spcPts val="2100"/>
              </a:spcBef>
              <a:defRPr sz="4600">
                <a:effectLst/>
              </a:defRPr>
            </a:pPr>
            <a:r>
              <a:t>Сам ФонаГи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Гипотеза социального мозга"/>
          <p:cNvSpPr txBox="1"/>
          <p:nvPr>
            <p:ph type="title" idx="4294967295"/>
          </p:nvPr>
        </p:nvSpPr>
        <p:spPr>
          <a:xfrm>
            <a:off x="340398" y="261860"/>
            <a:ext cx="6597254" cy="1136915"/>
          </a:xfrm>
          <a:prstGeom prst="rect">
            <a:avLst/>
          </a:prstGeom>
        </p:spPr>
        <p:txBody>
          <a:bodyPr/>
          <a:lstStyle>
            <a:lvl1pPr>
              <a:defRPr b="0" sz="34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>
              <a:defRPr>
                <a:effectLst/>
              </a:defRPr>
            </a:pPr>
            <a:r>
              <a:t>Гипотеза социального мозга</a:t>
            </a:r>
          </a:p>
        </p:txBody>
      </p:sp>
      <p:pic>
        <p:nvPicPr>
          <p:cNvPr id="263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1235" y="2615264"/>
            <a:ext cx="9102330" cy="45230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9871" y="1348029"/>
            <a:ext cx="6897442" cy="38798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29870" y="5159721"/>
            <a:ext cx="6897444" cy="3879812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Как развивается «чтение мыслей»?"/>
          <p:cNvSpPr txBox="1"/>
          <p:nvPr>
            <p:ph type="title" idx="4294967295"/>
          </p:nvPr>
        </p:nvSpPr>
        <p:spPr>
          <a:xfrm>
            <a:off x="139824" y="225392"/>
            <a:ext cx="8175626" cy="1136916"/>
          </a:xfrm>
          <a:prstGeom prst="rect">
            <a:avLst/>
          </a:prstGeom>
        </p:spPr>
        <p:txBody>
          <a:bodyPr/>
          <a:lstStyle>
            <a:lvl1pPr>
              <a:defRPr b="0" sz="34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>
              <a:defRPr>
                <a:effectLst/>
              </a:defRPr>
            </a:pPr>
            <a:r>
              <a:t>Как развивается «чтение мыслей»?</a:t>
            </a:r>
          </a:p>
        </p:txBody>
      </p:sp>
      <p:sp>
        <p:nvSpPr>
          <p:cNvPr id="268" name="созревание мозговых структур"/>
          <p:cNvSpPr txBox="1"/>
          <p:nvPr/>
        </p:nvSpPr>
        <p:spPr>
          <a:xfrm>
            <a:off x="782947" y="2641957"/>
            <a:ext cx="3926196" cy="1055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созревание мозговых структур</a:t>
            </a:r>
          </a:p>
        </p:txBody>
      </p:sp>
      <p:sp>
        <p:nvSpPr>
          <p:cNvPr id="269" name="идентификация"/>
          <p:cNvSpPr txBox="1"/>
          <p:nvPr/>
        </p:nvSpPr>
        <p:spPr>
          <a:xfrm>
            <a:off x="1150883" y="6830210"/>
            <a:ext cx="3190324" cy="573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идентификация</a:t>
            </a:r>
          </a:p>
        </p:txBody>
      </p:sp>
      <p:sp>
        <p:nvSpPr>
          <p:cNvPr id="270" name="«folk» psychology"/>
          <p:cNvSpPr txBox="1"/>
          <p:nvPr/>
        </p:nvSpPr>
        <p:spPr>
          <a:xfrm>
            <a:off x="1070813" y="4977384"/>
            <a:ext cx="3350463" cy="573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«folk» psychology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5357" y="4443602"/>
            <a:ext cx="3168194" cy="4374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14383" y="1810776"/>
            <a:ext cx="7174584" cy="3690441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Зеркальные нейроны"/>
          <p:cNvSpPr txBox="1"/>
          <p:nvPr>
            <p:ph type="title" idx="4294967295"/>
          </p:nvPr>
        </p:nvSpPr>
        <p:spPr>
          <a:xfrm>
            <a:off x="340398" y="261860"/>
            <a:ext cx="4998112" cy="1136915"/>
          </a:xfrm>
          <a:prstGeom prst="rect">
            <a:avLst/>
          </a:prstGeom>
        </p:spPr>
        <p:txBody>
          <a:bodyPr/>
          <a:lstStyle>
            <a:lvl1pPr>
              <a:defRPr b="0" sz="34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>
              <a:defRPr>
                <a:effectLst/>
              </a:defRPr>
            </a:pPr>
            <a:r>
              <a:t>Зеркальные нейроны</a:t>
            </a:r>
          </a:p>
        </p:txBody>
      </p:sp>
      <p:sp>
        <p:nvSpPr>
          <p:cNvPr id="275" name="Голландский эксперимент"/>
          <p:cNvSpPr txBox="1"/>
          <p:nvPr/>
        </p:nvSpPr>
        <p:spPr>
          <a:xfrm>
            <a:off x="4726059" y="8015850"/>
            <a:ext cx="3925216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r>
              <a:t>Голландский эксперимент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44650" y="1409700"/>
            <a:ext cx="9715500" cy="6934200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The Power of Emotional Intelligence | Travis Bradberry | TEDxUCIrvine"/>
          <p:cNvSpPr txBox="1"/>
          <p:nvPr/>
        </p:nvSpPr>
        <p:spPr>
          <a:xfrm>
            <a:off x="1608098" y="8504174"/>
            <a:ext cx="8789537" cy="788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5400"/>
              </a:lnSpc>
              <a:defRPr sz="216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The Power of Emotional Intelligence | Travis Bradberry | TEDxUCIrvine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Нарушения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700"/>
            </a:lvl1pPr>
          </a:lstStyle>
          <a:p>
            <a:pPr/>
            <a:r>
              <a:t>Нарушения ментализации</a:t>
            </a:r>
          </a:p>
        </p:txBody>
      </p:sp>
      <p:sp>
        <p:nvSpPr>
          <p:cNvPr id="281" name="Солнечные лучи"/>
          <p:cNvSpPr/>
          <p:nvPr/>
        </p:nvSpPr>
        <p:spPr>
          <a:xfrm>
            <a:off x="2159000" y="29210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9464" y="4077"/>
                </a:lnTo>
                <a:lnTo>
                  <a:pt x="6667" y="824"/>
                </a:lnTo>
                <a:lnTo>
                  <a:pt x="6991" y="5101"/>
                </a:lnTo>
                <a:lnTo>
                  <a:pt x="3164" y="3164"/>
                </a:lnTo>
                <a:lnTo>
                  <a:pt x="5100" y="6993"/>
                </a:lnTo>
                <a:lnTo>
                  <a:pt x="822" y="6667"/>
                </a:lnTo>
                <a:lnTo>
                  <a:pt x="4077" y="9464"/>
                </a:lnTo>
                <a:lnTo>
                  <a:pt x="0" y="10800"/>
                </a:lnTo>
                <a:lnTo>
                  <a:pt x="4077" y="12138"/>
                </a:lnTo>
                <a:lnTo>
                  <a:pt x="822" y="14934"/>
                </a:lnTo>
                <a:lnTo>
                  <a:pt x="5100" y="14609"/>
                </a:lnTo>
                <a:lnTo>
                  <a:pt x="3164" y="18438"/>
                </a:lnTo>
                <a:lnTo>
                  <a:pt x="6991" y="16500"/>
                </a:lnTo>
                <a:lnTo>
                  <a:pt x="6667" y="20778"/>
                </a:lnTo>
                <a:lnTo>
                  <a:pt x="9464" y="17525"/>
                </a:lnTo>
                <a:lnTo>
                  <a:pt x="10800" y="21600"/>
                </a:lnTo>
                <a:lnTo>
                  <a:pt x="12138" y="17525"/>
                </a:lnTo>
                <a:lnTo>
                  <a:pt x="14933" y="20778"/>
                </a:lnTo>
                <a:lnTo>
                  <a:pt x="14609" y="16500"/>
                </a:lnTo>
                <a:lnTo>
                  <a:pt x="18438" y="18438"/>
                </a:lnTo>
                <a:lnTo>
                  <a:pt x="16500" y="14609"/>
                </a:lnTo>
                <a:lnTo>
                  <a:pt x="20778" y="14934"/>
                </a:lnTo>
                <a:lnTo>
                  <a:pt x="17523" y="12138"/>
                </a:lnTo>
                <a:lnTo>
                  <a:pt x="21600" y="10800"/>
                </a:lnTo>
                <a:lnTo>
                  <a:pt x="17523" y="9464"/>
                </a:lnTo>
                <a:lnTo>
                  <a:pt x="20778" y="6667"/>
                </a:lnTo>
                <a:lnTo>
                  <a:pt x="16500" y="6993"/>
                </a:lnTo>
                <a:lnTo>
                  <a:pt x="18438" y="3164"/>
                </a:lnTo>
                <a:lnTo>
                  <a:pt x="14609" y="5101"/>
                </a:lnTo>
                <a:lnTo>
                  <a:pt x="14933" y="824"/>
                </a:lnTo>
                <a:lnTo>
                  <a:pt x="12138" y="4077"/>
                </a:lnTo>
                <a:lnTo>
                  <a:pt x="10800" y="0"/>
                </a:lnTo>
                <a:close/>
                <a:moveTo>
                  <a:pt x="10800" y="5098"/>
                </a:moveTo>
                <a:cubicBezTo>
                  <a:pt x="13950" y="5098"/>
                  <a:pt x="16504" y="7650"/>
                  <a:pt x="16504" y="10800"/>
                </a:cubicBezTo>
                <a:cubicBezTo>
                  <a:pt x="16504" y="13950"/>
                  <a:pt x="13950" y="16504"/>
                  <a:pt x="10800" y="16504"/>
                </a:cubicBezTo>
                <a:cubicBezTo>
                  <a:pt x="7650" y="16504"/>
                  <a:pt x="5096" y="13950"/>
                  <a:pt x="5096" y="10800"/>
                </a:cubicBezTo>
                <a:cubicBezTo>
                  <a:pt x="5096" y="7650"/>
                  <a:pt x="7650" y="5098"/>
                  <a:pt x="10800" y="5098"/>
                </a:cubicBezTo>
                <a:close/>
              </a:path>
            </a:pathLst>
          </a:custGeom>
          <a:gradFill>
            <a:gsLst>
              <a:gs pos="0">
                <a:srgbClr val="FBFBFB">
                  <a:alpha val="80000"/>
                </a:srgbClr>
              </a:gs>
              <a:gs pos="100000">
                <a:srgbClr val="BEBEBE">
                  <a:alpha val="80000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3B3B3B"/>
                </a:solidFill>
                <a:effectLst>
                  <a:outerShdw sx="100000" sy="100000" kx="0" ky="0" algn="b" rotWithShape="0" blurRad="12700" dist="12700" dir="5400000">
                    <a:srgbClr val="FFFFFF">
                      <a:alpha val="25000"/>
                    </a:srgbClr>
                  </a:outerShdw>
                </a:effectLst>
              </a:defRPr>
            </a:pPr>
          </a:p>
        </p:txBody>
      </p:sp>
      <p:sp>
        <p:nvSpPr>
          <p:cNvPr id="282" name="Снежинка"/>
          <p:cNvSpPr/>
          <p:nvPr/>
        </p:nvSpPr>
        <p:spPr>
          <a:xfrm>
            <a:off x="2160977" y="5272742"/>
            <a:ext cx="1266044" cy="12739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600" fill="norm" stroke="1" extrusionOk="0">
                <a:moveTo>
                  <a:pt x="10738" y="0"/>
                </a:moveTo>
                <a:cubicBezTo>
                  <a:pt x="10408" y="0"/>
                  <a:pt x="10143" y="265"/>
                  <a:pt x="10143" y="594"/>
                </a:cubicBezTo>
                <a:lnTo>
                  <a:pt x="10143" y="3412"/>
                </a:lnTo>
                <a:lnTo>
                  <a:pt x="7335" y="616"/>
                </a:lnTo>
                <a:cubicBezTo>
                  <a:pt x="7103" y="384"/>
                  <a:pt x="6725" y="384"/>
                  <a:pt x="6493" y="616"/>
                </a:cubicBezTo>
                <a:cubicBezTo>
                  <a:pt x="6260" y="848"/>
                  <a:pt x="6260" y="1226"/>
                  <a:pt x="6493" y="1458"/>
                </a:cubicBezTo>
                <a:lnTo>
                  <a:pt x="10143" y="5093"/>
                </a:lnTo>
                <a:lnTo>
                  <a:pt x="10143" y="9801"/>
                </a:lnTo>
                <a:lnTo>
                  <a:pt x="6331" y="7592"/>
                </a:lnTo>
                <a:lnTo>
                  <a:pt x="5012" y="2614"/>
                </a:lnTo>
                <a:cubicBezTo>
                  <a:pt x="4926" y="2295"/>
                  <a:pt x="4602" y="2106"/>
                  <a:pt x="4283" y="2192"/>
                </a:cubicBezTo>
                <a:cubicBezTo>
                  <a:pt x="3965" y="2278"/>
                  <a:pt x="3775" y="2602"/>
                  <a:pt x="3861" y="2921"/>
                </a:cubicBezTo>
                <a:lnTo>
                  <a:pt x="4872" y="6755"/>
                </a:lnTo>
                <a:lnTo>
                  <a:pt x="2204" y="5206"/>
                </a:lnTo>
                <a:cubicBezTo>
                  <a:pt x="1918" y="5039"/>
                  <a:pt x="1556" y="5136"/>
                  <a:pt x="1389" y="5422"/>
                </a:cubicBezTo>
                <a:cubicBezTo>
                  <a:pt x="1221" y="5708"/>
                  <a:pt x="1318" y="6070"/>
                  <a:pt x="1605" y="6237"/>
                </a:cubicBezTo>
                <a:lnTo>
                  <a:pt x="4273" y="7781"/>
                </a:lnTo>
                <a:lnTo>
                  <a:pt x="443" y="8807"/>
                </a:lnTo>
                <a:cubicBezTo>
                  <a:pt x="125" y="8893"/>
                  <a:pt x="-65" y="9217"/>
                  <a:pt x="21" y="9536"/>
                </a:cubicBezTo>
                <a:cubicBezTo>
                  <a:pt x="92" y="9801"/>
                  <a:pt x="334" y="9980"/>
                  <a:pt x="594" y="9980"/>
                </a:cubicBezTo>
                <a:cubicBezTo>
                  <a:pt x="642" y="9980"/>
                  <a:pt x="697" y="9974"/>
                  <a:pt x="751" y="9958"/>
                </a:cubicBezTo>
                <a:lnTo>
                  <a:pt x="5725" y="8623"/>
                </a:lnTo>
                <a:lnTo>
                  <a:pt x="9478" y="10800"/>
                </a:lnTo>
                <a:lnTo>
                  <a:pt x="5725" y="12977"/>
                </a:lnTo>
                <a:lnTo>
                  <a:pt x="751" y="11642"/>
                </a:lnTo>
                <a:cubicBezTo>
                  <a:pt x="697" y="11626"/>
                  <a:pt x="648" y="11620"/>
                  <a:pt x="594" y="11620"/>
                </a:cubicBezTo>
                <a:cubicBezTo>
                  <a:pt x="329" y="11620"/>
                  <a:pt x="92" y="11794"/>
                  <a:pt x="21" y="12064"/>
                </a:cubicBezTo>
                <a:cubicBezTo>
                  <a:pt x="-65" y="12383"/>
                  <a:pt x="125" y="12707"/>
                  <a:pt x="443" y="12793"/>
                </a:cubicBezTo>
                <a:lnTo>
                  <a:pt x="4273" y="13819"/>
                </a:lnTo>
                <a:lnTo>
                  <a:pt x="1605" y="15363"/>
                </a:lnTo>
                <a:cubicBezTo>
                  <a:pt x="1318" y="15530"/>
                  <a:pt x="1221" y="15892"/>
                  <a:pt x="1389" y="16178"/>
                </a:cubicBezTo>
                <a:cubicBezTo>
                  <a:pt x="1556" y="16464"/>
                  <a:pt x="1918" y="16561"/>
                  <a:pt x="2204" y="16394"/>
                </a:cubicBezTo>
                <a:lnTo>
                  <a:pt x="4872" y="14845"/>
                </a:lnTo>
                <a:lnTo>
                  <a:pt x="3861" y="18679"/>
                </a:lnTo>
                <a:cubicBezTo>
                  <a:pt x="3775" y="18998"/>
                  <a:pt x="3970" y="19322"/>
                  <a:pt x="4283" y="19408"/>
                </a:cubicBezTo>
                <a:cubicBezTo>
                  <a:pt x="4602" y="19494"/>
                  <a:pt x="4926" y="19299"/>
                  <a:pt x="5012" y="18986"/>
                </a:cubicBezTo>
                <a:lnTo>
                  <a:pt x="6326" y="14008"/>
                </a:lnTo>
                <a:lnTo>
                  <a:pt x="10138" y="11799"/>
                </a:lnTo>
                <a:lnTo>
                  <a:pt x="10138" y="16507"/>
                </a:lnTo>
                <a:lnTo>
                  <a:pt x="6493" y="20142"/>
                </a:lnTo>
                <a:cubicBezTo>
                  <a:pt x="6260" y="20374"/>
                  <a:pt x="6260" y="20752"/>
                  <a:pt x="6493" y="20984"/>
                </a:cubicBezTo>
                <a:cubicBezTo>
                  <a:pt x="6725" y="21216"/>
                  <a:pt x="7103" y="21216"/>
                  <a:pt x="7335" y="20984"/>
                </a:cubicBezTo>
                <a:lnTo>
                  <a:pt x="10143" y="18188"/>
                </a:lnTo>
                <a:lnTo>
                  <a:pt x="10143" y="21006"/>
                </a:lnTo>
                <a:cubicBezTo>
                  <a:pt x="10143" y="21335"/>
                  <a:pt x="10408" y="21600"/>
                  <a:pt x="10738" y="21600"/>
                </a:cubicBezTo>
                <a:cubicBezTo>
                  <a:pt x="11067" y="21600"/>
                  <a:pt x="11332" y="21335"/>
                  <a:pt x="11332" y="21006"/>
                </a:cubicBezTo>
                <a:lnTo>
                  <a:pt x="11332" y="18188"/>
                </a:lnTo>
                <a:lnTo>
                  <a:pt x="14140" y="20984"/>
                </a:lnTo>
                <a:cubicBezTo>
                  <a:pt x="14372" y="21216"/>
                  <a:pt x="14750" y="21216"/>
                  <a:pt x="14982" y="20984"/>
                </a:cubicBezTo>
                <a:cubicBezTo>
                  <a:pt x="15215" y="20752"/>
                  <a:pt x="15215" y="20374"/>
                  <a:pt x="14982" y="20142"/>
                </a:cubicBezTo>
                <a:lnTo>
                  <a:pt x="11332" y="16507"/>
                </a:lnTo>
                <a:lnTo>
                  <a:pt x="11332" y="11799"/>
                </a:lnTo>
                <a:lnTo>
                  <a:pt x="15144" y="14008"/>
                </a:lnTo>
                <a:lnTo>
                  <a:pt x="16458" y="18986"/>
                </a:lnTo>
                <a:cubicBezTo>
                  <a:pt x="16544" y="19305"/>
                  <a:pt x="16868" y="19494"/>
                  <a:pt x="17187" y="19408"/>
                </a:cubicBezTo>
                <a:cubicBezTo>
                  <a:pt x="17505" y="19322"/>
                  <a:pt x="17693" y="18998"/>
                  <a:pt x="17607" y="18679"/>
                </a:cubicBezTo>
                <a:lnTo>
                  <a:pt x="16598" y="14845"/>
                </a:lnTo>
                <a:lnTo>
                  <a:pt x="19266" y="16394"/>
                </a:lnTo>
                <a:cubicBezTo>
                  <a:pt x="19552" y="16561"/>
                  <a:pt x="19914" y="16464"/>
                  <a:pt x="20081" y="16178"/>
                </a:cubicBezTo>
                <a:cubicBezTo>
                  <a:pt x="20249" y="15892"/>
                  <a:pt x="20152" y="15530"/>
                  <a:pt x="19865" y="15363"/>
                </a:cubicBezTo>
                <a:lnTo>
                  <a:pt x="17197" y="13819"/>
                </a:lnTo>
                <a:lnTo>
                  <a:pt x="21027" y="12793"/>
                </a:lnTo>
                <a:cubicBezTo>
                  <a:pt x="21345" y="12707"/>
                  <a:pt x="21535" y="12383"/>
                  <a:pt x="21449" y="12064"/>
                </a:cubicBezTo>
                <a:cubicBezTo>
                  <a:pt x="21378" y="11799"/>
                  <a:pt x="21134" y="11620"/>
                  <a:pt x="20875" y="11620"/>
                </a:cubicBezTo>
                <a:cubicBezTo>
                  <a:pt x="20826" y="11620"/>
                  <a:pt x="20773" y="11626"/>
                  <a:pt x="20719" y="11642"/>
                </a:cubicBezTo>
                <a:lnTo>
                  <a:pt x="15744" y="12977"/>
                </a:lnTo>
                <a:lnTo>
                  <a:pt x="11990" y="10800"/>
                </a:lnTo>
                <a:lnTo>
                  <a:pt x="15744" y="8623"/>
                </a:lnTo>
                <a:lnTo>
                  <a:pt x="20719" y="9958"/>
                </a:lnTo>
                <a:cubicBezTo>
                  <a:pt x="20773" y="9974"/>
                  <a:pt x="20821" y="9980"/>
                  <a:pt x="20875" y="9980"/>
                </a:cubicBezTo>
                <a:cubicBezTo>
                  <a:pt x="21139" y="9980"/>
                  <a:pt x="21378" y="9806"/>
                  <a:pt x="21449" y="9536"/>
                </a:cubicBezTo>
                <a:cubicBezTo>
                  <a:pt x="21535" y="9217"/>
                  <a:pt x="21345" y="8893"/>
                  <a:pt x="21027" y="8807"/>
                </a:cubicBezTo>
                <a:lnTo>
                  <a:pt x="17197" y="7781"/>
                </a:lnTo>
                <a:lnTo>
                  <a:pt x="19865" y="6237"/>
                </a:lnTo>
                <a:cubicBezTo>
                  <a:pt x="20152" y="6070"/>
                  <a:pt x="20249" y="5708"/>
                  <a:pt x="20081" y="5422"/>
                </a:cubicBezTo>
                <a:cubicBezTo>
                  <a:pt x="19914" y="5136"/>
                  <a:pt x="19552" y="5039"/>
                  <a:pt x="19266" y="5206"/>
                </a:cubicBezTo>
                <a:lnTo>
                  <a:pt x="16603" y="6750"/>
                </a:lnTo>
                <a:lnTo>
                  <a:pt x="17614" y="2916"/>
                </a:lnTo>
                <a:cubicBezTo>
                  <a:pt x="17700" y="2597"/>
                  <a:pt x="17505" y="2273"/>
                  <a:pt x="17192" y="2187"/>
                </a:cubicBezTo>
                <a:cubicBezTo>
                  <a:pt x="16873" y="2101"/>
                  <a:pt x="16549" y="2296"/>
                  <a:pt x="16463" y="2609"/>
                </a:cubicBezTo>
                <a:lnTo>
                  <a:pt x="15150" y="7587"/>
                </a:lnTo>
                <a:lnTo>
                  <a:pt x="11332" y="9806"/>
                </a:lnTo>
                <a:lnTo>
                  <a:pt x="11332" y="5098"/>
                </a:lnTo>
                <a:lnTo>
                  <a:pt x="14982" y="1463"/>
                </a:lnTo>
                <a:cubicBezTo>
                  <a:pt x="15215" y="1231"/>
                  <a:pt x="15215" y="853"/>
                  <a:pt x="14982" y="621"/>
                </a:cubicBezTo>
                <a:cubicBezTo>
                  <a:pt x="14750" y="389"/>
                  <a:pt x="14372" y="389"/>
                  <a:pt x="14140" y="621"/>
                </a:cubicBezTo>
                <a:lnTo>
                  <a:pt x="11332" y="3419"/>
                </a:lnTo>
                <a:lnTo>
                  <a:pt x="11332" y="594"/>
                </a:lnTo>
                <a:cubicBezTo>
                  <a:pt x="11332" y="265"/>
                  <a:pt x="11067" y="0"/>
                  <a:pt x="10738" y="0"/>
                </a:cubicBezTo>
                <a:close/>
              </a:path>
            </a:pathLst>
          </a:custGeom>
          <a:gradFill>
            <a:gsLst>
              <a:gs pos="0">
                <a:srgbClr val="FBFBFB">
                  <a:alpha val="80000"/>
                </a:srgbClr>
              </a:gs>
              <a:gs pos="100000">
                <a:srgbClr val="BEBEBE">
                  <a:alpha val="80000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3B3B3B"/>
                </a:solidFill>
                <a:effectLst>
                  <a:outerShdw sx="100000" sy="100000" kx="0" ky="0" algn="b" rotWithShape="0" blurRad="12700" dist="12700" dir="5400000">
                    <a:srgbClr val="FFFFFF">
                      <a:alpha val="25000"/>
                    </a:srgbClr>
                  </a:outerShdw>
                </a:effectLst>
              </a:defRPr>
            </a:pPr>
          </a:p>
        </p:txBody>
      </p:sp>
      <p:sp>
        <p:nvSpPr>
          <p:cNvPr id="283" name="Тотальные"/>
          <p:cNvSpPr txBox="1"/>
          <p:nvPr/>
        </p:nvSpPr>
        <p:spPr>
          <a:xfrm>
            <a:off x="4219583" y="3220098"/>
            <a:ext cx="2702967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Тотальные</a:t>
            </a:r>
          </a:p>
        </p:txBody>
      </p:sp>
      <p:sp>
        <p:nvSpPr>
          <p:cNvPr id="284" name="Парциальные"/>
          <p:cNvSpPr txBox="1"/>
          <p:nvPr/>
        </p:nvSpPr>
        <p:spPr>
          <a:xfrm>
            <a:off x="4251200" y="5573831"/>
            <a:ext cx="3418663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Парциальные</a:t>
            </a:r>
          </a:p>
        </p:txBody>
      </p:sp>
      <p:sp>
        <p:nvSpPr>
          <p:cNvPr id="285" name="Отношения привязанности"/>
          <p:cNvSpPr txBox="1"/>
          <p:nvPr/>
        </p:nvSpPr>
        <p:spPr>
          <a:xfrm>
            <a:off x="6206733" y="7550728"/>
            <a:ext cx="5228464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Отношения привязанности</a:t>
            </a:r>
          </a:p>
        </p:txBody>
      </p:sp>
      <p:sp>
        <p:nvSpPr>
          <p:cNvPr id="286" name="Линия"/>
          <p:cNvSpPr/>
          <p:nvPr/>
        </p:nvSpPr>
        <p:spPr>
          <a:xfrm>
            <a:off x="6913250" y="6390646"/>
            <a:ext cx="672007" cy="1015071"/>
          </a:xfrm>
          <a:prstGeom prst="line">
            <a:avLst/>
          </a:prstGeom>
          <a:ln w="76200">
            <a:solidFill>
              <a:schemeClr val="accent5"/>
            </a:solidFill>
            <a:miter lim="400000"/>
            <a:headEnd type="triangle"/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C000EB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Линия"/>
          <p:cNvSpPr/>
          <p:nvPr/>
        </p:nvSpPr>
        <p:spPr>
          <a:xfrm>
            <a:off x="1133589" y="5201822"/>
            <a:ext cx="4717796" cy="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289" name="Линия"/>
          <p:cNvSpPr/>
          <p:nvPr/>
        </p:nvSpPr>
        <p:spPr>
          <a:xfrm>
            <a:off x="7040764" y="5401758"/>
            <a:ext cx="4717795" cy="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grpSp>
        <p:nvGrpSpPr>
          <p:cNvPr id="294" name="Группа"/>
          <p:cNvGrpSpPr/>
          <p:nvPr/>
        </p:nvGrpSpPr>
        <p:grpSpPr>
          <a:xfrm flipH="1">
            <a:off x="5822890" y="5162396"/>
            <a:ext cx="1209427" cy="2380467"/>
            <a:chOff x="0" y="0"/>
            <a:chExt cx="1209426" cy="2380465"/>
          </a:xfrm>
        </p:grpSpPr>
        <p:sp>
          <p:nvSpPr>
            <p:cNvPr id="290" name="Линия"/>
            <p:cNvSpPr/>
            <p:nvPr/>
          </p:nvSpPr>
          <p:spPr>
            <a:xfrm flipH="1" flipV="1">
              <a:off x="-1" y="255708"/>
              <a:ext cx="373340" cy="1101408"/>
            </a:xfrm>
            <a:prstGeom prst="line">
              <a:avLst/>
            </a:prstGeom>
            <a:noFill/>
            <a:ln w="76200" cap="flat">
              <a:solidFill>
                <a:schemeClr val="accent5">
                  <a:hueOff val="-467607"/>
                  <a:satOff val="-18937"/>
                  <a:lumOff val="-6537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91" name="Линия"/>
            <p:cNvSpPr/>
            <p:nvPr/>
          </p:nvSpPr>
          <p:spPr>
            <a:xfrm flipV="1">
              <a:off x="372700" y="1023988"/>
              <a:ext cx="1" cy="332490"/>
            </a:xfrm>
            <a:prstGeom prst="line">
              <a:avLst/>
            </a:prstGeom>
            <a:noFill/>
            <a:ln w="25400" cap="flat">
              <a:solidFill>
                <a:schemeClr val="accent5">
                  <a:hueOff val="-467607"/>
                  <a:satOff val="-18937"/>
                  <a:lumOff val="-6537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92" name="Линия"/>
            <p:cNvSpPr/>
            <p:nvPr/>
          </p:nvSpPr>
          <p:spPr>
            <a:xfrm>
              <a:off x="367002" y="1028622"/>
              <a:ext cx="377889" cy="1322718"/>
            </a:xfrm>
            <a:prstGeom prst="line">
              <a:avLst/>
            </a:prstGeom>
            <a:noFill/>
            <a:ln w="76200" cap="flat">
              <a:solidFill>
                <a:schemeClr val="accent5">
                  <a:hueOff val="-467607"/>
                  <a:satOff val="-18937"/>
                  <a:lumOff val="-6537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93" name="Линия"/>
            <p:cNvSpPr/>
            <p:nvPr/>
          </p:nvSpPr>
          <p:spPr>
            <a:xfrm flipV="1">
              <a:off x="738017" y="-1"/>
              <a:ext cx="471410" cy="2380467"/>
            </a:xfrm>
            <a:prstGeom prst="line">
              <a:avLst/>
            </a:prstGeom>
            <a:noFill/>
            <a:ln w="76200" cap="flat">
              <a:solidFill>
                <a:schemeClr val="accent5">
                  <a:hueOff val="-467607"/>
                  <a:satOff val="-18937"/>
                  <a:lumOff val="-6537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295" name="Защитное"/>
          <p:cNvSpPr txBox="1"/>
          <p:nvPr/>
        </p:nvSpPr>
        <p:spPr>
          <a:xfrm>
            <a:off x="6828718" y="7337785"/>
            <a:ext cx="4149028" cy="535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/>
            <a:r>
              <a:t>провал ментализации</a:t>
            </a:r>
          </a:p>
        </p:txBody>
      </p:sp>
      <p:sp>
        <p:nvSpPr>
          <p:cNvPr id="296" name="Стрелка"/>
          <p:cNvSpPr/>
          <p:nvPr/>
        </p:nvSpPr>
        <p:spPr>
          <a:xfrm flipH="1" rot="14760000">
            <a:off x="4526306" y="3017594"/>
            <a:ext cx="1371272" cy="852162"/>
          </a:xfrm>
          <a:prstGeom prst="rightArrow">
            <a:avLst>
              <a:gd name="adj1" fmla="val 34711"/>
              <a:gd name="adj2" fmla="val 49313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</p:spPr>
        <p:txBody>
          <a:bodyPr lIns="65021" tIns="65021" rIns="65021" bIns="65021" anchor="ctr"/>
          <a:lstStyle/>
          <a:p>
            <a:pPr defTabSz="583408">
              <a:defRPr sz="28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297" name="Защитное"/>
          <p:cNvSpPr txBox="1"/>
          <p:nvPr/>
        </p:nvSpPr>
        <p:spPr>
          <a:xfrm rot="20220000">
            <a:off x="1427951" y="1903418"/>
            <a:ext cx="7651192" cy="535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/>
            <a:r>
              <a:t>специфические для уязвимости стрессы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New_Template2">
  <a:themeElements>
    <a:clrScheme name="New_Template2">
      <a:dk1>
        <a:srgbClr val="C000EB"/>
      </a:dk1>
      <a:lt1>
        <a:srgbClr val="EBEBEB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EBEB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2">
  <a:themeElements>
    <a:clrScheme name="New_Template2">
      <a:dk1>
        <a:srgbClr val="000000"/>
      </a:dk1>
      <a:lt1>
        <a:srgbClr val="FFFFFF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EBEB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