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29"/>
  </p:notesMasterIdLst>
  <p:sldIdLst>
    <p:sldId id="256" r:id="rId2"/>
    <p:sldId id="265" r:id="rId3"/>
    <p:sldId id="266" r:id="rId4"/>
    <p:sldId id="262" r:id="rId5"/>
    <p:sldId id="268" r:id="rId6"/>
    <p:sldId id="269" r:id="rId7"/>
    <p:sldId id="291" r:id="rId8"/>
    <p:sldId id="270" r:id="rId9"/>
    <p:sldId id="263" r:id="rId10"/>
    <p:sldId id="294" r:id="rId11"/>
    <p:sldId id="295" r:id="rId12"/>
    <p:sldId id="258" r:id="rId13"/>
    <p:sldId id="259" r:id="rId14"/>
    <p:sldId id="260" r:id="rId15"/>
    <p:sldId id="288" r:id="rId16"/>
    <p:sldId id="281" r:id="rId17"/>
    <p:sldId id="292" r:id="rId18"/>
    <p:sldId id="261" r:id="rId19"/>
    <p:sldId id="264" r:id="rId20"/>
    <p:sldId id="274" r:id="rId21"/>
    <p:sldId id="275" r:id="rId22"/>
    <p:sldId id="293" r:id="rId23"/>
    <p:sldId id="289" r:id="rId24"/>
    <p:sldId id="287" r:id="rId25"/>
    <p:sldId id="267" r:id="rId26"/>
    <p:sldId id="279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E9649-013B-4A1D-91F0-F3CDB737F79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EC2DC-4766-4882-AC63-A614292EA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a6c84ffdb7_0_10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a6c84ffdb7_0_10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" name="Google Shape;25;p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ru" smtClean="0"/>
              <a:pPr algn="r"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20521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mdrrus.com/%D0%BA%D0%BB%D0%B8%D0%B5%D0%BD%D1%82%D1%81%D0%BA%D0%B8%D0%B9-%D0%BE%D0%BF%D1%8B%D1%82/%D1%82%D0%B5%D1%85%D0%BD%D0%B8%D0%BA%D0%B8-%D0%B4%D0%BB%D1%8F-%D1%81%D0%B0%D0%BC%D0%BE%D0%BF%D0%BE%D0%BC%D0%BE%D1%89%D0%B8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7D83C-9BEB-AFD9-2C49-B66A7EDD5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err="1"/>
              <a:t>Логотерапия</a:t>
            </a:r>
            <a:r>
              <a:rPr lang="ru-RU" sz="6000" dirty="0"/>
              <a:t> в кризисные времена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530BF6-FAFD-23C5-0414-9981B51719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С. Яблонская, Москва, 3 июня 2022 г.</a:t>
            </a:r>
          </a:p>
        </p:txBody>
      </p:sp>
    </p:spTree>
    <p:extLst>
      <p:ext uri="{BB962C8B-B14F-4D97-AF65-F5344CB8AC3E}">
        <p14:creationId xmlns:p14="http://schemas.microsoft.com/office/powerpoint/2010/main" val="69631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0EDDB-0928-45F6-92FC-DB135811D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быстро переключиться?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E13ED-E7AA-4B1C-841D-27C44FFD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Дыхание – выдох длиннее вдоха</a:t>
            </a:r>
          </a:p>
          <a:p>
            <a:r>
              <a:rPr lang="ru-RU" dirty="0"/>
              <a:t>Растяжка</a:t>
            </a:r>
          </a:p>
          <a:p>
            <a:r>
              <a:rPr lang="ru-RU" dirty="0"/>
              <a:t>Конкретное физическое действие: порубить дрова, побить грушу, переставить мебель…</a:t>
            </a:r>
          </a:p>
          <a:p>
            <a:r>
              <a:rPr lang="ru-RU" dirty="0"/>
              <a:t>Холодный/контрастный душ</a:t>
            </a:r>
          </a:p>
          <a:p>
            <a:r>
              <a:rPr lang="ru-RU" dirty="0"/>
              <a:t>Лёд в ладонях</a:t>
            </a:r>
          </a:p>
          <a:p>
            <a:r>
              <a:rPr lang="ru-RU" dirty="0"/>
              <a:t>Для некоторых работает музыка</a:t>
            </a:r>
          </a:p>
          <a:p>
            <a:r>
              <a:rPr lang="en-US" dirty="0">
                <a:hlinkClick r:id="rId2"/>
              </a:rPr>
              <a:t>https://emdrrus.com/%D0%BA%D0%BB%D0%B8%D0%B5%D0%BD%D1%82%D1%81%D0%BA%D0%B8%D0%B9-%D0%BE%D0%BF%D1%8B%D1%82/%D1%82%D0%B5%D1%85%D0%BD%D0%B8%D0%BA%D0%B8-%D0%B4%D0%BB%D1%8F-%D1%81%D0%B0%D0%BC%D0%BE%D0%BF%D0%BE%D0%BC%D0%BE%D1%89%D0%B8/</a:t>
            </a:r>
            <a:r>
              <a:rPr lang="ru-RU" dirty="0"/>
              <a:t> (техники для самопомощи)</a:t>
            </a:r>
          </a:p>
        </p:txBody>
      </p:sp>
    </p:spTree>
    <p:extLst>
      <p:ext uri="{BB962C8B-B14F-4D97-AF65-F5344CB8AC3E}">
        <p14:creationId xmlns:p14="http://schemas.microsoft.com/office/powerpoint/2010/main" val="133811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51AE4-3F6F-95D7-FA2C-36BF725E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 bene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273FD9-C73B-7F1B-8804-31BF72EE3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Психиатр – друг человека!</a:t>
            </a:r>
          </a:p>
          <a:p>
            <a:r>
              <a:rPr lang="ru-RU" sz="2400" dirty="0"/>
              <a:t>Составить кризисный список и держать его под рукой</a:t>
            </a:r>
          </a:p>
        </p:txBody>
      </p:sp>
    </p:spTree>
    <p:extLst>
      <p:ext uri="{BB962C8B-B14F-4D97-AF65-F5344CB8AC3E}">
        <p14:creationId xmlns:p14="http://schemas.microsoft.com/office/powerpoint/2010/main" val="22882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Виктор Эмиль </a:t>
            </a:r>
            <a:r>
              <a:rPr lang="ru-RU" dirty="0" err="1"/>
              <a:t>Франкл</a:t>
            </a:r>
            <a:r>
              <a:rPr lang="ru-RU" dirty="0"/>
              <a:t> (26.03.1905 – 2.09.1997)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483876"/>
            <a:ext cx="10058400" cy="388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Австрийский психиатр, невролог, основатель т.н. Третьей венской школы психотерапии</a:t>
            </a:r>
          </a:p>
          <a:p>
            <a:pPr>
              <a:buFontTx/>
              <a:buChar char="-"/>
            </a:pPr>
            <a:r>
              <a:rPr lang="ru-RU" dirty="0"/>
              <a:t>Решил стать психиатром, ещё обучаясь в школе</a:t>
            </a:r>
          </a:p>
          <a:p>
            <a:pPr>
              <a:buFontTx/>
              <a:buChar char="-"/>
            </a:pPr>
            <a:r>
              <a:rPr lang="ru-RU" dirty="0"/>
              <a:t>Первый опыт консультирования – программа для работы с трудными подростками</a:t>
            </a:r>
          </a:p>
          <a:p>
            <a:pPr>
              <a:buFontTx/>
              <a:buChar char="-"/>
            </a:pPr>
            <a:r>
              <a:rPr lang="ru-RU" dirty="0"/>
              <a:t>До войны – психиатр в венской университетской клинике</a:t>
            </a:r>
          </a:p>
          <a:p>
            <a:pPr>
              <a:buFontTx/>
              <a:buChar char="-"/>
            </a:pPr>
            <a:r>
              <a:rPr lang="ru-RU" dirty="0"/>
              <a:t>1942 год – получает американскую визу, однако остаётся с престарелыми родителями. В том же году вся семья арестована и отправлена в концлагеря.</a:t>
            </a:r>
          </a:p>
          <a:p>
            <a:pPr>
              <a:buFontTx/>
              <a:buChar char="-"/>
            </a:pPr>
            <a:r>
              <a:rPr lang="ru-RU" dirty="0"/>
              <a:t>Освобождён в 1945, в августе возвращается в Вену, узнаёт о гибели родителей и брата, а также о смерти жены.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788" y="280086"/>
            <a:ext cx="2920250" cy="22037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10027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264" y="751583"/>
            <a:ext cx="10943543" cy="1463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163782"/>
            <a:ext cx="11029615" cy="5550056"/>
          </a:xfrm>
        </p:spPr>
        <p:txBody>
          <a:bodyPr>
            <a:normAutofit/>
          </a:bodyPr>
          <a:lstStyle/>
          <a:p>
            <a:r>
              <a:rPr lang="ru-RU" dirty="0"/>
              <a:t>- принимает решение остаться в Вене, включается в работу: принимает пациентов, в 1946 воссоздаёт текст своей утраченной в концлагере книги «Доктор и душа», а также за 9 дней написал книгу «Человек в поисках смысла» (изначальное название «Опыт психолога в концентрационном лагере», затем «Сказать жизни «Да!» несмотря на обстоятельства»).</a:t>
            </a:r>
          </a:p>
          <a:p>
            <a:r>
              <a:rPr lang="ru-RU" dirty="0"/>
              <a:t>Через два года женится на Элеоноре </a:t>
            </a:r>
            <a:r>
              <a:rPr lang="ru-RU" dirty="0" err="1"/>
              <a:t>Швиндт</a:t>
            </a:r>
            <a:r>
              <a:rPr lang="ru-RU" dirty="0"/>
              <a:t>, с которой и проживёт счастливо до самой смерти (в Вене их называли </a:t>
            </a:r>
            <a:r>
              <a:rPr lang="en-US" dirty="0"/>
              <a:t>twins - </a:t>
            </a:r>
            <a:r>
              <a:rPr lang="ru-RU" dirty="0"/>
              <a:t>близнецами).</a:t>
            </a:r>
          </a:p>
          <a:p>
            <a:r>
              <a:rPr lang="ru-RU" dirty="0"/>
              <a:t>Оставался главой департамента неврологии в венской поликлинической больнице 25 лет, написал 39 книг для профессионалов и широкой аудитории. Читал много лекций в Европе, Америке, Австралии, Азии, Африке, занимал должность профессора в Гарварде, Стэнфорде, университете </a:t>
            </a:r>
            <a:r>
              <a:rPr lang="ru-RU" dirty="0" err="1"/>
              <a:t>Питтсбурга</a:t>
            </a:r>
            <a:r>
              <a:rPr lang="ru-RU" dirty="0"/>
              <a:t>, был почётным профессором логотерапии в международном университете Сан Диего (США).</a:t>
            </a:r>
          </a:p>
          <a:p>
            <a:r>
              <a:rPr lang="ru-RU" dirty="0"/>
              <a:t>До последних дней вёл активную жизнь, отвечал на письма, встречался с посетителями. «Смысл моей жизни – помогать людям найти смысл». «Когда Франкл по состоянию здоровья уже не смог ходить в горы, он сел за штурвал самолёта».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800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Отношение к страданию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Страдание существует </a:t>
            </a:r>
            <a:r>
              <a:rPr lang="ru-RU" i="1" dirty="0"/>
              <a:t>(но нам это сложнее принять, чем людям сто лет назад)</a:t>
            </a:r>
          </a:p>
          <a:p>
            <a:r>
              <a:rPr lang="ru-RU" dirty="0"/>
              <a:t>Когда только возможно, его необходимо исцелять </a:t>
            </a:r>
            <a:r>
              <a:rPr lang="ru-RU" i="1" dirty="0"/>
              <a:t>(устранимое и неустранимое страдание, раввин и коза).</a:t>
            </a:r>
          </a:p>
          <a:p>
            <a:r>
              <a:rPr lang="ru-RU" dirty="0"/>
              <a:t>Мы не можем ставить условия жизни (важен экзистенциальный поворот: не «Чего я жду от жизни», а «Чего жизнь ждёт от меня»).</a:t>
            </a:r>
          </a:p>
          <a:p>
            <a:r>
              <a:rPr lang="ru-RU" dirty="0"/>
              <a:t>Страдание указывает нам на ценное («Печаль – плата за любовь» Элизабет Лукас), поэтому от него нельзя дистанцироваться.</a:t>
            </a:r>
          </a:p>
          <a:p>
            <a:r>
              <a:rPr lang="ru-RU" dirty="0"/>
              <a:t>Страдание не должно закрывать горизонт смысла (самое большое искушение - позиция «утраченное или ничто»), иначе возникает </a:t>
            </a:r>
            <a:r>
              <a:rPr lang="ru-RU" i="1" dirty="0"/>
              <a:t>отчаяние – </a:t>
            </a:r>
            <a:r>
              <a:rPr lang="ru-RU" dirty="0"/>
              <a:t>«нет ценностей, нет смысла, нет собственной активности».</a:t>
            </a:r>
          </a:p>
          <a:p>
            <a:r>
              <a:rPr lang="ru-RU" dirty="0"/>
              <a:t>Жизнь имеет смысл в любых обстоятельствах.</a:t>
            </a:r>
          </a:p>
          <a:p>
            <a:r>
              <a:rPr lang="ru-RU" dirty="0"/>
              <a:t>Смысл уникален, как уникален каждый человек.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67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F6AFBC-F67A-808E-285D-714EBAF751A4}"/>
              </a:ext>
            </a:extLst>
          </p:cNvPr>
          <p:cNvSpPr txBox="1"/>
          <p:nvPr/>
        </p:nvSpPr>
        <p:spPr>
          <a:xfrm>
            <a:off x="2298032" y="2442411"/>
            <a:ext cx="70264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Трагический оптимизм и героическое отношение к жизни. </a:t>
            </a:r>
            <a:r>
              <a:rPr lang="ru-RU" sz="3600" dirty="0" err="1"/>
              <a:t>Самотрансценденция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63659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185" y="232756"/>
            <a:ext cx="6431000" cy="61609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27806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296400" y="561109"/>
            <a:ext cx="2430780" cy="4628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094" y="447556"/>
            <a:ext cx="5497656" cy="57815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96400" y="1753985"/>
            <a:ext cx="2453640" cy="3961015"/>
          </a:xfrm>
        </p:spPr>
        <p:txBody>
          <a:bodyPr>
            <a:normAutofit/>
          </a:bodyPr>
          <a:lstStyle/>
          <a:p>
            <a:r>
              <a:rPr lang="ru-RU" sz="2400" dirty="0"/>
              <a:t>Наша жизнь – росинка. </a:t>
            </a:r>
            <a:br>
              <a:rPr lang="ru-RU" sz="2400" dirty="0"/>
            </a:br>
            <a:r>
              <a:rPr lang="ru-RU" sz="2400" dirty="0"/>
              <a:t>Пусть лишь капелька росы </a:t>
            </a:r>
            <a:br>
              <a:rPr lang="ru-RU" sz="2400" dirty="0"/>
            </a:br>
            <a:r>
              <a:rPr lang="ru-RU" sz="2400" dirty="0"/>
              <a:t>Наша жизнь – </a:t>
            </a:r>
          </a:p>
          <a:p>
            <a:r>
              <a:rPr lang="ru-RU" sz="2400" dirty="0"/>
              <a:t>и все же…</a:t>
            </a:r>
          </a:p>
          <a:p>
            <a:pPr algn="r"/>
            <a:r>
              <a:rPr lang="ru-RU" sz="2400" i="1" dirty="0" err="1"/>
              <a:t>Кобаяси</a:t>
            </a:r>
            <a:r>
              <a:rPr lang="ru-RU" sz="2400" i="1" dirty="0"/>
              <a:t> </a:t>
            </a:r>
            <a:r>
              <a:rPr lang="ru-RU" sz="2400" i="1" dirty="0" err="1"/>
              <a:t>Исса</a:t>
            </a:r>
            <a:endParaRPr lang="ru-RU" sz="2400" i="1" dirty="0"/>
          </a:p>
          <a:p>
            <a:pPr algn="r"/>
            <a:r>
              <a:rPr lang="ru-RU" sz="2400" i="1" dirty="0"/>
              <a:t>(1763 - 1828)</a:t>
            </a:r>
          </a:p>
        </p:txBody>
      </p:sp>
    </p:spTree>
    <p:extLst>
      <p:ext uri="{BB962C8B-B14F-4D97-AF65-F5344CB8AC3E}">
        <p14:creationId xmlns:p14="http://schemas.microsoft.com/office/powerpoint/2010/main" val="810426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Формула отчаяния по </a:t>
            </a:r>
            <a:r>
              <a:rPr lang="ru-RU" dirty="0" err="1"/>
              <a:t>Франклу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863516"/>
            <a:ext cx="10058400" cy="3171524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/>
              <a:t>D = S – M</a:t>
            </a:r>
            <a:r>
              <a:rPr lang="ru-RU" sz="66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863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should be meaningful!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787080" y="3225113"/>
            <a:ext cx="4118" cy="1558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819134" y="4004436"/>
            <a:ext cx="19358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 rot="10800000" flipV="1">
            <a:off x="4390767" y="2654289"/>
            <a:ext cx="275967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Осмысленность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804738" y="3835159"/>
            <a:ext cx="69140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Успех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805594" y="3823248"/>
            <a:ext cx="93025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Неудача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262128" y="4909745"/>
            <a:ext cx="104990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Отчаяние</a:t>
            </a:r>
          </a:p>
        </p:txBody>
      </p:sp>
    </p:spTree>
    <p:extLst>
      <p:ext uri="{BB962C8B-B14F-4D97-AF65-F5344CB8AC3E}">
        <p14:creationId xmlns:p14="http://schemas.microsoft.com/office/powerpoint/2010/main" val="314526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Знакомство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1993 </a:t>
            </a:r>
            <a:r>
              <a:rPr lang="ru-RU" dirty="0" err="1"/>
              <a:t>волонтёрство</a:t>
            </a:r>
            <a:r>
              <a:rPr lang="ru-RU" dirty="0"/>
              <a:t> в Республиканской детской клинической больнице</a:t>
            </a:r>
          </a:p>
          <a:p>
            <a:r>
              <a:rPr lang="ru-RU" dirty="0"/>
              <a:t>1995 – 2014 – Телефоны доверия в России и ближнем зарубежье - консультирование, </a:t>
            </a:r>
            <a:r>
              <a:rPr lang="ru-RU" dirty="0" err="1"/>
              <a:t>супервизия</a:t>
            </a:r>
            <a:r>
              <a:rPr lang="ru-RU" dirty="0"/>
              <a:t>, обучение, </a:t>
            </a:r>
            <a:r>
              <a:rPr lang="ru-RU" dirty="0" err="1"/>
              <a:t>командообразование</a:t>
            </a:r>
            <a:endParaRPr lang="ru-RU" dirty="0"/>
          </a:p>
          <a:p>
            <a:r>
              <a:rPr lang="ru-RU" dirty="0"/>
              <a:t>Опыт работы с женщинами-беженками из Чечни, пострадавшими в терактах и их родственниками, с пережившими утрату и тяжёлые болезни</a:t>
            </a:r>
          </a:p>
          <a:p>
            <a:r>
              <a:rPr lang="ru-RU" dirty="0"/>
              <a:t>С 2008 года – руководитель психологических программ фонда «Общественный вердикт», консультант, супервизор</a:t>
            </a:r>
          </a:p>
          <a:p>
            <a:r>
              <a:rPr lang="ru-RU" dirty="0"/>
              <a:t>2012 – 2014 – первая </a:t>
            </a:r>
            <a:r>
              <a:rPr lang="ru-RU" dirty="0" err="1"/>
              <a:t>логотерапевтическая</a:t>
            </a:r>
            <a:r>
              <a:rPr lang="ru-RU" dirty="0"/>
              <a:t> группа Института Виктора </a:t>
            </a:r>
            <a:r>
              <a:rPr lang="ru-RU" dirty="0" err="1"/>
              <a:t>Франкла</a:t>
            </a:r>
            <a:r>
              <a:rPr lang="ru-RU" dirty="0"/>
              <a:t> (Вена) и МИП</a:t>
            </a:r>
          </a:p>
          <a:p>
            <a:r>
              <a:rPr lang="ru-RU" dirty="0"/>
              <a:t>2017 - 2018 – группа подготовки преподавателей </a:t>
            </a:r>
            <a:r>
              <a:rPr lang="ru-RU" dirty="0" err="1"/>
              <a:t>логотерапии</a:t>
            </a:r>
            <a:r>
              <a:rPr lang="ru-RU" dirty="0"/>
              <a:t>, преподавание</a:t>
            </a:r>
          </a:p>
        </p:txBody>
      </p:sp>
    </p:spTree>
    <p:extLst>
      <p:ext uri="{BB962C8B-B14F-4D97-AF65-F5344CB8AC3E}">
        <p14:creationId xmlns:p14="http://schemas.microsoft.com/office/powerpoint/2010/main" val="412718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2AA09-50E3-4A21-BC52-97A87CE7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смысл?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E6686-E93B-4481-9274-576DC5BB6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800" dirty="0"/>
              <a:t>Возможность на фоне действительности (Виктор </a:t>
            </a:r>
            <a:r>
              <a:rPr lang="ru-RU" sz="2800" dirty="0" err="1"/>
              <a:t>Франкл</a:t>
            </a:r>
            <a:r>
              <a:rPr lang="ru-RU" sz="2800" dirty="0"/>
              <a:t>)</a:t>
            </a:r>
          </a:p>
          <a:p>
            <a:pPr fontAlgn="base"/>
            <a:r>
              <a:rPr lang="ru-RU" sz="2800" dirty="0"/>
              <a:t>Обретается в точке встречи уникальности человека и уникальности ситуации. </a:t>
            </a:r>
            <a:r>
              <a:rPr lang="ru-RU" sz="2800" dirty="0" err="1"/>
              <a:t>Франкл</a:t>
            </a:r>
            <a:r>
              <a:rPr lang="ru-RU" sz="2800" dirty="0"/>
              <a:t> и пожилой профессор.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3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4085B-A1DC-4FA0-A4C6-3628FFAC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4221592"/>
          </a:xfrm>
        </p:spPr>
        <p:txBody>
          <a:bodyPr/>
          <a:lstStyle/>
          <a:p>
            <a:r>
              <a:rPr lang="ru-RU" dirty="0"/>
              <a:t>Что важного, осмысленного случилось со мной сегодня? Почему для меня это важно?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3B3AB-9FC5-4DB6-A413-FE20B2EC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76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Путь к обретению смысла в страдании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Три дороги к смыслу: творчество, восприятие и позиция</a:t>
            </a:r>
          </a:p>
          <a:p>
            <a:r>
              <a:rPr lang="ru-RU" dirty="0"/>
              <a:t>Ценности позиции/отношения – возможность реализации самого глубокого, предельного смысла через занятие позиции по отношению к происходящему. «В случае боли человек занимает определённую позицию по отношению к своей судьбе. Иначе страдание не будет иметь смысла». </a:t>
            </a:r>
          </a:p>
          <a:p>
            <a:r>
              <a:rPr lang="ru-RU" dirty="0"/>
              <a:t>Свобода сохраняется всегда. «Между стимулом и реакцией существует некоторое пространство. В этом пространстве находится наша свобода и власть выбирать свою реакцию. В реакции воплощаются свобода и рост». </a:t>
            </a:r>
          </a:p>
          <a:p>
            <a:r>
              <a:rPr lang="ru-RU" dirty="0"/>
              <a:t>Важность собственной активности (=реализации позиции, она возможна в любой ситуации. Ср. бабочки в концлагере).</a:t>
            </a:r>
          </a:p>
        </p:txBody>
      </p:sp>
    </p:spTree>
    <p:extLst>
      <p:ext uri="{BB962C8B-B14F-4D97-AF65-F5344CB8AC3E}">
        <p14:creationId xmlns:p14="http://schemas.microsoft.com/office/powerpoint/2010/main" val="2349710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Логотерапевтическое</a:t>
            </a:r>
            <a:r>
              <a:rPr lang="ru-RU" dirty="0"/>
              <a:t> видение будущего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Будущее исчезает в отчаянии, поэтому важно поговорить о нём</a:t>
            </a:r>
          </a:p>
          <a:p>
            <a:r>
              <a:rPr lang="ru-RU" dirty="0"/>
              <a:t>"...именно так вступает в нас будущее, чтобы стать нами ещё задолго до того, как оно обретёт жизнь". Р.-М. Рильке, «Письма к молодому поэту»</a:t>
            </a:r>
          </a:p>
          <a:p>
            <a:r>
              <a:rPr lang="ru-RU" dirty="0"/>
              <a:t>Майка из </a:t>
            </a:r>
            <a:r>
              <a:rPr lang="ru-RU" dirty="0" err="1"/>
              <a:t>Юникло</a:t>
            </a:r>
            <a:r>
              <a:rPr lang="ru-RU" dirty="0"/>
              <a:t> </a:t>
            </a:r>
            <a:r>
              <a:rPr lang="ru-RU" dirty="0">
                <a:sym typeface="Wingdings" panose="05000000000000000000" pitchFamily="2" charset="2"/>
              </a:rPr>
              <a:t>: «Будущее входит и преображается в нас задолго до того, как станет реальностью».</a:t>
            </a:r>
          </a:p>
          <a:p>
            <a:r>
              <a:rPr lang="ru-RU" dirty="0">
                <a:sym typeface="Wingdings" panose="05000000000000000000" pitchFamily="2" charset="2"/>
              </a:rPr>
              <a:t>Каким из звёзд возможностей я дам жизнь?</a:t>
            </a:r>
          </a:p>
          <a:p>
            <a:r>
              <a:rPr lang="ru-RU" dirty="0">
                <a:sym typeface="Wingdings" panose="05000000000000000000" pitchFamily="2" charset="2"/>
              </a:rPr>
              <a:t>Ответственность по отношению к будущему (статуи Свободы и Ответственности).</a:t>
            </a:r>
          </a:p>
          <a:p>
            <a:r>
              <a:rPr lang="ru-RU" dirty="0">
                <a:sym typeface="Wingdings" panose="05000000000000000000" pitchFamily="2" charset="2"/>
              </a:rPr>
              <a:t>Упражнение на/про будущее: «Каким я хочу, чтобы меня запомнили (3 эпитета)? Что я сделаю для этого на этой неделе?»</a:t>
            </a:r>
          </a:p>
          <a:p>
            <a:r>
              <a:rPr lang="ru-RU" dirty="0">
                <a:sym typeface="Wingdings" panose="05000000000000000000" pitchFamily="2" charset="2"/>
              </a:rPr>
              <a:t>Таким же образом можно задать себе вопрос о ситуации страдания.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517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ru"/>
              <a:t>Работа с виной</a:t>
            </a:r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0">
              <a:buNone/>
            </a:pPr>
            <a:r>
              <a:rPr lang="ru" dirty="0"/>
              <a:t>Не забывать, что вина бывает как реальной, так и иллюзорной, когда человек берёт на себя роль Бога. Дифференцировать! В случае реальной вины:</a:t>
            </a:r>
            <a:endParaRPr dirty="0"/>
          </a:p>
          <a:p>
            <a:pPr>
              <a:spcBef>
                <a:spcPts val="2133"/>
              </a:spcBef>
              <a:buAutoNum type="arabicPeriod"/>
            </a:pPr>
            <a:r>
              <a:rPr lang="ru" dirty="0"/>
              <a:t>Если есть возможность - возместить пострадавшему</a:t>
            </a:r>
            <a:endParaRPr dirty="0"/>
          </a:p>
          <a:p>
            <a:pPr>
              <a:buAutoNum type="arabicPeriod"/>
            </a:pPr>
            <a:r>
              <a:rPr lang="ru" dirty="0"/>
              <a:t>Если нет возможности - сделать что-то хорошее в память о нём</a:t>
            </a:r>
            <a:endParaRPr dirty="0"/>
          </a:p>
          <a:p>
            <a:pPr>
              <a:buAutoNum type="arabicPeriod"/>
            </a:pPr>
            <a:r>
              <a:rPr lang="ru" dirty="0"/>
              <a:t>Экзистенциальный путь - я уже другой человек, теперь я поступил бы иначе.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«Кто же такой человек? Это тот, кто всегда решает, кто он».</a:t>
            </a:r>
          </a:p>
          <a:p>
            <a:pPr marL="0" indent="0">
              <a:buNone/>
            </a:pPr>
            <a:r>
              <a:rPr lang="ru-RU" dirty="0"/>
              <a:t>   Упрямство духа, который может возразить (реализация свободы) – наследственности, среде, обречённости.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196" y="962122"/>
            <a:ext cx="19050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99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9C29D-FC89-43DD-830E-A22F4E574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Спасибо!</a:t>
            </a:r>
          </a:p>
        </p:txBody>
      </p:sp>
      <p:pic>
        <p:nvPicPr>
          <p:cNvPr id="19" name="Объект 18">
            <a:extLst>
              <a:ext uri="{FF2B5EF4-FFF2-40B4-BE49-F238E27FC236}">
                <a16:creationId xmlns:a16="http://schemas.microsoft.com/office/drawing/2014/main" id="{F9DF213D-EA4C-43B1-99FE-FF3FF52F1E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941" y="771787"/>
            <a:ext cx="5467357" cy="54673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1068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D78524-A7BB-4DB2-987A-CD22CB27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Контакты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6BBBD5-97EE-461A-BF0A-E070E16D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Светлана Яблонская</a:t>
            </a:r>
          </a:p>
          <a:p>
            <a:pPr marL="0" indent="0" algn="ctr">
              <a:buNone/>
            </a:pPr>
            <a:r>
              <a:rPr lang="en-US" sz="3600" dirty="0"/>
              <a:t>a</a:t>
            </a:r>
            <a:r>
              <a:rPr lang="ru-RU" sz="3600" dirty="0"/>
              <a:t>lpaca.sv@gmail.com</a:t>
            </a:r>
          </a:p>
          <a:p>
            <a:pPr marL="0" indent="0" algn="ctr">
              <a:buNone/>
            </a:pPr>
            <a:r>
              <a:rPr lang="ru-RU" sz="3600" dirty="0"/>
              <a:t>+7 926 374 42 95</a:t>
            </a:r>
          </a:p>
          <a:p>
            <a:pPr marL="0" indent="0" algn="ctr">
              <a:buNone/>
            </a:pPr>
            <a:r>
              <a:rPr lang="ru-RU" sz="3600" dirty="0"/>
              <a:t>http://myverdict.org/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98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1DA9B-660B-B54D-A2D9-90AAD900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последних недель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3703C-E428-0E93-A239-9999694D5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Какой смысл в том, что я делаю каждый день (работа, дела по дому, учёба, семейное…)?</a:t>
            </a:r>
          </a:p>
          <a:p>
            <a:r>
              <a:rPr lang="ru-RU" dirty="0"/>
              <a:t>Зачем мне просыпаться?</a:t>
            </a:r>
          </a:p>
          <a:p>
            <a:r>
              <a:rPr lang="ru-RU" dirty="0"/>
              <a:t>Как можно жить, если невозможно ни на что повлиять?</a:t>
            </a:r>
          </a:p>
          <a:p>
            <a:r>
              <a:rPr lang="ru-RU" dirty="0"/>
              <a:t>Я делаю слишком мало, нужно делать больше, а я не могу</a:t>
            </a:r>
          </a:p>
          <a:p>
            <a:r>
              <a:rPr lang="ru-RU" dirty="0"/>
              <a:t>Как можно делать что бы то ни было для себя, радоваться, когда…?</a:t>
            </a:r>
          </a:p>
          <a:p>
            <a:r>
              <a:rPr lang="ru-RU" dirty="0"/>
              <a:t>Я должна решить, как мне быть, </a:t>
            </a:r>
            <a:r>
              <a:rPr lang="ru-RU" dirty="0" err="1"/>
              <a:t>прямощаз</a:t>
            </a:r>
            <a:r>
              <a:rPr lang="ru-RU" dirty="0"/>
              <a:t>, но я не могу…</a:t>
            </a:r>
          </a:p>
          <a:p>
            <a:r>
              <a:rPr lang="ru-RU" dirty="0"/>
              <a:t>Как жить, когда так страшно? </a:t>
            </a:r>
          </a:p>
        </p:txBody>
      </p:sp>
    </p:spTree>
    <p:extLst>
      <p:ext uri="{BB962C8B-B14F-4D97-AF65-F5344CB8AC3E}">
        <p14:creationId xmlns:p14="http://schemas.microsoft.com/office/powerpoint/2010/main" val="362077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665B8-3C2F-4B95-8DA9-C0BC8CF38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Ведущие чувства при травме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63509A-0D17-47E8-B9BB-766021D9C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3200" dirty="0"/>
              <a:t>Страх</a:t>
            </a:r>
          </a:p>
          <a:p>
            <a:pPr fontAlgn="base"/>
            <a:r>
              <a:rPr lang="ru-RU" sz="3200" dirty="0"/>
              <a:t>Беспомощность!</a:t>
            </a:r>
          </a:p>
          <a:p>
            <a:pPr fontAlgn="base"/>
            <a:r>
              <a:rPr lang="ru-RU" sz="3200" dirty="0"/>
              <a:t>Стыд</a:t>
            </a:r>
          </a:p>
          <a:p>
            <a:pPr fontAlgn="base"/>
            <a:r>
              <a:rPr lang="ru-RU" sz="3200" dirty="0"/>
              <a:t>Вина/гнев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88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99EC2-8C08-4660-B809-FE7A81831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шоковая травма?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99F67-DD88-49AB-B097-2CEE9D59D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«психологически </a:t>
            </a:r>
            <a:r>
              <a:rPr lang="ru-RU" dirty="0" err="1"/>
              <a:t>фрустрирующее</a:t>
            </a:r>
            <a:r>
              <a:rPr lang="ru-RU" dirty="0"/>
              <a:t> событие, выходящее за рамки обычного человеческого опыта… сопровождающееся интенсивным страхом, ужасом, чувством беспомощности… угроза жизни или физической целостности…» (</a:t>
            </a:r>
            <a:r>
              <a:rPr lang="ru-RU" dirty="0" err="1"/>
              <a:t>Green</a:t>
            </a:r>
            <a:r>
              <a:rPr lang="ru-RU" dirty="0"/>
              <a:t>, APA, 1987)</a:t>
            </a:r>
          </a:p>
          <a:p>
            <a:r>
              <a:rPr lang="ru-RU" dirty="0"/>
              <a:t>- МКБ-10: «Стрессовое событие или ситуация (кратковременная или продолжительная) исключительно угрожающего или катастрофического характера, которая в принципе могут вызвать общий дистресс почти у любого человека (например, природные или искусственные катастрофы, сражения, серьезные несчастные случаи, наблюдение за насильственной смертью других, роль жертвы пыток, терроризма, изнасилования или другого преступления)».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21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F9B4C8-695D-4CFA-AB70-7ED1DE9B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Несколько мыслей о травме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5E306D-20E3-413B-822D-41E9F5C74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dirty="0"/>
              <a:t>делит жизнь на “до” и “после”</a:t>
            </a:r>
          </a:p>
          <a:p>
            <a:pPr fontAlgn="base"/>
            <a:r>
              <a:rPr lang="ru-RU" dirty="0"/>
              <a:t>есть сильнейшее желание вернуть “всё, как было прежде”, но это невозможно</a:t>
            </a:r>
          </a:p>
          <a:p>
            <a:pPr fontAlgn="base"/>
            <a:r>
              <a:rPr lang="ru-RU" dirty="0"/>
              <a:t>о травме трудно или невозможно говорить; обретение голоса, создание нового жизненного нарратива, включающего происшедшее, знаменует исцеление</a:t>
            </a:r>
          </a:p>
          <a:p>
            <a:pPr fontAlgn="base"/>
            <a:r>
              <a:rPr lang="ru-RU" dirty="0"/>
              <a:t>время словно останавливается: нет прошлого и будущего, есть только вечно длящееся время травмы</a:t>
            </a:r>
          </a:p>
          <a:p>
            <a:pPr fontAlgn="base"/>
            <a:r>
              <a:rPr lang="ru-RU" dirty="0"/>
              <a:t>травмированного человека часто боятся (тема исключения из сообщества)</a:t>
            </a:r>
          </a:p>
          <a:p>
            <a:pPr fontAlgn="base"/>
            <a:r>
              <a:rPr lang="ru-RU" dirty="0"/>
              <a:t>возможен не только ПТС и ПТСР, но и ПТР</a:t>
            </a:r>
          </a:p>
          <a:p>
            <a:pPr fontAlgn="base"/>
            <a:r>
              <a:rPr lang="ru-RU" dirty="0"/>
              <a:t>переживший травму исцеляет не только себя, но и своё окружение, сообщество, привносит новую мудрость (пример Виктора </a:t>
            </a:r>
            <a:r>
              <a:rPr lang="ru-RU" dirty="0" err="1"/>
              <a:t>Франкла</a:t>
            </a:r>
            <a:r>
              <a:rPr lang="ru-RU" dirty="0"/>
              <a:t>)</a:t>
            </a:r>
          </a:p>
          <a:p>
            <a:pPr fontAlgn="base"/>
            <a:r>
              <a:rPr lang="ru-RU" dirty="0"/>
              <a:t>переживший травму включается в новое сообщество - или своё прежнее, но по-новому, обретает новую идентичность, иногда даже новое имя (инициации травматичны)</a:t>
            </a:r>
          </a:p>
          <a:p>
            <a:pPr fontAlgn="base"/>
            <a:r>
              <a:rPr lang="ru-RU" dirty="0"/>
              <a:t>преодоление травмы = преображение и восстановление связи (внутри себя и с другими людьми)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94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47B5E-1E79-4D96-A52F-FF304A86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3EC0C35-735C-4D3D-BDC6-F31A1DD955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646" y="838947"/>
            <a:ext cx="8528020" cy="51801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5812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3C57F-6D45-4C2F-8FAA-0132E63EF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задачи горя по Дж. В. </a:t>
            </a:r>
            <a:r>
              <a:rPr lang="ru-RU" dirty="0" err="1"/>
              <a:t>Вордену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364A9-CC59-4B7D-88D7-139D823C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400" dirty="0"/>
              <a:t>Признать факт потери</a:t>
            </a:r>
          </a:p>
          <a:p>
            <a:pPr fontAlgn="base"/>
            <a:r>
              <a:rPr lang="ru-RU" sz="2400" dirty="0"/>
              <a:t>Пережить боль потери</a:t>
            </a:r>
          </a:p>
          <a:p>
            <a:pPr fontAlgn="base"/>
            <a:r>
              <a:rPr lang="ru-RU" sz="2400" dirty="0"/>
              <a:t>Наладить окружение, в котором ощущается отсутствие утраченного (в т.ч. идентичность)</a:t>
            </a:r>
          </a:p>
          <a:p>
            <a:pPr fontAlgn="base"/>
            <a:r>
              <a:rPr lang="ru-RU" sz="2400" dirty="0"/>
              <a:t>Выстроить новые отношения с утраченным и продолжить жить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45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ADCB3-C6BB-408A-BBDB-940E6765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en-US" dirty="0"/>
              <a:t>SEEDS</a:t>
            </a:r>
            <a:br>
              <a:rPr lang="en-US" dirty="0"/>
            </a:br>
            <a:r>
              <a:rPr lang="ru-RU" sz="2800" i="1" dirty="0"/>
              <a:t>Джон </a:t>
            </a:r>
            <a:r>
              <a:rPr lang="ru-RU" sz="2800" i="1" dirty="0" err="1"/>
              <a:t>Арден</a:t>
            </a:r>
            <a:endParaRPr lang="ru-RU" sz="28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9C6FEB-147D-41F6-A3CA-FD87A6A74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S – </a:t>
            </a:r>
            <a:r>
              <a:rPr lang="ru-RU" dirty="0" err="1"/>
              <a:t>social</a:t>
            </a:r>
            <a:r>
              <a:rPr lang="ru-RU" dirty="0"/>
              <a:t> – то есть общение. Обнять, поговорить, просто помолчать рядом с близким человеком. И/или зверем.</a:t>
            </a:r>
          </a:p>
          <a:p>
            <a:r>
              <a:rPr lang="ru-RU" dirty="0"/>
              <a:t>E – </a:t>
            </a:r>
            <a:r>
              <a:rPr lang="ru-RU" dirty="0" err="1"/>
              <a:t>exercise</a:t>
            </a:r>
            <a:r>
              <a:rPr lang="ru-RU" dirty="0"/>
              <a:t> – физическая активность. Душ, растяжка, бокс, прогулка. Пожалуйста, выделяйте для неё время, она особенно важна для проработки тех травматических переживаний, которые мы разделяем сейчас.</a:t>
            </a:r>
          </a:p>
          <a:p>
            <a:r>
              <a:rPr lang="ru-RU" dirty="0"/>
              <a:t>E – </a:t>
            </a:r>
            <a:r>
              <a:rPr lang="ru-RU" dirty="0" err="1"/>
              <a:t>education</a:t>
            </a:r>
            <a:r>
              <a:rPr lang="ru-RU" dirty="0"/>
              <a:t> – образование. Узнавание чего-то нового, что может мне помочь и поддержать. Благо, для этого сейчас есть все возможности: семинары, встречи, множество материалов в сети, было бы желание.</a:t>
            </a:r>
          </a:p>
          <a:p>
            <a:r>
              <a:rPr lang="ru-RU" dirty="0"/>
              <a:t>D – </a:t>
            </a:r>
            <a:r>
              <a:rPr lang="ru-RU" dirty="0" err="1"/>
              <a:t>diet</a:t>
            </a:r>
            <a:r>
              <a:rPr lang="ru-RU" dirty="0"/>
              <a:t> – правильное и полноценное питание. Пожалуйста, помогите своему телу справляться с большой нагрузкой, которая сейчас на него ложится: овощи, зелень, фрукты, кисломолочное, крупы, белки. И по возможности без алкоголя: это кажущееся лёгким решение очень сильно аукается впоследствии.</a:t>
            </a:r>
          </a:p>
          <a:p>
            <a:r>
              <a:rPr lang="ru-RU" dirty="0"/>
              <a:t>S – </a:t>
            </a:r>
            <a:r>
              <a:rPr lang="ru-RU" dirty="0" err="1"/>
              <a:t>sleep</a:t>
            </a:r>
            <a:r>
              <a:rPr lang="ru-RU" dirty="0"/>
              <a:t> – сон. Последнее по порядку, но не по значению. Во сне организм восстанавливается, во сне обрабатываются наши впечатления, физически очищается мозг – работают клетки-«уборщики». Стоит недоспать несколько дней – и можно ощутить явственные симптомы интоксикации. «Не травмироваться на ночь!»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643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2864</TotalTime>
  <Words>1736</Words>
  <Application>Microsoft Office PowerPoint</Application>
  <PresentationFormat>Широкоэкранный</PresentationFormat>
  <Paragraphs>122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Calibri</vt:lpstr>
      <vt:lpstr>Garamond</vt:lpstr>
      <vt:lpstr>Савон</vt:lpstr>
      <vt:lpstr>Логотерапия в кризисные времена</vt:lpstr>
      <vt:lpstr>Знакомство</vt:lpstr>
      <vt:lpstr>Вопросы последних недель</vt:lpstr>
      <vt:lpstr>Ведущие чувства при травме</vt:lpstr>
      <vt:lpstr>Что такое шоковая травма?</vt:lpstr>
      <vt:lpstr>Несколько мыслей о травме</vt:lpstr>
      <vt:lpstr>Презентация PowerPoint</vt:lpstr>
      <vt:lpstr>4 задачи горя по Дж. В. Вордену</vt:lpstr>
      <vt:lpstr>Модель SEEDS Джон Арден</vt:lpstr>
      <vt:lpstr>Как быстро переключиться?</vt:lpstr>
      <vt:lpstr>Nota bene</vt:lpstr>
      <vt:lpstr>Виктор Эмиль Франкл (26.03.1905 – 2.09.1997)</vt:lpstr>
      <vt:lpstr>Презентация PowerPoint</vt:lpstr>
      <vt:lpstr>Отношение к страданию</vt:lpstr>
      <vt:lpstr>Презентация PowerPoint</vt:lpstr>
      <vt:lpstr>Презентация PowerPoint</vt:lpstr>
      <vt:lpstr>Презентация PowerPoint</vt:lpstr>
      <vt:lpstr>Формула отчаяния по Франклу</vt:lpstr>
      <vt:lpstr>It should be meaningful!</vt:lpstr>
      <vt:lpstr>Что такое смысл?</vt:lpstr>
      <vt:lpstr>Что важного, осмысленного случилось со мной сегодня? Почему для меня это важно?</vt:lpstr>
      <vt:lpstr>Путь к обретению смысла в страдании</vt:lpstr>
      <vt:lpstr>Логотерапевтическое видение будущего</vt:lpstr>
      <vt:lpstr>Работа с виной</vt:lpstr>
      <vt:lpstr>Презентация PowerPoint</vt:lpstr>
      <vt:lpstr>Спасибо!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Логотерапия в кризисное время</dc:title>
  <dc:creator>Яблонская Светлана</dc:creator>
  <cp:lastModifiedBy>Яблонская Светлана</cp:lastModifiedBy>
  <cp:revision>3</cp:revision>
  <dcterms:created xsi:type="dcterms:W3CDTF">2022-06-01T17:49:44Z</dcterms:created>
  <dcterms:modified xsi:type="dcterms:W3CDTF">2022-06-03T17:34:18Z</dcterms:modified>
</cp:coreProperties>
</file>