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Alternate"/>
        <a:ea typeface="DIN Alternate"/>
        <a:cs typeface="DIN Alternate"/>
        <a:sym typeface="DIN Alternat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838787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N Alternate"/>
          <a:ea typeface="DIN Alternate"/>
          <a:cs typeface="DIN Alternate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IN Alternate"/>
          <a:ea typeface="DIN Alternate"/>
          <a:cs typeface="DIN Alternate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1588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Изображение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Изображение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5" name="Комментарий в прямоугольнике"/>
          <p:cNvSpPr/>
          <p:nvPr/>
        </p:nvSpPr>
        <p:spPr>
          <a:xfrm>
            <a:off x="469900" y="2362200"/>
            <a:ext cx="12065001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89000" y="2908300"/>
            <a:ext cx="11226800" cy="259334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" name="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06400" y="7789333"/>
            <a:ext cx="12192000" cy="990602"/>
          </a:xfrm>
          <a:prstGeom prst="rect">
            <a:avLst/>
          </a:prstGeom>
        </p:spPr>
        <p:txBody>
          <a:bodyPr anchor="t"/>
          <a:lstStyle/>
          <a:p>
            <a:pPr algn="r">
              <a:spcBef>
                <a:spcPts val="0"/>
              </a:spcBef>
              <a:defRPr sz="6000" cap="none"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8" name="Текст"/>
          <p:cNvSpPr txBox="1">
            <a:spLocks noGrp="1"/>
          </p:cNvSpPr>
          <p:nvPr>
            <p:ph type="body" sz="quarter" idx="14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defRPr sz="2400" spc="100"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2641600"/>
            <a:ext cx="6705600" cy="370078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Иван Арсентьев"/>
          <p:cNvSpPr txBox="1">
            <a:spLocks noGrp="1"/>
          </p:cNvSpPr>
          <p:nvPr>
            <p:ph type="body" sz="quarter" idx="14"/>
          </p:nvPr>
        </p:nvSpPr>
        <p:spPr>
          <a:xfrm>
            <a:off x="5892800" y="7725833"/>
            <a:ext cx="6705600" cy="990602"/>
          </a:xfrm>
          <a:prstGeom prst="rect">
            <a:avLst/>
          </a:prstGeom>
        </p:spPr>
        <p:txBody>
          <a:bodyPr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6000" cap="none">
                <a:solidFill>
                  <a:srgbClr val="232323"/>
                </a:solidFill>
              </a:defRPr>
            </a:pPr>
            <a:endParaRPr/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6140894"/>
            <a:ext cx="12192000" cy="264"/>
          </a:xfrm>
          <a:prstGeom prst="rect">
            <a:avLst/>
          </a:prstGeom>
          <a:ln w="38100">
            <a:solidFill>
              <a:srgbClr val="A6AAA9"/>
            </a:solidFill>
          </a:ln>
        </p:spPr>
        <p:txBody>
          <a:bodyPr anchor="ctr"/>
          <a:lstStyle>
            <a:lvl1pPr marL="444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89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33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8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22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3" name="Уровень текста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61861" y="4191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Линия"/>
          <p:cNvSpPr/>
          <p:nvPr/>
        </p:nvSpPr>
        <p:spPr>
          <a:xfrm flipV="1">
            <a:off x="5892800" y="6141011"/>
            <a:ext cx="6705601" cy="146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50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7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дополн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8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Линия"/>
          <p:cNvSpPr/>
          <p:nvPr/>
        </p:nvSpPr>
        <p:spPr>
          <a:xfrm flipV="1">
            <a:off x="406400" y="993160"/>
            <a:ext cx="12192001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96" name="Уровень текста 1…"/>
          <p:cNvSpPr txBox="1">
            <a:spLocks noGrp="1"/>
          </p:cNvSpPr>
          <p:nvPr>
            <p:ph type="body" sz="half" idx="14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 flipV="1">
            <a:off x="406400" y="6140894"/>
            <a:ext cx="12192001" cy="264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9444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solidFill>
                  <a:srgbClr val="83878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0" i="0" u="none" strike="noStrike" cap="all" spc="0" baseline="0">
          <a:ln>
            <a:noFill/>
          </a:ln>
          <a:solidFill>
            <a:schemeClr val="accent1"/>
          </a:solidFill>
          <a:uFillTx/>
          <a:latin typeface="DIN Alternate"/>
          <a:ea typeface="DIN Alternate"/>
          <a:cs typeface="DIN Alternate"/>
          <a:sym typeface="DIN Alternate"/>
        </a:defRPr>
      </a:lvl9pPr>
    </p:titleStyle>
    <p:bodyStyle>
      <a:lvl1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1pPr>
      <a:lvl2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2pPr>
      <a:lvl3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3pPr>
      <a:lvl4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4pPr>
      <a:lvl5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5pPr>
      <a:lvl6pPr marL="2928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6pPr>
      <a:lvl7pPr marL="3372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7pPr>
      <a:lvl8pPr marL="3817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8pPr>
      <a:lvl9pPr marL="4261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9pPr>
    </p:bodyStyle>
    <p:otherStyle>
      <a:lvl1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.ac.uk/psychoanalysis/people/bateman" TargetMode="External"/><Relationship Id="rId2" Type="http://schemas.openxmlformats.org/officeDocument/2006/relationships/hyperlink" Target="http://www.annafreud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ucl.ac.uk/psychoanalysis/people/peter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ivanishuk.galina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Качество ментализации в семейной коммуникации в процессе терапии"/>
          <p:cNvSpPr txBox="1">
            <a:spLocks noGrp="1"/>
          </p:cNvSpPr>
          <p:nvPr>
            <p:ph type="ctrTitle"/>
          </p:nvPr>
        </p:nvSpPr>
        <p:spPr>
          <a:xfrm>
            <a:off x="406400" y="6799149"/>
            <a:ext cx="12192000" cy="2705102"/>
          </a:xfrm>
          <a:prstGeom prst="rect">
            <a:avLst/>
          </a:prstGeom>
        </p:spPr>
        <p:txBody>
          <a:bodyPr/>
          <a:lstStyle>
            <a:lvl1pPr defTabSz="408940">
              <a:defRPr sz="6400"/>
            </a:lvl1pPr>
          </a:lstStyle>
          <a:p>
            <a:r>
              <a:t>Качество ментализации в семейной коммуникации в процессе терапии</a:t>
            </a:r>
          </a:p>
        </p:txBody>
      </p:sp>
      <p:sp>
        <p:nvSpPr>
          <p:cNvPr id="171" name="Лайшева Галина"/>
          <p:cNvSpPr txBox="1">
            <a:spLocks noGrp="1"/>
          </p:cNvSpPr>
          <p:nvPr>
            <p:ph type="subTitle" sz="quarter" idx="1"/>
          </p:nvPr>
        </p:nvSpPr>
        <p:spPr>
          <a:xfrm>
            <a:off x="406399" y="3975100"/>
            <a:ext cx="12192003" cy="1803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Лайшева Галина</a:t>
            </a:r>
          </a:p>
          <a:p>
            <a:pPr>
              <a:defRPr sz="3600"/>
            </a:pPr>
            <a:r>
              <a:t>К.психол.Н.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Ну он (о сыне), конечно, в дедушку пошел: по взгляду сразу понимаешь, что какие-то темные мысли, враждебность… но при этом такой ласковый, тянется. У меня сразу тревога, как такой он будет жить неприспособленный?"/>
          <p:cNvSpPr txBox="1">
            <a:spLocks noGrp="1"/>
          </p:cNvSpPr>
          <p:nvPr>
            <p:ph type="body" sz="half" idx="1"/>
          </p:nvPr>
        </p:nvSpPr>
        <p:spPr>
          <a:xfrm>
            <a:off x="888998" y="2560318"/>
            <a:ext cx="11226803" cy="4226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Ну он (о сыне), конечно, в дедушку пошел: по взгляду сразу понимаешь, что какие-то темные мысли, враждебность… но при этом такой ласковый, тянется. У меня сразу тревога, как такой он будет жить неприспособленный?</a:t>
            </a:r>
          </a:p>
        </p:txBody>
      </p:sp>
      <p:sp>
        <p:nvSpPr>
          <p:cNvPr id="203" name="Клиентка с псевдоментализацией"/>
          <p:cNvSpPr txBox="1">
            <a:spLocks noGrp="1"/>
          </p:cNvSpPr>
          <p:nvPr>
            <p:ph type="body" idx="13"/>
          </p:nvPr>
        </p:nvSpPr>
        <p:spPr>
          <a:xfrm>
            <a:off x="406400" y="7789333"/>
            <a:ext cx="12192000" cy="863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spcBef>
                <a:spcPts val="0"/>
              </a:spcBef>
              <a:defRPr sz="3600" cap="none">
                <a:solidFill>
                  <a:srgbClr val="838787"/>
                </a:solidFill>
              </a:defRPr>
            </a:lvl1pPr>
          </a:lstStyle>
          <a:p>
            <a:r>
              <a:t>Клиентка с псевдоментализацией</a:t>
            </a:r>
          </a:p>
        </p:txBody>
      </p:sp>
      <p:sp>
        <p:nvSpPr>
          <p:cNvPr id="204" name="Примеры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spcBef>
                <a:spcPts val="0"/>
              </a:spcBef>
              <a:defRPr sz="2400" spc="100">
                <a:solidFill>
                  <a:srgbClr val="838787"/>
                </a:solidFill>
              </a:defRPr>
            </a:lvl1pPr>
          </a:lstStyle>
          <a:p>
            <a:r>
              <a:t>Примеры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0766.JPG" descr="IMG_0766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2500" r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7" name="Как особенность семейной систе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9522">
              <a:defRPr sz="4800"/>
            </a:lvl1pPr>
          </a:lstStyle>
          <a:p>
            <a:r>
              <a:t>Как особенность семейной системы</a:t>
            </a:r>
          </a:p>
        </p:txBody>
      </p:sp>
      <p:sp>
        <p:nvSpPr>
          <p:cNvPr id="208" name="Ментализаци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Ментализация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сихотерапия, основанная на ментализац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Психотерапия, основанная на ментализации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Ссылки на работы по теме ментализации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Ссылки на работы по теме ментализации</a:t>
            </a:r>
          </a:p>
        </p:txBody>
      </p:sp>
      <p:sp>
        <p:nvSpPr>
          <p:cNvPr id="213" name="1. Соколова Е.Т., Иванищук Г.А. Мотивационные источники и регуляторные функции манипуляции // Вопросы психологии. - 2013. - № 4. - С. 87-101.…"/>
          <p:cNvSpPr txBox="1">
            <a:spLocks noGrp="1"/>
          </p:cNvSpPr>
          <p:nvPr>
            <p:ph type="title"/>
          </p:nvPr>
        </p:nvSpPr>
        <p:spPr>
          <a:xfrm>
            <a:off x="491066" y="1452033"/>
            <a:ext cx="11484439" cy="7836496"/>
          </a:xfrm>
          <a:prstGeom prst="rect">
            <a:avLst/>
          </a:prstGeom>
        </p:spPr>
        <p:txBody>
          <a:bodyPr/>
          <a:lstStyle/>
          <a:p>
            <a:pPr defTabSz="362204">
              <a:spcBef>
                <a:spcPts val="1700"/>
              </a:spcBef>
              <a:defRPr sz="3720"/>
            </a:pPr>
            <a:r>
              <a:t>1. Соколова Е.Т., Иванищук Г.А. Мотивационные источники и регуляторные функции манипуляции // Вопросы психологии. - 2013. - № 4. - С. 87-101.</a:t>
            </a:r>
          </a:p>
          <a:p>
            <a:pPr defTabSz="362204">
              <a:spcBef>
                <a:spcPts val="1700"/>
              </a:spcBef>
              <a:defRPr sz="3720"/>
            </a:pPr>
            <a:r>
              <a:t>2. Иванищук Г.А. Связь уровня макиавеллизма и нарушений ментализации у пациентов с суицидальным поведением [Электронный ресурс] Психологические исследования. - 2015. - Т. 8. - № 41. - С. 4. URL: http://psystudy.ru </a:t>
            </a:r>
          </a:p>
          <a:p>
            <a:pPr defTabSz="362204">
              <a:spcBef>
                <a:spcPts val="1700"/>
              </a:spcBef>
              <a:defRPr sz="3720"/>
            </a:pPr>
            <a:r>
              <a:t>3. Бейтман Э.У., ФонаГи П. Лечение пограничного расстройства личности с опорой на ментализацию: практическое пособие. -М.: Институт общегуманитарных исследований, 2014.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Интернет-ресуры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Интернет-ресуры</a:t>
            </a:r>
          </a:p>
        </p:txBody>
      </p:sp>
      <p:sp>
        <p:nvSpPr>
          <p:cNvPr id="216" name="1. http://www.annafreud.org/…"/>
          <p:cNvSpPr txBox="1">
            <a:spLocks noGrp="1"/>
          </p:cNvSpPr>
          <p:nvPr>
            <p:ph type="title"/>
          </p:nvPr>
        </p:nvSpPr>
        <p:spPr>
          <a:xfrm>
            <a:off x="491066" y="1452033"/>
            <a:ext cx="11484439" cy="7836496"/>
          </a:xfrm>
          <a:prstGeom prst="rect">
            <a:avLst/>
          </a:prstGeom>
        </p:spPr>
        <p:txBody>
          <a:bodyPr/>
          <a:lstStyle/>
          <a:p>
            <a:pPr defTabSz="449833">
              <a:spcBef>
                <a:spcPts val="2100"/>
              </a:spcBef>
              <a:defRPr sz="4619"/>
            </a:pPr>
            <a:r>
              <a:t>1.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http://www.annafreud.org/</a:t>
            </a:r>
            <a:r>
              <a:t> </a:t>
            </a:r>
          </a:p>
          <a:p>
            <a:pPr defTabSz="449833">
              <a:spcBef>
                <a:spcPts val="2100"/>
              </a:spcBef>
              <a:defRPr sz="4619"/>
            </a:pPr>
            <a:r>
              <a:t>сайт института Фрейда и обучения ментализации</a:t>
            </a:r>
          </a:p>
          <a:p>
            <a:pPr defTabSz="449833">
              <a:spcBef>
                <a:spcPts val="2100"/>
              </a:spcBef>
              <a:defRPr sz="4619"/>
            </a:pPr>
            <a:r>
              <a:t>2.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http://www.ucl.ac.uk/psychoanalysis/people/bateman</a:t>
            </a:r>
          </a:p>
          <a:p>
            <a:pPr defTabSz="449833">
              <a:spcBef>
                <a:spcPts val="2100"/>
              </a:spcBef>
              <a:defRPr sz="4619"/>
            </a:pPr>
            <a:r>
              <a:t> Энтони Бэйтман + слайды по ментализации</a:t>
            </a:r>
          </a:p>
          <a:p>
            <a:pPr defTabSz="449833">
              <a:spcBef>
                <a:spcPts val="2100"/>
              </a:spcBef>
              <a:defRPr sz="4619"/>
            </a:pPr>
            <a:r>
              <a:t>3.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http://www.ucl.ac.uk/psychoanalysis/people/peter</a:t>
            </a:r>
          </a:p>
          <a:p>
            <a:pPr defTabSz="449833">
              <a:spcBef>
                <a:spcPts val="2100"/>
              </a:spcBef>
              <a:defRPr sz="4619"/>
            </a:pPr>
            <a:r>
              <a:t>Сам ФонаГи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Спасибо за внимание!"/>
          <p:cNvSpPr txBox="1">
            <a:spLocks noGrp="1"/>
          </p:cNvSpPr>
          <p:nvPr>
            <p:ph type="ctrTitle"/>
          </p:nvPr>
        </p:nvSpPr>
        <p:spPr>
          <a:xfrm>
            <a:off x="406400" y="5086349"/>
            <a:ext cx="12192001" cy="270510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Спасибо за внимание!</a:t>
            </a:r>
          </a:p>
        </p:txBody>
      </p:sp>
      <p:sp>
        <p:nvSpPr>
          <p:cNvPr id="219" name="ivanishuk.galina@gmail.com"/>
          <p:cNvSpPr txBox="1">
            <a:spLocks noGrp="1"/>
          </p:cNvSpPr>
          <p:nvPr>
            <p:ph type="subTitle" sz="quarter" idx="1"/>
          </p:nvPr>
        </p:nvSpPr>
        <p:spPr>
          <a:xfrm>
            <a:off x="406399" y="5537199"/>
            <a:ext cx="12192001" cy="1803401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2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2"/>
              </a:rPr>
              <a:t>ivanishuk.galina@gmail.com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Что такое ментализация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9600"/>
            </a:lvl1pPr>
          </a:lstStyle>
          <a:p>
            <a:r>
              <a:t>Что такое ментализация?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И есть продукт семейной систе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И есть продукт семейной системы</a:t>
            </a:r>
          </a:p>
        </p:txBody>
      </p:sp>
      <p:sp>
        <p:nvSpPr>
          <p:cNvPr id="176" name="Ментализаци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Ментализация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0152.JPG" descr="IMG_015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2500" r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9" name="Как особенность личност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4574">
              <a:defRPr sz="6400"/>
            </a:lvl1pPr>
          </a:lstStyle>
          <a:p>
            <a:r>
              <a:t>Как особенность личности</a:t>
            </a:r>
          </a:p>
        </p:txBody>
      </p:sp>
      <p:sp>
        <p:nvSpPr>
          <p:cNvPr id="180" name="Ментализаци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Ментализация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Шкала по П. Фонаги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t>Шкала по П. Фонаги</a:t>
            </a:r>
          </a:p>
        </p:txBody>
      </p:sp>
      <p:sp>
        <p:nvSpPr>
          <p:cNvPr id="183" name="Низкий уровень ментализац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Низкий уровень ментализации</a:t>
            </a:r>
          </a:p>
        </p:txBody>
      </p:sp>
      <p:sp>
        <p:nvSpPr>
          <p:cNvPr id="184" name="Подробное (неоправданное) описание деталей при игнорировании мотивов, чувств и мыслей;…"/>
          <p:cNvSpPr txBox="1">
            <a:spLocks noGrp="1"/>
          </p:cNvSpPr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Подробное (неоправданное) описание деталей при игнорировании мотивов, чувств и мыслей;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Внимание к внешним социальным факторам,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таким как школа, соседи, администрация.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Взаимодействия описываются в физических терминах (предположения о мотивах, основанные на внешности, статусе: внутренние – болезнь, внешние – финансовое положение);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Использование ярлыков для описания состояния (усталый, ленивый, умный, в депрессии);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Озабоченность нормами и правилами (должен / не должен);</a:t>
            </a:r>
          </a:p>
          <a:p>
            <a:pPr marL="177800" indent="-177800" defTabSz="233679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Стратегия обвинения и/или поиска ошибок;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Шкала по П. Фонаги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t>Шкала по П. Фонаги</a:t>
            </a:r>
          </a:p>
        </p:txBody>
      </p:sp>
      <p:sp>
        <p:nvSpPr>
          <p:cNvPr id="187" name="Низкий уровень ментализац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Низкий уровень ментализации</a:t>
            </a:r>
          </a:p>
        </p:txBody>
      </p:sp>
      <p:sp>
        <p:nvSpPr>
          <p:cNvPr id="188" name="– Уверенность в понимании чувств и мыслей других;…"/>
          <p:cNvSpPr txBox="1">
            <a:spLocks noGrp="1"/>
          </p:cNvSpPr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200025" indent="-200025" defTabSz="262888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– Уверенность в понимании чувств и мыслей других;</a:t>
            </a:r>
          </a:p>
          <a:p>
            <a:pPr marL="200025" indent="-200025" defTabSz="262888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– Отсутствие рефлексии: восприятие немедленно запускает действие;</a:t>
            </a:r>
          </a:p>
          <a:p>
            <a:pPr marL="200025" indent="-200025" defTabSz="262888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– Проблемы с пониманием воздействия мыслей, чувств и действий человека на других, поверхностное или конкретное понимание поведения;</a:t>
            </a:r>
          </a:p>
          <a:p>
            <a:pPr marL="200025" indent="-200025" defTabSz="262888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– Склонность к генерализациям и предубеждениям (приписывание злых намерений как само собой разумеющееся);</a:t>
            </a:r>
          </a:p>
          <a:p>
            <a:pPr marL="200025" indent="-200025" defTabSz="262888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– Жесткое следование первому разумному объяснению (альтернативные объяснения отсутствуют)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Не знаю, что там будут мужчины чувствовать.. Мужская душа – загадка. Может быть любой ответ: «отлично» или за шиворот схватит. Я лично никого на танцы не приглашала, только в фильмах такое видела… Кто их знает… Мужчины, как инопланетяне"/>
          <p:cNvSpPr txBox="1">
            <a:spLocks noGrp="1"/>
          </p:cNvSpPr>
          <p:nvPr>
            <p:ph type="body" sz="half" idx="1"/>
          </p:nvPr>
        </p:nvSpPr>
        <p:spPr>
          <a:xfrm>
            <a:off x="889000" y="2908299"/>
            <a:ext cx="11226800" cy="319920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Не знаю, что там будут мужчины чувствовать.. Мужская душа – загадка. Может быть любой ответ: «отлично» или за шиворот схватит. Я лично никого на танцы не приглашала, только в фильмах такое видела… Кто их знает… Мужчины, как инопланетяне</a:t>
            </a:r>
          </a:p>
        </p:txBody>
      </p:sp>
      <p:sp>
        <p:nvSpPr>
          <p:cNvPr id="191" name="Клиентка с низким уровнем ментализации"/>
          <p:cNvSpPr txBox="1">
            <a:spLocks noGrp="1"/>
          </p:cNvSpPr>
          <p:nvPr>
            <p:ph type="body" idx="13"/>
          </p:nvPr>
        </p:nvSpPr>
        <p:spPr>
          <a:xfrm>
            <a:off x="406400" y="7789333"/>
            <a:ext cx="12192000" cy="863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spcBef>
                <a:spcPts val="0"/>
              </a:spcBef>
              <a:defRPr sz="3600" cap="none">
                <a:solidFill>
                  <a:srgbClr val="838787"/>
                </a:solidFill>
              </a:defRPr>
            </a:lvl1pPr>
          </a:lstStyle>
          <a:p>
            <a:r>
              <a:t>Клиентка с низким уровнем ментализации</a:t>
            </a:r>
          </a:p>
        </p:txBody>
      </p:sp>
      <p:sp>
        <p:nvSpPr>
          <p:cNvPr id="192" name="примеры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spcBef>
                <a:spcPts val="0"/>
              </a:spcBef>
              <a:defRPr sz="2400" spc="100">
                <a:solidFill>
                  <a:srgbClr val="838787"/>
                </a:solidFill>
              </a:defRPr>
            </a:lvl1pPr>
          </a:lstStyle>
          <a:p>
            <a:r>
              <a:t>примеры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Живу с третьей женой. Она мирится со всеми недостатками, кроме алкоголизма и наркотиков. Первая была алкоголичка, а вторая... так получилось, что встретил третью – ее подругу. Я вообще легко женюсь – со второй и с третьей одновременно познакомился"/>
          <p:cNvSpPr txBox="1">
            <a:spLocks noGrp="1"/>
          </p:cNvSpPr>
          <p:nvPr>
            <p:ph type="body" sz="half" idx="1"/>
          </p:nvPr>
        </p:nvSpPr>
        <p:spPr>
          <a:xfrm>
            <a:off x="889000" y="2908299"/>
            <a:ext cx="11226800" cy="3629811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Живу с третьей женой. Она мирится со всеми недостатками, кроме алкоголизма и наркотиков. Первая была алкоголичка, а вторая... так получилось, что встретил третью – ее подругу. Я вообще легко женюсь – со второй и с третьей одновременно познакомился</a:t>
            </a:r>
          </a:p>
        </p:txBody>
      </p:sp>
      <p:sp>
        <p:nvSpPr>
          <p:cNvPr id="195" name="Пациент с низким уровнем ментализации"/>
          <p:cNvSpPr txBox="1">
            <a:spLocks noGrp="1"/>
          </p:cNvSpPr>
          <p:nvPr>
            <p:ph type="body" idx="13"/>
          </p:nvPr>
        </p:nvSpPr>
        <p:spPr>
          <a:xfrm>
            <a:off x="406400" y="7789333"/>
            <a:ext cx="12192000" cy="863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spcBef>
                <a:spcPts val="0"/>
              </a:spcBef>
              <a:defRPr sz="3600" cap="none">
                <a:solidFill>
                  <a:srgbClr val="838787"/>
                </a:solidFill>
              </a:defRPr>
            </a:lvl1pPr>
          </a:lstStyle>
          <a:p>
            <a:r>
              <a:t>Пациент с низким уровнем ментализации</a:t>
            </a:r>
          </a:p>
        </p:txBody>
      </p:sp>
      <p:sp>
        <p:nvSpPr>
          <p:cNvPr id="196" name="примеры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spcBef>
                <a:spcPts val="0"/>
              </a:spcBef>
              <a:defRPr sz="2400" spc="100">
                <a:solidFill>
                  <a:srgbClr val="838787"/>
                </a:solidFill>
              </a:defRPr>
            </a:lvl1pPr>
          </a:lstStyle>
          <a:p>
            <a:r>
              <a:t>примеры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Шкала по П. Фонаги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t>Шкала по П. Фонаги</a:t>
            </a:r>
          </a:p>
        </p:txBody>
      </p:sp>
      <p:sp>
        <p:nvSpPr>
          <p:cNvPr id="199" name="псевдоментализац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псевдоментализация</a:t>
            </a:r>
          </a:p>
        </p:txBody>
      </p:sp>
      <p:sp>
        <p:nvSpPr>
          <p:cNvPr id="200" name="Непрозрачность ума другого не замечается;…"/>
          <p:cNvSpPr txBox="1">
            <a:spLocks noGrp="1"/>
          </p:cNvSpPr>
          <p:nvPr>
            <p:ph type="body" idx="13"/>
          </p:nvPr>
        </p:nvSpPr>
        <p:spPr>
          <a:xfrm>
            <a:off x="406399" y="2743200"/>
            <a:ext cx="11833953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Непрозрачность ума другого не замечается;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Обобщение умозаключений о мыслях и чувствах другого простирается за пределы конкретной ситуации;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Выражение умозаключений о состоянии другого неадекватным способом;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Рассказ о мыслях и чувствах так красочен и детален, что вряд ли может основываться на реальных фактах;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Идеализация собственной интуиции как самоцель;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Отрицание объективной реальности, искажающее восприятие;</a:t>
            </a:r>
          </a:p>
          <a:p>
            <a:pPr marL="182243" indent="-182243" defTabSz="239522">
              <a:lnSpc>
                <a:spcPct val="100000"/>
              </a:lnSpc>
              <a:spcBef>
                <a:spcPts val="11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6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Отрицания реальных чувств другого и замещение их выдуманными конструкциями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Custom</PresentationFormat>
  <Paragraphs>58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New_Template7</vt:lpstr>
      <vt:lpstr>Качество ментализации в семейной коммуникации в процессе терапии</vt:lpstr>
      <vt:lpstr>Что такое ментализация?</vt:lpstr>
      <vt:lpstr>И есть продукт семейной системы</vt:lpstr>
      <vt:lpstr>Как особенность личности</vt:lpstr>
      <vt:lpstr>Низкий уровень ментализации</vt:lpstr>
      <vt:lpstr>Низкий уровень ментализации</vt:lpstr>
      <vt:lpstr>PowerPoint Presentation</vt:lpstr>
      <vt:lpstr>PowerPoint Presentation</vt:lpstr>
      <vt:lpstr>псевдоментализация</vt:lpstr>
      <vt:lpstr>PowerPoint Presentation</vt:lpstr>
      <vt:lpstr>Как особенность семейной системы</vt:lpstr>
      <vt:lpstr>Психотерапия, основанная на ментализации</vt:lpstr>
      <vt:lpstr>1. Соколова Е.Т., Иванищук Г.А. Мотивационные источники и регуляторные функции манипуляции // Вопросы психологии. - 2013. - № 4. - С. 87-101. 2. Иванищук Г.А. Связь уровня макиавеллизма и нарушений ментализации у пациентов с суицидальным поведением [Электронный ресурс] Психологические исследования. - 2015. - Т. 8. - № 41. - С. 4. URL: http://psystudy.ru  3. Бейтман Э.У., ФонаГи П. Лечение пограничного расстройства личности с опорой на ментализацию: практическое пособие. -М.: Институт общегуманитарных исследований, 2014.</vt:lpstr>
      <vt:lpstr>1. http://www.annafreud.org/  сайт института Фрейда и обучения ментализации 2. http://www.ucl.ac.uk/psychoanalysis/people/bateman  Энтони Бэйтман + слайды по ментализации 3. http://www.ucl.ac.uk/psychoanalysis/people/peter Сам ФонаГи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Качество ментализации в семейной коммуникации в процессе терапии</dc:title>
  <dc:creator>MA</dc:creator>
  <cp:lastModifiedBy>MA</cp:lastModifiedBy>
  <cp:revision>1</cp:revision>
  <dcterms:modified xsi:type="dcterms:W3CDTF">2017-10-25T11:41:52Z</dcterms:modified>
</cp:coreProperties>
</file>