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notesMasterIdLst>
    <p:notesMasterId r:id="rId13"/>
  </p:notesMasterIdLst>
  <p:sldIdLst>
    <p:sldId id="257" r:id="rId2"/>
    <p:sldId id="262" r:id="rId3"/>
    <p:sldId id="264" r:id="rId4"/>
    <p:sldId id="259" r:id="rId5"/>
    <p:sldId id="268" r:id="rId6"/>
    <p:sldId id="265" r:id="rId7"/>
    <p:sldId id="266" r:id="rId8"/>
    <p:sldId id="267" r:id="rId9"/>
    <p:sldId id="269" r:id="rId10"/>
    <p:sldId id="260" r:id="rId11"/>
    <p:sldId id="261" r:id="rId12"/>
  </p:sldIdLst>
  <p:sldSz cx="12192000" cy="6858000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Александр" initials="А" lastIdx="0" clrIdx="0"/>
  <p:cmAuthor id="1" name="Администратор" initials="А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82233" autoAdjust="0"/>
  </p:normalViewPr>
  <p:slideViewPr>
    <p:cSldViewPr snapToGrid="0">
      <p:cViewPr>
        <p:scale>
          <a:sx n="73" d="100"/>
          <a:sy n="73" d="100"/>
        </p:scale>
        <p:origin x="-1218" y="-14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4" d="100"/>
          <a:sy n="54" d="100"/>
        </p:scale>
        <p:origin x="-912" y="-96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B99E16-C71D-418E-9622-FDCCD03C2D9F}" type="datetimeFigureOut">
              <a:rPr lang="ru-RU" smtClean="0"/>
              <a:t>29.10.2016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1BF4C2-81EF-4810-8A04-D2FB1894CBA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41966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1BF4C2-81EF-4810-8A04-D2FB1894CBAC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608368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1BF4C2-81EF-4810-8A04-D2FB1894CBAC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18467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1BF4C2-81EF-4810-8A04-D2FB1894CBAC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97290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12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1BF4C2-81EF-4810-8A04-D2FB1894CBAC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7348949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70000" lnSpcReduction="20000"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1BF4C2-81EF-4810-8A04-D2FB1894CBAC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37148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1BF4C2-81EF-4810-8A04-D2FB1894CBAC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184251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1BF4C2-81EF-4810-8A04-D2FB1894CBAC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663983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1BF4C2-81EF-4810-8A04-D2FB1894CBAC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538110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1BF4C2-81EF-4810-8A04-D2FB1894CBAC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934138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1BF4C2-81EF-4810-8A04-D2FB1894CBAC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97586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56210-5D61-4941-8A78-C8023F1BBD4A}" type="datetimeFigureOut">
              <a:rPr lang="ru-RU" smtClean="0"/>
              <a:pPr/>
              <a:t>29.10.2016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D5F91-914E-4811-BE8C-CC67673F889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68190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56210-5D61-4941-8A78-C8023F1BBD4A}" type="datetimeFigureOut">
              <a:rPr lang="ru-RU" smtClean="0"/>
              <a:pPr/>
              <a:t>29.10.2016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D5F91-914E-4811-BE8C-CC67673F889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63877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56210-5D61-4941-8A78-C8023F1BBD4A}" type="datetimeFigureOut">
              <a:rPr lang="ru-RU" smtClean="0"/>
              <a:pPr/>
              <a:t>29.10.2016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D5F91-914E-4811-BE8C-CC67673F889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876281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56210-5D61-4941-8A78-C8023F1BBD4A}" type="datetimeFigureOut">
              <a:rPr lang="ru-RU" smtClean="0"/>
              <a:pPr/>
              <a:t>29.10.2016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D5F91-914E-4811-BE8C-CC67673F889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741316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56210-5D61-4941-8A78-C8023F1BBD4A}" type="datetimeFigureOut">
              <a:rPr lang="ru-RU" smtClean="0"/>
              <a:pPr/>
              <a:t>29.10.2016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D5F91-914E-4811-BE8C-CC67673F889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2389425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56210-5D61-4941-8A78-C8023F1BBD4A}" type="datetimeFigureOut">
              <a:rPr lang="ru-RU" smtClean="0"/>
              <a:pPr/>
              <a:t>29.10.2016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D5F91-914E-4811-BE8C-CC67673F889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819569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56210-5D61-4941-8A78-C8023F1BBD4A}" type="datetimeFigureOut">
              <a:rPr lang="ru-RU" smtClean="0"/>
              <a:pPr/>
              <a:t>29.10.2016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D5F91-914E-4811-BE8C-CC67673F889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761832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56210-5D61-4941-8A78-C8023F1BBD4A}" type="datetimeFigureOut">
              <a:rPr lang="ru-RU" smtClean="0"/>
              <a:pPr/>
              <a:t>29.10.2016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D5F91-914E-4811-BE8C-CC67673F889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709427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56210-5D61-4941-8A78-C8023F1BBD4A}" type="datetimeFigureOut">
              <a:rPr lang="ru-RU" smtClean="0"/>
              <a:pPr/>
              <a:t>29.10.2016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D5F91-914E-4811-BE8C-CC67673F889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9193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56210-5D61-4941-8A78-C8023F1BBD4A}" type="datetimeFigureOut">
              <a:rPr lang="ru-RU" smtClean="0"/>
              <a:pPr/>
              <a:t>29.10.2016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D5F91-914E-4811-BE8C-CC67673F889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09430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56210-5D61-4941-8A78-C8023F1BBD4A}" type="datetimeFigureOut">
              <a:rPr lang="ru-RU" smtClean="0"/>
              <a:pPr/>
              <a:t>29.10.2016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D5F91-914E-4811-BE8C-CC67673F889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71678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56210-5D61-4941-8A78-C8023F1BBD4A}" type="datetimeFigureOut">
              <a:rPr lang="ru-RU" smtClean="0"/>
              <a:pPr/>
              <a:t>29.10.2016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D5F91-914E-4811-BE8C-CC67673F889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45955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56210-5D61-4941-8A78-C8023F1BBD4A}" type="datetimeFigureOut">
              <a:rPr lang="ru-RU" smtClean="0"/>
              <a:pPr/>
              <a:t>29.10.2016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D5F91-914E-4811-BE8C-CC67673F889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57807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56210-5D61-4941-8A78-C8023F1BBD4A}" type="datetimeFigureOut">
              <a:rPr lang="ru-RU" smtClean="0"/>
              <a:pPr/>
              <a:t>29.10.2016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D5F91-914E-4811-BE8C-CC67673F889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75304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56210-5D61-4941-8A78-C8023F1BBD4A}" type="datetimeFigureOut">
              <a:rPr lang="ru-RU" smtClean="0"/>
              <a:pPr/>
              <a:t>29.10.2016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D5F91-914E-4811-BE8C-CC67673F889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49992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D5F91-914E-4811-BE8C-CC67673F889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56210-5D61-4941-8A78-C8023F1BBD4A}" type="datetimeFigureOut">
              <a:rPr lang="ru-RU" smtClean="0"/>
              <a:pPr/>
              <a:t>29.10.2016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026767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556210-5D61-4941-8A78-C8023F1BBD4A}" type="datetimeFigureOut">
              <a:rPr lang="ru-RU" smtClean="0"/>
              <a:pPr/>
              <a:t>29.10.2016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C94D5F91-914E-4811-BE8C-CC67673F889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055264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gi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031" y="60103"/>
            <a:ext cx="3992450" cy="1078215"/>
          </a:xfrm>
          <a:prstGeom prst="rect">
            <a:avLst/>
          </a:prstGeom>
        </p:spPr>
      </p:pic>
      <p:sp>
        <p:nvSpPr>
          <p:cNvPr id="22" name="Текст 1"/>
          <p:cNvSpPr txBox="1">
            <a:spLocks/>
          </p:cNvSpPr>
          <p:nvPr/>
        </p:nvSpPr>
        <p:spPr bwMode="gray">
          <a:xfrm>
            <a:off x="320040" y="1335678"/>
            <a:ext cx="4913111" cy="31697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>
            <a:lvl1pPr marL="0" indent="0" algn="l" rtl="0" eaLnBrk="1" fontAlgn="base" hangingPunct="1">
              <a:spcBef>
                <a:spcPct val="6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None/>
              <a:defRPr sz="3200" b="1" kern="120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1000" indent="-188913" algn="l" rtl="0" eaLnBrk="1" fontAlgn="base" hangingPunct="1">
              <a:spcBef>
                <a:spcPct val="3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61975" indent="-179388" algn="l" rtl="0" eaLnBrk="1" fontAlgn="base" hangingPunct="1">
              <a:spcBef>
                <a:spcPct val="3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768350" indent="-204788" algn="l" rtl="0" eaLnBrk="1" fontAlgn="base" hangingPunct="1">
              <a:spcBef>
                <a:spcPct val="3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50925" indent="-168275" algn="l" rtl="0" eaLnBrk="1" fontAlgn="base" hangingPunct="1">
              <a:spcBef>
                <a:spcPct val="4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4000" dirty="0" smtClean="0"/>
              <a:t>РАБОТА С РАНОЙ ПРИВЯЗАННОСТИ В СУПРУЖЕСКОЙ ТЕРАПИИ</a:t>
            </a:r>
            <a:endParaRPr lang="ru-RU" sz="4000" dirty="0"/>
          </a:p>
        </p:txBody>
      </p:sp>
      <p:pic>
        <p:nvPicPr>
          <p:cNvPr id="25" name="Рисунок 2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15211" y="5827028"/>
            <a:ext cx="3176789" cy="1045857"/>
          </a:xfrm>
          <a:prstGeom prst="rect">
            <a:avLst/>
          </a:prstGeom>
        </p:spPr>
      </p:pic>
      <p:sp>
        <p:nvSpPr>
          <p:cNvPr id="27" name="Rectangle 3"/>
          <p:cNvSpPr txBox="1">
            <a:spLocks noChangeArrowheads="1"/>
          </p:cNvSpPr>
          <p:nvPr/>
        </p:nvSpPr>
        <p:spPr bwMode="gray">
          <a:xfrm>
            <a:off x="0" y="5366499"/>
            <a:ext cx="9269131" cy="12092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>
            <a:lvl1pPr marL="0" indent="0" algn="l" rtl="0" eaLnBrk="1" fontAlgn="base" hangingPunct="1">
              <a:spcBef>
                <a:spcPct val="6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None/>
              <a:defRPr sz="2200" b="0" kern="120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1000" indent="-188913" algn="l" rtl="0" eaLnBrk="1" fontAlgn="base" hangingPunct="1">
              <a:spcBef>
                <a:spcPct val="3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61975" indent="-179388" algn="l" rtl="0" eaLnBrk="1" fontAlgn="base" hangingPunct="1">
              <a:spcBef>
                <a:spcPct val="3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768350" indent="-204788" algn="l" rtl="0" eaLnBrk="1" fontAlgn="base" hangingPunct="1">
              <a:spcBef>
                <a:spcPct val="3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50925" indent="-168275" algn="l" rtl="0" eaLnBrk="1" fontAlgn="base" hangingPunct="1">
              <a:spcBef>
                <a:spcPct val="4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r>
              <a:rPr lang="ru-RU" b="1" dirty="0" smtClean="0">
                <a:solidFill>
                  <a:srgbClr val="00B050"/>
                </a:solidFill>
              </a:rPr>
              <a:t>Конференция «Семья в зеркале психотерапии» в рамках Международного конгресса «Вызовы эпохи — психотерапевтическая помощь человеку, группе, обществу. </a:t>
            </a:r>
          </a:p>
          <a:p>
            <a:pPr>
              <a:spcBef>
                <a:spcPts val="0"/>
              </a:spcBef>
            </a:pPr>
            <a:r>
              <a:rPr lang="ru-RU" b="1" dirty="0" smtClean="0">
                <a:solidFill>
                  <a:srgbClr val="00B050"/>
                </a:solidFill>
              </a:rPr>
              <a:t>Семья в зеркале психотерапии» 13-16 октября 2016 г. Москва</a:t>
            </a:r>
            <a:endParaRPr lang="ru-RU" b="1" dirty="0">
              <a:solidFill>
                <a:srgbClr val="00B050"/>
              </a:solidFill>
            </a:endParaRPr>
          </a:p>
        </p:txBody>
      </p:sp>
      <p:sp>
        <p:nvSpPr>
          <p:cNvPr id="29" name="Текст 1"/>
          <p:cNvSpPr txBox="1">
            <a:spLocks/>
          </p:cNvSpPr>
          <p:nvPr/>
        </p:nvSpPr>
        <p:spPr bwMode="gray">
          <a:xfrm>
            <a:off x="3870463" y="4579441"/>
            <a:ext cx="7369175" cy="5914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>
            <a:lvl1pPr marL="0" indent="0" algn="l" rtl="0" eaLnBrk="1" fontAlgn="base" hangingPunct="1">
              <a:spcBef>
                <a:spcPct val="6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None/>
              <a:defRPr sz="3200" b="1" kern="120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1000" indent="-188913" algn="l" rtl="0" eaLnBrk="1" fontAlgn="base" hangingPunct="1">
              <a:spcBef>
                <a:spcPct val="3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61975" indent="-179388" algn="l" rtl="0" eaLnBrk="1" fontAlgn="base" hangingPunct="1">
              <a:spcBef>
                <a:spcPct val="3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768350" indent="-204788" algn="l" rtl="0" eaLnBrk="1" fontAlgn="base" hangingPunct="1">
              <a:spcBef>
                <a:spcPct val="3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50925" indent="-168275" algn="l" rtl="0" eaLnBrk="1" fontAlgn="base" hangingPunct="1">
              <a:spcBef>
                <a:spcPct val="4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r>
              <a:rPr lang="ru-RU" noProof="1" smtClean="0">
                <a:solidFill>
                  <a:schemeClr val="accent1">
                    <a:lumMod val="50000"/>
                  </a:schemeClr>
                </a:solidFill>
              </a:rPr>
              <a:t>Татьяна Рыцарева</a:t>
            </a:r>
            <a:endParaRPr lang="ru-RU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92295" y="60103"/>
            <a:ext cx="4076835" cy="46516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" descr="C:\Users\Администратор\Desktop\logo.gif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27874" y="248007"/>
            <a:ext cx="1588395" cy="7024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76148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3"/>
          <p:cNvSpPr txBox="1">
            <a:spLocks noChangeArrowheads="1"/>
          </p:cNvSpPr>
          <p:nvPr/>
        </p:nvSpPr>
        <p:spPr bwMode="gray">
          <a:xfrm>
            <a:off x="5203312" y="1928952"/>
            <a:ext cx="4236903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61B2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FEA501"/>
                  </a:outerShdw>
                </a:effectLst>
              </a14:hiddenEffects>
            </a:ext>
          </a:extLst>
        </p:spPr>
        <p:txBody>
          <a:bodyPr wrap="square" lIns="0">
            <a:spAutoFit/>
          </a:bodyPr>
          <a:lstStyle/>
          <a:p>
            <a:pPr algn="ctr" eaLnBrk="0" hangingPunct="0"/>
            <a:r>
              <a:rPr lang="ru-RU" sz="7200" b="1" noProof="1" smtClean="0">
                <a:solidFill>
                  <a:schemeClr val="accent1">
                    <a:lumMod val="50000"/>
                  </a:schemeClr>
                </a:solidFill>
              </a:rPr>
              <a:t>Вопросы</a:t>
            </a:r>
            <a:r>
              <a:rPr lang="en-US" sz="7200" b="1" noProof="1" smtClean="0">
                <a:solidFill>
                  <a:schemeClr val="accent1">
                    <a:lumMod val="50000"/>
                  </a:schemeClr>
                </a:solidFill>
              </a:rPr>
              <a:t>?</a:t>
            </a:r>
            <a:endParaRPr lang="en-US" sz="7200" b="1" noProof="1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9" name="Rectangle 2"/>
          <p:cNvSpPr>
            <a:spLocks noChangeArrowheads="1"/>
          </p:cNvSpPr>
          <p:nvPr/>
        </p:nvSpPr>
        <p:spPr bwMode="gray">
          <a:xfrm>
            <a:off x="6272932" y="4448626"/>
            <a:ext cx="4618037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61B2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61B2"/>
                  </a:outerShdw>
                </a:effectLst>
              </a14:hiddenEffects>
            </a:ext>
          </a:extLst>
        </p:spPr>
        <p:txBody>
          <a:bodyPr lIns="0" rIns="0" anchor="ctr"/>
          <a:lstStyle>
            <a:lvl1pPr eaLnBrk="0" hangingPunct="0">
              <a:lnSpc>
                <a:spcPct val="95000"/>
              </a:lnSpc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lnSpc>
                <a:spcPct val="95000"/>
              </a:lnSpc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lnSpc>
                <a:spcPct val="95000"/>
              </a:lnSpc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lnSpc>
                <a:spcPct val="95000"/>
              </a:lnSpc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lnSpc>
                <a:spcPct val="95000"/>
              </a:lnSpc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457200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914400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1371600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1828800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ru-RU" sz="2200" b="0" noProof="1">
                <a:solidFill>
                  <a:schemeClr val="accent1">
                    <a:lumMod val="50000"/>
                  </a:schemeClr>
                </a:solidFill>
              </a:rPr>
              <a:t>Татьяна Рыцарева</a:t>
            </a:r>
          </a:p>
          <a:p>
            <a:r>
              <a:rPr lang="en-US" sz="2200" b="0" noProof="1">
                <a:solidFill>
                  <a:schemeClr val="accent1">
                    <a:lumMod val="50000"/>
                  </a:schemeClr>
                </a:solidFill>
              </a:rPr>
              <a:t>Kogdatrudno.ru</a:t>
            </a:r>
          </a:p>
          <a:p>
            <a:r>
              <a:rPr lang="en-US" sz="2200" b="0" noProof="1">
                <a:solidFill>
                  <a:schemeClr val="accent1">
                    <a:lumMod val="50000"/>
                  </a:schemeClr>
                </a:solidFill>
              </a:rPr>
              <a:t>8-916-446-56-00</a:t>
            </a:r>
          </a:p>
        </p:txBody>
      </p:sp>
      <p:sp>
        <p:nvSpPr>
          <p:cNvPr id="11" name="WordArt 16"/>
          <p:cNvSpPr>
            <a:spLocks noChangeArrowheads="1" noChangeShapeType="1" noTextEdit="1"/>
          </p:cNvSpPr>
          <p:nvPr/>
        </p:nvSpPr>
        <p:spPr bwMode="auto">
          <a:xfrm>
            <a:off x="1733550" y="1120463"/>
            <a:ext cx="1717988" cy="278478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 dirty="0">
                <a:ln w="28575">
                  <a:solidFill>
                    <a:srgbClr val="FFFF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C0C0C0"/>
                    </a:gs>
                    <a:gs pos="100000">
                      <a:srgbClr val="484848"/>
                    </a:gs>
                  </a:gsLst>
                  <a:lin ang="5400000" scaled="1"/>
                </a:gradFill>
                <a:effectLst>
                  <a:outerShdw dist="63500" dir="2212194" algn="ctr" rotWithShape="0">
                    <a:srgbClr val="000000">
                      <a:alpha val="50000"/>
                    </a:srgbClr>
                  </a:outerShdw>
                </a:effectLst>
                <a:latin typeface="Arial Black" panose="020B0A04020102020204" pitchFamily="34" charset="0"/>
              </a:rPr>
              <a:t>?</a:t>
            </a:r>
          </a:p>
        </p:txBody>
      </p:sp>
      <p:sp>
        <p:nvSpPr>
          <p:cNvPr id="13" name="WordArt 11"/>
          <p:cNvSpPr>
            <a:spLocks noChangeArrowheads="1" noChangeShapeType="1" noTextEdit="1"/>
          </p:cNvSpPr>
          <p:nvPr/>
        </p:nvSpPr>
        <p:spPr bwMode="auto">
          <a:xfrm>
            <a:off x="725154" y="2537138"/>
            <a:ext cx="1303360" cy="202978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 dirty="0">
                <a:ln w="28575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chemeClr val="bg1">
                    <a:lumMod val="85000"/>
                  </a:schemeClr>
                </a:solidFill>
                <a:effectLst>
                  <a:outerShdw dist="63500" dir="2212194" algn="ctr" rotWithShape="0">
                    <a:srgbClr val="000000">
                      <a:alpha val="50000"/>
                    </a:srgbClr>
                  </a:outerShdw>
                </a:effectLst>
                <a:latin typeface="Arial Black" panose="020B0A04020102020204" pitchFamily="34" charset="0"/>
              </a:rPr>
              <a:t>?</a:t>
            </a:r>
          </a:p>
        </p:txBody>
      </p:sp>
      <p:sp>
        <p:nvSpPr>
          <p:cNvPr id="14" name="WordArt 12"/>
          <p:cNvSpPr>
            <a:spLocks noChangeArrowheads="1" noChangeShapeType="1" noTextEdit="1"/>
          </p:cNvSpPr>
          <p:nvPr/>
        </p:nvSpPr>
        <p:spPr bwMode="auto">
          <a:xfrm>
            <a:off x="2537229" y="2073499"/>
            <a:ext cx="2270840" cy="296978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 dirty="0">
                <a:ln w="28575">
                  <a:solidFill>
                    <a:srgbClr val="FFFF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chemeClr val="accent1">
                        <a:gamma/>
                        <a:tint val="44314"/>
                        <a:invGamma/>
                      </a:schemeClr>
                    </a:gs>
                    <a:gs pos="100000">
                      <a:schemeClr val="accent1"/>
                    </a:gs>
                  </a:gsLst>
                  <a:lin ang="5400000" scaled="1"/>
                </a:gradFill>
                <a:effectLst>
                  <a:outerShdw dist="63500" dir="2212194" algn="ctr" rotWithShape="0">
                    <a:srgbClr val="000000">
                      <a:alpha val="50000"/>
                    </a:srgbClr>
                  </a:outerShdw>
                </a:effectLst>
                <a:latin typeface="Arial Black" panose="020B0A04020102020204" pitchFamily="34" charset="0"/>
              </a:rPr>
              <a:t>?</a:t>
            </a:r>
          </a:p>
        </p:txBody>
      </p:sp>
      <p:pic>
        <p:nvPicPr>
          <p:cNvPr id="15" name="Объект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061167"/>
            <a:ext cx="2826271" cy="796834"/>
          </a:xfrm>
          <a:prstGeom prst="rect">
            <a:avLst/>
          </a:prstGeom>
        </p:spPr>
      </p:pic>
      <p:pic>
        <p:nvPicPr>
          <p:cNvPr id="8" name="Объект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995851"/>
            <a:ext cx="3057935" cy="8621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56369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3"/>
          <p:cNvSpPr txBox="1">
            <a:spLocks noChangeArrowheads="1"/>
          </p:cNvSpPr>
          <p:nvPr/>
        </p:nvSpPr>
        <p:spPr bwMode="gray">
          <a:xfrm>
            <a:off x="1241019" y="1571006"/>
            <a:ext cx="4335533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61B2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FEA501"/>
                  </a:outerShdw>
                </a:effectLst>
              </a14:hiddenEffects>
            </a:ext>
          </a:extLst>
        </p:spPr>
        <p:txBody>
          <a:bodyPr wrap="square" lIns="0">
            <a:spAutoFit/>
          </a:bodyPr>
          <a:lstStyle/>
          <a:p>
            <a:pPr eaLnBrk="0" hangingPunct="0"/>
            <a:r>
              <a:rPr lang="ru-RU" sz="6000" b="1" noProof="1" smtClean="0">
                <a:solidFill>
                  <a:schemeClr val="accent1">
                    <a:lumMod val="50000"/>
                  </a:schemeClr>
                </a:solidFill>
              </a:rPr>
              <a:t>Спасибо за </a:t>
            </a:r>
            <a:br>
              <a:rPr lang="ru-RU" sz="6000" b="1" noProof="1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sz="6000" b="1" noProof="1" smtClean="0">
                <a:solidFill>
                  <a:schemeClr val="accent1">
                    <a:lumMod val="50000"/>
                  </a:schemeClr>
                </a:solidFill>
              </a:rPr>
              <a:t>внимание</a:t>
            </a:r>
            <a:endParaRPr lang="en-US" sz="6000" b="1" noProof="1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gray">
          <a:xfrm>
            <a:off x="1241019" y="4658894"/>
            <a:ext cx="4618037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61B2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61B2"/>
                  </a:outerShdw>
                </a:effectLst>
              </a14:hiddenEffects>
            </a:ext>
          </a:extLst>
        </p:spPr>
        <p:txBody>
          <a:bodyPr lIns="0" rIns="0" anchor="ctr"/>
          <a:lstStyle>
            <a:lvl1pPr eaLnBrk="0" hangingPunct="0">
              <a:lnSpc>
                <a:spcPct val="95000"/>
              </a:lnSpc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lnSpc>
                <a:spcPct val="95000"/>
              </a:lnSpc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lnSpc>
                <a:spcPct val="95000"/>
              </a:lnSpc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lnSpc>
                <a:spcPct val="95000"/>
              </a:lnSpc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lnSpc>
                <a:spcPct val="95000"/>
              </a:lnSpc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457200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914400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1371600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1828800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ru-RU" sz="2200" b="0" noProof="1" smtClean="0">
                <a:solidFill>
                  <a:schemeClr val="accent1">
                    <a:lumMod val="50000"/>
                  </a:schemeClr>
                </a:solidFill>
              </a:rPr>
              <a:t>Татьяна Рыцарева</a:t>
            </a:r>
          </a:p>
          <a:p>
            <a:r>
              <a:rPr lang="en-US" sz="2200" b="0" noProof="1" smtClean="0">
                <a:solidFill>
                  <a:schemeClr val="accent1">
                    <a:lumMod val="50000"/>
                  </a:schemeClr>
                </a:solidFill>
              </a:rPr>
              <a:t>Kogdatrudno.ru</a:t>
            </a:r>
          </a:p>
          <a:p>
            <a:r>
              <a:rPr lang="en-US" sz="2200" b="0" noProof="1" smtClean="0">
                <a:solidFill>
                  <a:schemeClr val="accent1">
                    <a:lumMod val="50000"/>
                  </a:schemeClr>
                </a:solidFill>
              </a:rPr>
              <a:t>8-916-446-56-00</a:t>
            </a:r>
            <a:endParaRPr lang="en-US" sz="2200" b="0" noProof="1">
              <a:solidFill>
                <a:schemeClr val="accent1">
                  <a:lumMod val="50000"/>
                </a:schemeClr>
              </a:solidFill>
            </a:endParaRPr>
          </a:p>
        </p:txBody>
      </p:sp>
      <p:grpSp>
        <p:nvGrpSpPr>
          <p:cNvPr id="7" name="Группа 6"/>
          <p:cNvGrpSpPr/>
          <p:nvPr/>
        </p:nvGrpSpPr>
        <p:grpSpPr>
          <a:xfrm>
            <a:off x="6446601" y="528034"/>
            <a:ext cx="3598920" cy="3985772"/>
            <a:chOff x="763588" y="1585913"/>
            <a:chExt cx="2362359" cy="3433762"/>
          </a:xfrm>
        </p:grpSpPr>
        <p:sp>
          <p:nvSpPr>
            <p:cNvPr id="8" name="WordArt 16"/>
            <p:cNvSpPr>
              <a:spLocks noChangeArrowheads="1" noChangeShapeType="1" noTextEdit="1"/>
            </p:cNvSpPr>
            <p:nvPr/>
          </p:nvSpPr>
          <p:spPr bwMode="auto">
            <a:xfrm>
              <a:off x="1581151" y="1585913"/>
              <a:ext cx="793433" cy="2166937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3600" kern="10" dirty="0">
                  <a:ln w="28575">
                    <a:solidFill>
                      <a:srgbClr val="FFFFFF"/>
                    </a:solidFill>
                    <a:round/>
                    <a:headEnd/>
                    <a:tailEnd/>
                  </a:ln>
                  <a:gradFill rotWithShape="1">
                    <a:gsLst>
                      <a:gs pos="0">
                        <a:srgbClr val="C0C0C0"/>
                      </a:gs>
                      <a:gs pos="100000">
                        <a:srgbClr val="484848"/>
                      </a:gs>
                    </a:gsLst>
                    <a:lin ang="5400000" scaled="1"/>
                  </a:gradFill>
                  <a:effectLst>
                    <a:outerShdw dist="63500" dir="2212194" algn="ctr" rotWithShape="0">
                      <a:srgbClr val="000000">
                        <a:alpha val="50000"/>
                      </a:srgbClr>
                    </a:outerShdw>
                  </a:effectLst>
                  <a:latin typeface="Arial Black" panose="020B0A04020102020204" pitchFamily="34" charset="0"/>
                </a:rPr>
                <a:t>!</a:t>
              </a:r>
              <a:endParaRPr lang="ru-RU" sz="3600" kern="10" dirty="0">
                <a:ln w="28575">
                  <a:solidFill>
                    <a:srgbClr val="FFFF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C0C0C0"/>
                    </a:gs>
                    <a:gs pos="100000">
                      <a:srgbClr val="484848"/>
                    </a:gs>
                  </a:gsLst>
                  <a:lin ang="5400000" scaled="1"/>
                </a:gradFill>
                <a:effectLst>
                  <a:outerShdw dist="63500" dir="2212194" algn="ctr" rotWithShape="0">
                    <a:srgbClr val="000000">
                      <a:alpha val="50000"/>
                    </a:srgbClr>
                  </a:outerShdw>
                </a:effectLst>
                <a:latin typeface="Arial Black" panose="020B0A04020102020204" pitchFamily="34" charset="0"/>
              </a:endParaRPr>
            </a:p>
          </p:txBody>
        </p:sp>
        <p:sp>
          <p:nvSpPr>
            <p:cNvPr id="9" name="WordArt 11"/>
            <p:cNvSpPr>
              <a:spLocks noChangeArrowheads="1" noChangeShapeType="1" noTextEdit="1"/>
            </p:cNvSpPr>
            <p:nvPr/>
          </p:nvSpPr>
          <p:spPr bwMode="auto">
            <a:xfrm>
              <a:off x="763588" y="2536825"/>
              <a:ext cx="661194" cy="1647825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3600" kern="10" dirty="0">
                  <a:ln w="28575">
                    <a:solidFill>
                      <a:srgbClr val="FFFFFF"/>
                    </a:solidFill>
                    <a:round/>
                    <a:headEnd/>
                    <a:tailEnd/>
                  </a:ln>
                  <a:solidFill>
                    <a:schemeClr val="bg1">
                      <a:lumMod val="85000"/>
                    </a:schemeClr>
                  </a:solidFill>
                  <a:effectLst>
                    <a:outerShdw dist="63500" dir="2212194" algn="ctr" rotWithShape="0">
                      <a:srgbClr val="000000">
                        <a:alpha val="50000"/>
                      </a:srgbClr>
                    </a:outerShdw>
                  </a:effectLst>
                  <a:latin typeface="Arial Black" panose="020B0A04020102020204" pitchFamily="34" charset="0"/>
                </a:rPr>
                <a:t>!</a:t>
              </a:r>
              <a:endParaRPr lang="ru-RU" sz="3600" kern="10" dirty="0">
                <a:ln w="28575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chemeClr val="bg1">
                    <a:lumMod val="85000"/>
                  </a:schemeClr>
                </a:solidFill>
                <a:effectLst>
                  <a:outerShdw dist="63500" dir="2212194" algn="ctr" rotWithShape="0">
                    <a:srgbClr val="000000">
                      <a:alpha val="50000"/>
                    </a:srgbClr>
                  </a:outerShdw>
                </a:effectLst>
                <a:latin typeface="Arial Black" panose="020B0A04020102020204" pitchFamily="34" charset="0"/>
              </a:endParaRPr>
            </a:p>
          </p:txBody>
        </p:sp>
        <p:sp>
          <p:nvSpPr>
            <p:cNvPr id="10" name="WordArt 12"/>
            <p:cNvSpPr>
              <a:spLocks noChangeArrowheads="1" noChangeShapeType="1" noTextEdit="1"/>
            </p:cNvSpPr>
            <p:nvPr/>
          </p:nvSpPr>
          <p:spPr bwMode="auto">
            <a:xfrm>
              <a:off x="2200275" y="2484438"/>
              <a:ext cx="925672" cy="2535237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3600" kern="10" dirty="0">
                  <a:ln w="28575">
                    <a:solidFill>
                      <a:srgbClr val="FFFFFF"/>
                    </a:solidFill>
                    <a:round/>
                    <a:headEnd/>
                    <a:tailEnd/>
                  </a:ln>
                  <a:gradFill rotWithShape="1">
                    <a:gsLst>
                      <a:gs pos="0">
                        <a:schemeClr val="accent1">
                          <a:gamma/>
                          <a:tint val="44314"/>
                          <a:invGamma/>
                        </a:schemeClr>
                      </a:gs>
                      <a:gs pos="100000">
                        <a:schemeClr val="accent1"/>
                      </a:gs>
                    </a:gsLst>
                    <a:lin ang="5400000" scaled="1"/>
                  </a:gradFill>
                  <a:effectLst>
                    <a:outerShdw dist="63500" dir="2212194" algn="ctr" rotWithShape="0">
                      <a:srgbClr val="000000">
                        <a:alpha val="50000"/>
                      </a:srgbClr>
                    </a:outerShdw>
                  </a:effectLst>
                  <a:latin typeface="Arial Black" panose="020B0A04020102020204" pitchFamily="34" charset="0"/>
                </a:rPr>
                <a:t>!</a:t>
              </a:r>
              <a:endParaRPr lang="ru-RU" sz="3600" kern="10" dirty="0">
                <a:ln w="28575">
                  <a:solidFill>
                    <a:srgbClr val="FFFF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chemeClr val="accent1">
                        <a:gamma/>
                        <a:tint val="44314"/>
                        <a:invGamma/>
                      </a:schemeClr>
                    </a:gs>
                    <a:gs pos="100000">
                      <a:schemeClr val="accent1"/>
                    </a:gs>
                  </a:gsLst>
                  <a:lin ang="5400000" scaled="1"/>
                </a:gradFill>
                <a:effectLst>
                  <a:outerShdw dist="63500" dir="2212194" algn="ctr" rotWithShape="0">
                    <a:srgbClr val="000000">
                      <a:alpha val="50000"/>
                    </a:srgbClr>
                  </a:outerShdw>
                </a:effectLst>
                <a:latin typeface="Arial Black" panose="020B0A04020102020204" pitchFamily="34" charset="0"/>
              </a:endParaRPr>
            </a:p>
          </p:txBody>
        </p:sp>
      </p:grpSp>
      <p:pic>
        <p:nvPicPr>
          <p:cNvPr id="11" name="Объект 1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48315"/>
            <a:ext cx="2162477" cy="609685"/>
          </a:xfrm>
          <a:prstGeom prst="rect">
            <a:avLst/>
          </a:prstGeom>
        </p:spPr>
      </p:pic>
      <p:pic>
        <p:nvPicPr>
          <p:cNvPr id="12" name="Объект 1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995851"/>
            <a:ext cx="3057935" cy="8621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14912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96917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Определение раны привязанности</a:t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160" y="1182465"/>
            <a:ext cx="10515600" cy="4351338"/>
          </a:xfrm>
        </p:spPr>
        <p:txBody>
          <a:bodyPr>
            <a:normAutofit/>
          </a:bodyPr>
          <a:lstStyle/>
          <a:p>
            <a:r>
              <a:rPr lang="ru-RU" dirty="0" smtClean="0"/>
              <a:t>Раны </a:t>
            </a:r>
            <a:r>
              <a:rPr lang="ru-RU" dirty="0"/>
              <a:t>привязанности являются </a:t>
            </a:r>
            <a:r>
              <a:rPr lang="ru-RU" dirty="0" smtClean="0"/>
              <a:t>особым инцидентом, </a:t>
            </a:r>
            <a:r>
              <a:rPr lang="ru-RU" dirty="0"/>
              <a:t>который подразумевает под </a:t>
            </a:r>
            <a:r>
              <a:rPr lang="ru-RU" dirty="0" smtClean="0"/>
              <a:t>собой отказ </a:t>
            </a:r>
            <a:r>
              <a:rPr lang="ru-RU" dirty="0"/>
              <a:t>в помощи или предательство в </a:t>
            </a:r>
            <a:r>
              <a:rPr lang="ru-RU" dirty="0" smtClean="0"/>
              <a:t>момент острой необходимости</a:t>
            </a:r>
            <a:r>
              <a:rPr lang="en-US" dirty="0" smtClean="0"/>
              <a:t> [Johnson, </a:t>
            </a:r>
            <a:r>
              <a:rPr lang="en-US" dirty="0" err="1" smtClean="0"/>
              <a:t>Makinen</a:t>
            </a:r>
            <a:r>
              <a:rPr lang="en-US" dirty="0" smtClean="0"/>
              <a:t> &amp;Millikin,2001</a:t>
            </a:r>
            <a:r>
              <a:rPr lang="ru-RU" dirty="0" smtClean="0"/>
              <a:t>,</a:t>
            </a:r>
            <a:r>
              <a:rPr lang="en-US" dirty="0" smtClean="0"/>
              <a:t> Johnson</a:t>
            </a:r>
            <a:r>
              <a:rPr lang="ru-RU" dirty="0" smtClean="0"/>
              <a:t>,</a:t>
            </a:r>
            <a:r>
              <a:rPr lang="en-US" dirty="0" smtClean="0"/>
              <a:t> 2004]</a:t>
            </a:r>
            <a:r>
              <a:rPr lang="ru-RU" dirty="0" smtClean="0"/>
              <a:t>.</a:t>
            </a:r>
            <a:endParaRPr lang="ru-RU" dirty="0"/>
          </a:p>
          <a:p>
            <a:r>
              <a:rPr lang="ru-RU" dirty="0" smtClean="0"/>
              <a:t>Определяются </a:t>
            </a:r>
            <a:r>
              <a:rPr lang="ru-RU" dirty="0"/>
              <a:t>как </a:t>
            </a:r>
            <a:r>
              <a:rPr lang="ru-RU" dirty="0" smtClean="0"/>
              <a:t>«преступление </a:t>
            </a:r>
            <a:r>
              <a:rPr lang="ru-RU" dirty="0"/>
              <a:t>против человеческих уз» </a:t>
            </a:r>
            <a:r>
              <a:rPr lang="en-US" dirty="0"/>
              <a:t>[Herman</a:t>
            </a:r>
            <a:r>
              <a:rPr lang="ru-RU" dirty="0"/>
              <a:t>, 1992</a:t>
            </a:r>
            <a:r>
              <a:rPr lang="en-US" dirty="0"/>
              <a:t>]</a:t>
            </a:r>
            <a:r>
              <a:rPr lang="ru-RU" dirty="0"/>
              <a:t> и выражаются в том, что человек оказывается брошенным или преданным в </a:t>
            </a:r>
            <a:r>
              <a:rPr lang="ru-RU" dirty="0" smtClean="0"/>
              <a:t>критический </a:t>
            </a:r>
            <a:r>
              <a:rPr lang="ru-RU" dirty="0"/>
              <a:t>момент нужды.</a:t>
            </a:r>
          </a:p>
          <a:p>
            <a:r>
              <a:rPr lang="ru-RU" dirty="0" smtClean="0"/>
              <a:t>Это ключевое событие переопределяет с этого момента отношения как небезопасные и ненадежные.</a:t>
            </a:r>
          </a:p>
          <a:p>
            <a:r>
              <a:rPr lang="ru-RU" dirty="0" smtClean="0"/>
              <a:t>Усиливают потребность в защищающей привязанности, одновременно разрушая способность верить в нее </a:t>
            </a:r>
            <a:r>
              <a:rPr lang="en-US" dirty="0" smtClean="0"/>
              <a:t>[</a:t>
            </a:r>
            <a:r>
              <a:rPr lang="ru-RU" dirty="0" err="1" smtClean="0"/>
              <a:t>С.Джонсон</a:t>
            </a:r>
            <a:r>
              <a:rPr lang="ru-RU" dirty="0" smtClean="0"/>
              <a:t>, 2002</a:t>
            </a:r>
            <a:r>
              <a:rPr lang="en-US" dirty="0" smtClean="0"/>
              <a:t>]</a:t>
            </a:r>
            <a:r>
              <a:rPr lang="ru-RU" dirty="0" smtClean="0"/>
              <a:t>.</a:t>
            </a:r>
          </a:p>
        </p:txBody>
      </p:sp>
      <p:pic>
        <p:nvPicPr>
          <p:cNvPr id="6" name="Объект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995851"/>
            <a:ext cx="3057935" cy="862149"/>
          </a:xfrm>
          <a:prstGeom prst="rect">
            <a:avLst/>
          </a:prstGeom>
        </p:spPr>
      </p:pic>
      <p:sp>
        <p:nvSpPr>
          <p:cNvPr id="8" name="Объект 2"/>
          <p:cNvSpPr txBox="1">
            <a:spLocks/>
          </p:cNvSpPr>
          <p:nvPr/>
        </p:nvSpPr>
        <p:spPr>
          <a:xfrm>
            <a:off x="367938" y="1219066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 dirty="0"/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gray">
          <a:xfrm>
            <a:off x="3085451" y="5923102"/>
            <a:ext cx="9106549" cy="6890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>
            <a:lvl1pPr marL="0" indent="0" algn="l" rtl="0" eaLnBrk="1" fontAlgn="base" hangingPunct="1">
              <a:spcBef>
                <a:spcPct val="6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None/>
              <a:defRPr sz="2200" b="0" kern="120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1000" indent="-188913" algn="l" rtl="0" eaLnBrk="1" fontAlgn="base" hangingPunct="1">
              <a:spcBef>
                <a:spcPct val="3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61975" indent="-179388" algn="l" rtl="0" eaLnBrk="1" fontAlgn="base" hangingPunct="1">
              <a:spcBef>
                <a:spcPct val="3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768350" indent="-204788" algn="l" rtl="0" eaLnBrk="1" fontAlgn="base" hangingPunct="1">
              <a:spcBef>
                <a:spcPct val="3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50925" indent="-168275" algn="l" rtl="0" eaLnBrk="1" fontAlgn="base" hangingPunct="1">
              <a:spcBef>
                <a:spcPct val="4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r>
              <a:rPr lang="ru-RU" sz="1400" b="1" dirty="0" smtClean="0">
                <a:solidFill>
                  <a:srgbClr val="00B050"/>
                </a:solidFill>
              </a:rPr>
              <a:t>Татьяна Рыцарева</a:t>
            </a:r>
          </a:p>
          <a:p>
            <a:pPr>
              <a:spcBef>
                <a:spcPts val="0"/>
              </a:spcBef>
            </a:pPr>
            <a:r>
              <a:rPr lang="ru-RU" sz="1400" b="1" dirty="0" smtClean="0">
                <a:solidFill>
                  <a:srgbClr val="00B050"/>
                </a:solidFill>
              </a:rPr>
              <a:t>Конференция «Семья в зеркале психотерапии» в рамках Международного конгресса</a:t>
            </a:r>
          </a:p>
          <a:p>
            <a:pPr>
              <a:spcBef>
                <a:spcPts val="0"/>
              </a:spcBef>
            </a:pPr>
            <a:r>
              <a:rPr lang="ru-RU" sz="1400" b="1" dirty="0" smtClean="0">
                <a:solidFill>
                  <a:srgbClr val="00B050"/>
                </a:solidFill>
              </a:rPr>
              <a:t>«Вызовы эпохи — психотерапевтическая помощь человеку, группе, обществу. Семья в зеркале психотерапии» 13-16 октября 2016 г. Москва</a:t>
            </a:r>
            <a:endParaRPr lang="ru-RU" sz="1400" b="1" dirty="0">
              <a:solidFill>
                <a:srgbClr val="00B050"/>
              </a:solidFill>
            </a:endParaRPr>
          </a:p>
        </p:txBody>
      </p:sp>
      <p:pic>
        <p:nvPicPr>
          <p:cNvPr id="7" name="Picture 2" descr="C:\Users\Администратор\Desktop\logo.gi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27874" y="248007"/>
            <a:ext cx="1588395" cy="7024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493818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16809"/>
            <a:ext cx="105156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Рана привязанности/Травма вне отношений/Негативный цикл взаимодействия</a:t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4711" y="1019858"/>
            <a:ext cx="8987659" cy="3907476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endParaRPr lang="ru-RU" sz="5600" dirty="0" smtClean="0"/>
          </a:p>
          <a:p>
            <a:pPr lvl="0"/>
            <a:r>
              <a:rPr lang="ru-RU" sz="5600" b="1" i="1" dirty="0" smtClean="0"/>
              <a:t>Необходимо</a:t>
            </a:r>
            <a:r>
              <a:rPr lang="ru-RU" sz="5600" b="1" dirty="0" smtClean="0"/>
              <a:t> </a:t>
            </a:r>
            <a:r>
              <a:rPr lang="ru-RU" sz="5600" b="1" i="1" dirty="0" smtClean="0"/>
              <a:t>различить</a:t>
            </a:r>
            <a:r>
              <a:rPr lang="ru-RU" sz="5600" b="1" dirty="0" smtClean="0"/>
              <a:t> »</a:t>
            </a:r>
            <a:r>
              <a:rPr lang="ru-RU" sz="5600" b="1" i="1" dirty="0" smtClean="0"/>
              <a:t>медленную</a:t>
            </a:r>
            <a:r>
              <a:rPr lang="ru-RU" sz="5600" b="1" dirty="0" smtClean="0"/>
              <a:t> </a:t>
            </a:r>
            <a:r>
              <a:rPr lang="ru-RU" sz="5600" b="1" i="1" dirty="0" smtClean="0"/>
              <a:t>эрозию</a:t>
            </a:r>
            <a:r>
              <a:rPr lang="ru-RU" sz="5600" b="1" dirty="0" smtClean="0"/>
              <a:t> </a:t>
            </a:r>
            <a:r>
              <a:rPr lang="ru-RU" sz="5600" b="1" i="1" dirty="0" smtClean="0"/>
              <a:t>и</a:t>
            </a:r>
            <a:r>
              <a:rPr lang="ru-RU" sz="5600" b="1" dirty="0" smtClean="0"/>
              <a:t> </a:t>
            </a:r>
            <a:r>
              <a:rPr lang="ru-RU" sz="5600" b="1" i="1" dirty="0" smtClean="0"/>
              <a:t>внезапный</a:t>
            </a:r>
            <a:r>
              <a:rPr lang="ru-RU" sz="5600" b="1" dirty="0" smtClean="0"/>
              <a:t> </a:t>
            </a:r>
            <a:r>
              <a:rPr lang="ru-RU" sz="5600" b="1" i="1" dirty="0" smtClean="0"/>
              <a:t>разрыв</a:t>
            </a:r>
            <a:r>
              <a:rPr lang="ru-RU" sz="5600" b="1" i="1" dirty="0"/>
              <a:t>» </a:t>
            </a:r>
            <a:r>
              <a:rPr lang="ru-RU" sz="5600" b="1" i="1" dirty="0" smtClean="0"/>
              <a:t>(</a:t>
            </a:r>
            <a:r>
              <a:rPr lang="en-US" sz="5600" b="1" i="1" dirty="0"/>
              <a:t>Lorrie </a:t>
            </a:r>
            <a:r>
              <a:rPr lang="en-US" sz="5600" b="1" i="1" dirty="0" err="1"/>
              <a:t>Brubacher</a:t>
            </a:r>
            <a:r>
              <a:rPr lang="en-US" sz="5600" b="1" i="1" dirty="0" smtClean="0"/>
              <a:t>)</a:t>
            </a:r>
            <a:r>
              <a:rPr lang="ru-RU" sz="5600" b="1" i="1" dirty="0" smtClean="0"/>
              <a:t>.</a:t>
            </a:r>
          </a:p>
          <a:p>
            <a:pPr lvl="1"/>
            <a:r>
              <a:rPr lang="ru-RU" sz="5600" dirty="0" smtClean="0"/>
              <a:t>Определите специфическое событие раны привязанности</a:t>
            </a:r>
          </a:p>
          <a:p>
            <a:pPr lvl="1"/>
            <a:r>
              <a:rPr lang="ru-RU" sz="5600" dirty="0" smtClean="0"/>
              <a:t>Оцените общий уровень доверия в отношениях</a:t>
            </a:r>
          </a:p>
          <a:p>
            <a:pPr lvl="1"/>
            <a:r>
              <a:rPr lang="ru-RU" sz="5600" dirty="0" smtClean="0"/>
              <a:t>Неудача </a:t>
            </a:r>
            <a:r>
              <a:rPr lang="ru-RU" sz="5600" dirty="0"/>
              <a:t>с реагированием на болезненное событие – ключевой момент, который переопределяет отношения как небезопасные и ненадежные.</a:t>
            </a:r>
          </a:p>
          <a:p>
            <a:pPr lvl="1"/>
            <a:r>
              <a:rPr lang="ru-RU" sz="5600" dirty="0" smtClean="0"/>
              <a:t>Определите, не является ли недоверие и враждебность между партнерами частью негативного цикла взаимодействия партнеров</a:t>
            </a:r>
          </a:p>
          <a:p>
            <a:pPr lvl="2"/>
            <a:r>
              <a:rPr lang="ru-RU" sz="5400" dirty="0" smtClean="0"/>
              <a:t>Цикл </a:t>
            </a:r>
            <a:r>
              <a:rPr lang="ru-RU" sz="5400" dirty="0"/>
              <a:t>– это повторяющаяся схема негативных поступков, чувств и мыслей, которые вызывает напряжение в отношениях. (Он реагирует на ваше поведение, вы на его, и так по кругу, снова и снова).</a:t>
            </a:r>
            <a:endParaRPr lang="ru-RU" sz="5400" dirty="0" smtClean="0"/>
          </a:p>
          <a:p>
            <a:pPr lvl="2"/>
            <a:r>
              <a:rPr lang="ru-RU" sz="5400" dirty="0" err="1" smtClean="0"/>
              <a:t>Двухшаговый</a:t>
            </a:r>
            <a:r>
              <a:rPr lang="ru-RU" sz="5400" dirty="0" smtClean="0"/>
              <a:t> танец, в котором оба обижают и обижаемы НЕ является раной привязанности </a:t>
            </a:r>
          </a:p>
          <a:p>
            <a:pPr lvl="1"/>
            <a:endParaRPr lang="ru-RU" sz="5600" dirty="0" smtClean="0"/>
          </a:p>
          <a:p>
            <a:r>
              <a:rPr lang="ru-RU" sz="5600" b="1" i="1" dirty="0" smtClean="0"/>
              <a:t>Необходимо</a:t>
            </a:r>
            <a:r>
              <a:rPr lang="ru-RU" sz="5600" dirty="0" smtClean="0"/>
              <a:t> </a:t>
            </a:r>
            <a:r>
              <a:rPr lang="ru-RU" sz="5600" b="1" i="1" dirty="0" smtClean="0"/>
              <a:t>отличить</a:t>
            </a:r>
            <a:r>
              <a:rPr lang="ru-RU" sz="5600" dirty="0" smtClean="0"/>
              <a:t> </a:t>
            </a:r>
            <a:r>
              <a:rPr lang="ru-RU" sz="5600" b="1" i="1" dirty="0" smtClean="0"/>
              <a:t>травму</a:t>
            </a:r>
            <a:r>
              <a:rPr lang="ru-RU" sz="5600" dirty="0" smtClean="0"/>
              <a:t> </a:t>
            </a:r>
            <a:r>
              <a:rPr lang="ru-RU" sz="5600" b="1" i="1" dirty="0" smtClean="0"/>
              <a:t>отношений</a:t>
            </a:r>
            <a:r>
              <a:rPr lang="ru-RU" sz="5600" dirty="0" smtClean="0"/>
              <a:t> </a:t>
            </a:r>
            <a:r>
              <a:rPr lang="ru-RU" sz="5600" b="1" i="1" dirty="0" smtClean="0"/>
              <a:t>от</a:t>
            </a:r>
            <a:r>
              <a:rPr lang="ru-RU" sz="5600" dirty="0" smtClean="0"/>
              <a:t> </a:t>
            </a:r>
            <a:r>
              <a:rPr lang="ru-RU" sz="5600" b="1" i="1" dirty="0" smtClean="0"/>
              <a:t>травмы, внешней</a:t>
            </a:r>
            <a:r>
              <a:rPr lang="ru-RU" sz="5600" dirty="0" smtClean="0"/>
              <a:t> </a:t>
            </a:r>
            <a:r>
              <a:rPr lang="ru-RU" sz="5600" b="1" i="1" dirty="0" smtClean="0"/>
              <a:t>для</a:t>
            </a:r>
            <a:r>
              <a:rPr lang="ru-RU" sz="5600" dirty="0" smtClean="0"/>
              <a:t> </a:t>
            </a:r>
            <a:r>
              <a:rPr lang="ru-RU" sz="5600" b="1" i="1" dirty="0"/>
              <a:t>отношений (</a:t>
            </a:r>
            <a:r>
              <a:rPr lang="en-US" sz="5600" b="1" i="1" dirty="0"/>
              <a:t>Lorrie </a:t>
            </a:r>
            <a:r>
              <a:rPr lang="en-US" sz="5600" b="1" i="1" dirty="0" err="1"/>
              <a:t>Brubacher</a:t>
            </a:r>
            <a:r>
              <a:rPr lang="en-US" sz="5600" b="1" i="1" dirty="0"/>
              <a:t>)</a:t>
            </a:r>
            <a:r>
              <a:rPr lang="ru-RU" sz="5600" b="1" i="1" dirty="0" smtClean="0"/>
              <a:t>.</a:t>
            </a:r>
          </a:p>
          <a:p>
            <a:pPr lvl="1"/>
            <a:r>
              <a:rPr lang="ru-RU" sz="5600" dirty="0" err="1" smtClean="0"/>
              <a:t>Травматичный</a:t>
            </a:r>
            <a:r>
              <a:rPr lang="ru-RU" sz="5600" dirty="0" smtClean="0"/>
              <a:t> опыт одного партнера</a:t>
            </a:r>
          </a:p>
          <a:p>
            <a:pPr lvl="0"/>
            <a:endParaRPr lang="ru-RU" sz="5600" dirty="0" smtClean="0"/>
          </a:p>
          <a:p>
            <a:pPr>
              <a:buNone/>
            </a:pPr>
            <a:endParaRPr lang="ru-RU" sz="5600" dirty="0" smtClean="0"/>
          </a:p>
          <a:p>
            <a:pPr>
              <a:buNone/>
            </a:pPr>
            <a:endParaRPr lang="ru-RU" sz="5600" dirty="0" smtClean="0"/>
          </a:p>
          <a:p>
            <a:endParaRPr lang="ru-RU" dirty="0"/>
          </a:p>
        </p:txBody>
      </p:sp>
      <p:pic>
        <p:nvPicPr>
          <p:cNvPr id="6" name="Объект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995851"/>
            <a:ext cx="3057935" cy="862149"/>
          </a:xfrm>
          <a:prstGeom prst="rect">
            <a:avLst/>
          </a:prstGeom>
        </p:spPr>
      </p:pic>
      <p:sp>
        <p:nvSpPr>
          <p:cNvPr id="8" name="Объект 2"/>
          <p:cNvSpPr txBox="1">
            <a:spLocks/>
          </p:cNvSpPr>
          <p:nvPr/>
        </p:nvSpPr>
        <p:spPr>
          <a:xfrm>
            <a:off x="495300" y="1542372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 dirty="0"/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gray">
          <a:xfrm>
            <a:off x="3085451" y="5923102"/>
            <a:ext cx="9106549" cy="6890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>
            <a:lvl1pPr marL="0" indent="0" algn="l" rtl="0" eaLnBrk="1" fontAlgn="base" hangingPunct="1">
              <a:spcBef>
                <a:spcPct val="6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None/>
              <a:defRPr sz="2200" b="0" kern="120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1000" indent="-188913" algn="l" rtl="0" eaLnBrk="1" fontAlgn="base" hangingPunct="1">
              <a:spcBef>
                <a:spcPct val="3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61975" indent="-179388" algn="l" rtl="0" eaLnBrk="1" fontAlgn="base" hangingPunct="1">
              <a:spcBef>
                <a:spcPct val="3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768350" indent="-204788" algn="l" rtl="0" eaLnBrk="1" fontAlgn="base" hangingPunct="1">
              <a:spcBef>
                <a:spcPct val="3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50925" indent="-168275" algn="l" rtl="0" eaLnBrk="1" fontAlgn="base" hangingPunct="1">
              <a:spcBef>
                <a:spcPct val="4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r>
              <a:rPr lang="ru-RU" sz="1400" b="1" dirty="0">
                <a:solidFill>
                  <a:srgbClr val="00B050"/>
                </a:solidFill>
              </a:rPr>
              <a:t>Татьяна Рыцарева</a:t>
            </a:r>
          </a:p>
          <a:p>
            <a:pPr>
              <a:spcBef>
                <a:spcPts val="0"/>
              </a:spcBef>
            </a:pPr>
            <a:r>
              <a:rPr lang="ru-RU" sz="1400" b="1" dirty="0" smtClean="0">
                <a:solidFill>
                  <a:srgbClr val="00B050"/>
                </a:solidFill>
              </a:rPr>
              <a:t>Конференция «Семья в зеркале психотерапии» в рамках Международного конгресса</a:t>
            </a:r>
          </a:p>
          <a:p>
            <a:pPr>
              <a:spcBef>
                <a:spcPts val="0"/>
              </a:spcBef>
            </a:pPr>
            <a:r>
              <a:rPr lang="ru-RU" sz="1400" b="1" dirty="0" smtClean="0">
                <a:solidFill>
                  <a:srgbClr val="00B050"/>
                </a:solidFill>
              </a:rPr>
              <a:t>«Вызовы эпохи — психотерапевтическая помощь человеку, группе, обществу. Семья в зеркале психотерапии» 13-16 октября 2016 г. Москва</a:t>
            </a:r>
            <a:endParaRPr lang="ru-RU" sz="1400" b="1" dirty="0">
              <a:solidFill>
                <a:srgbClr val="00B050"/>
              </a:solidFill>
            </a:endParaRPr>
          </a:p>
        </p:txBody>
      </p:sp>
      <p:pic>
        <p:nvPicPr>
          <p:cNvPr id="7" name="Picture 2" descr="C:\Users\Администратор\Desktop\logo.gi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27874" y="248007"/>
            <a:ext cx="1588395" cy="7024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493818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96917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ru-RU" sz="3100" dirty="0" smtClean="0"/>
              <a:t>Инструменты для работы </a:t>
            </a:r>
            <a:br>
              <a:rPr lang="ru-RU" sz="3100" dirty="0" smtClean="0"/>
            </a:br>
            <a:r>
              <a:rPr lang="ru-RU" sz="3100" dirty="0" smtClean="0"/>
              <a:t>с раной привязанности на Стадии 1. </a:t>
            </a:r>
            <a:r>
              <a:rPr lang="ru-RU" sz="3100" dirty="0"/>
              <a:t/>
            </a:r>
            <a:br>
              <a:rPr lang="ru-RU" sz="3100" dirty="0"/>
            </a:br>
            <a:r>
              <a:rPr lang="ru-RU" sz="3100" dirty="0" err="1"/>
              <a:t>Лорри</a:t>
            </a:r>
            <a:r>
              <a:rPr lang="ru-RU" sz="3100" dirty="0"/>
              <a:t> </a:t>
            </a:r>
            <a:r>
              <a:rPr lang="ru-RU" sz="3100" dirty="0" err="1" smtClean="0"/>
              <a:t>Брубейкер</a:t>
            </a:r>
            <a:r>
              <a:rPr lang="ru-RU" sz="3100" dirty="0" smtClean="0"/>
              <a:t> (</a:t>
            </a:r>
            <a:r>
              <a:rPr lang="en-US" sz="3100" dirty="0" smtClean="0"/>
              <a:t>Lorrie </a:t>
            </a:r>
            <a:r>
              <a:rPr lang="en-US" sz="3100" dirty="0" err="1" smtClean="0"/>
              <a:t>Brubacher</a:t>
            </a:r>
            <a:r>
              <a:rPr lang="ru-RU" sz="3100" dirty="0" smtClean="0"/>
              <a:t>)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845405"/>
            <a:ext cx="7966166" cy="3262172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ru-RU" dirty="0"/>
          </a:p>
          <a:p>
            <a:r>
              <a:rPr lang="ru-RU" dirty="0" smtClean="0"/>
              <a:t>1. Смело назовите рану и открыто покажите, как рана оказывается частью текущего цикла.</a:t>
            </a:r>
          </a:p>
          <a:p>
            <a:pPr marL="742950" lvl="2" indent="-342900"/>
            <a:r>
              <a:rPr lang="en-US" dirty="0" err="1">
                <a:latin typeface="Arial Unicode MS"/>
                <a:ea typeface="Times New Roman"/>
                <a:cs typeface="Times New Roman"/>
              </a:rPr>
              <a:t>фокусируйтесь</a:t>
            </a:r>
            <a:r>
              <a:rPr lang="en-US" dirty="0">
                <a:latin typeface="Times New Roman"/>
                <a:ea typeface="Times New Roman"/>
              </a:rPr>
              <a:t> </a:t>
            </a:r>
            <a:r>
              <a:rPr lang="en-US" dirty="0" err="1">
                <a:latin typeface="Arial Unicode MS"/>
                <a:ea typeface="Times New Roman"/>
                <a:cs typeface="Times New Roman"/>
              </a:rPr>
              <a:t>на</a:t>
            </a:r>
            <a:r>
              <a:rPr lang="en-US" dirty="0">
                <a:latin typeface="Times New Roman"/>
                <a:ea typeface="Times New Roman"/>
              </a:rPr>
              <a:t> </a:t>
            </a:r>
            <a:r>
              <a:rPr lang="en-US" dirty="0" err="1">
                <a:latin typeface="Arial Unicode MS"/>
                <a:ea typeface="Times New Roman"/>
                <a:cs typeface="Times New Roman"/>
              </a:rPr>
              <a:t>процессе</a:t>
            </a:r>
            <a:r>
              <a:rPr lang="en-US" dirty="0">
                <a:latin typeface="Times New Roman"/>
                <a:ea typeface="Times New Roman"/>
              </a:rPr>
              <a:t> - </a:t>
            </a:r>
            <a:r>
              <a:rPr lang="en-US" dirty="0" err="1">
                <a:latin typeface="Arial Unicode MS"/>
                <a:ea typeface="Times New Roman"/>
                <a:cs typeface="Times New Roman"/>
              </a:rPr>
              <a:t>раскрытии</a:t>
            </a:r>
            <a:r>
              <a:rPr lang="en-US" dirty="0">
                <a:latin typeface="Times New Roman"/>
                <a:ea typeface="Times New Roman"/>
              </a:rPr>
              <a:t> </a:t>
            </a:r>
            <a:r>
              <a:rPr lang="en-US" dirty="0">
                <a:latin typeface="Arial Unicode MS"/>
                <a:ea typeface="Times New Roman"/>
                <a:cs typeface="Times New Roman"/>
              </a:rPr>
              <a:t>и</a:t>
            </a:r>
            <a:r>
              <a:rPr lang="en-US" dirty="0">
                <a:latin typeface="Times New Roman"/>
                <a:ea typeface="Times New Roman"/>
              </a:rPr>
              <a:t> </a:t>
            </a:r>
            <a:r>
              <a:rPr lang="en-US" dirty="0" err="1">
                <a:latin typeface="Arial Unicode MS"/>
                <a:ea typeface="Times New Roman"/>
                <a:cs typeface="Times New Roman"/>
              </a:rPr>
              <a:t>подтверждении</a:t>
            </a:r>
            <a:r>
              <a:rPr lang="en-US" dirty="0">
                <a:latin typeface="Times New Roman"/>
                <a:ea typeface="Times New Roman"/>
              </a:rPr>
              <a:t>  </a:t>
            </a:r>
            <a:r>
              <a:rPr lang="en-US" dirty="0" err="1">
                <a:latin typeface="Arial Unicode MS"/>
                <a:ea typeface="Times New Roman"/>
                <a:cs typeface="Times New Roman"/>
              </a:rPr>
              <a:t>доминирующего</a:t>
            </a:r>
            <a:r>
              <a:rPr lang="en-US" dirty="0">
                <a:latin typeface="Times New Roman"/>
                <a:ea typeface="Times New Roman"/>
              </a:rPr>
              <a:t> </a:t>
            </a:r>
            <a:r>
              <a:rPr lang="en-US" dirty="0" err="1">
                <a:latin typeface="Arial Unicode MS"/>
                <a:ea typeface="Times New Roman"/>
                <a:cs typeface="Times New Roman"/>
              </a:rPr>
              <a:t>влияния</a:t>
            </a:r>
            <a:r>
              <a:rPr lang="en-US" dirty="0">
                <a:latin typeface="Times New Roman"/>
                <a:ea typeface="Times New Roman"/>
              </a:rPr>
              <a:t> </a:t>
            </a:r>
            <a:r>
              <a:rPr lang="en-US" dirty="0" err="1">
                <a:latin typeface="Arial Unicode MS"/>
                <a:ea typeface="Times New Roman"/>
                <a:cs typeface="Times New Roman"/>
              </a:rPr>
              <a:t>ранящего</a:t>
            </a:r>
            <a:r>
              <a:rPr lang="en-US" dirty="0">
                <a:latin typeface="Times New Roman"/>
                <a:ea typeface="Times New Roman"/>
              </a:rPr>
              <a:t> </a:t>
            </a:r>
            <a:r>
              <a:rPr lang="en-US" dirty="0" err="1">
                <a:latin typeface="Arial Unicode MS"/>
                <a:ea typeface="Times New Roman"/>
                <a:cs typeface="Times New Roman"/>
              </a:rPr>
              <a:t>события</a:t>
            </a:r>
            <a:endParaRPr lang="ru-RU" dirty="0">
              <a:latin typeface="Arial Unicode MS"/>
              <a:ea typeface="Times New Roman"/>
              <a:cs typeface="Times New Roman"/>
            </a:endParaRPr>
          </a:p>
          <a:p>
            <a:endParaRPr lang="ru-RU" dirty="0" smtClean="0"/>
          </a:p>
          <a:p>
            <a:r>
              <a:rPr lang="ru-RU" dirty="0" smtClean="0"/>
              <a:t>2. Де-эскалируйте </a:t>
            </a:r>
            <a:r>
              <a:rPr lang="ru-RU" dirty="0"/>
              <a:t>текущий цикл в контексте раны привязанности до того,  как попытаетесь исцелить рану</a:t>
            </a:r>
          </a:p>
          <a:p>
            <a:endParaRPr lang="ru-RU" dirty="0" smtClean="0"/>
          </a:p>
        </p:txBody>
      </p:sp>
      <p:pic>
        <p:nvPicPr>
          <p:cNvPr id="6" name="Объект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995851"/>
            <a:ext cx="3057935" cy="862149"/>
          </a:xfrm>
          <a:prstGeom prst="rect">
            <a:avLst/>
          </a:prstGeom>
        </p:spPr>
      </p:pic>
      <p:sp>
        <p:nvSpPr>
          <p:cNvPr id="8" name="Объект 2"/>
          <p:cNvSpPr txBox="1">
            <a:spLocks/>
          </p:cNvSpPr>
          <p:nvPr/>
        </p:nvSpPr>
        <p:spPr>
          <a:xfrm>
            <a:off x="838200" y="1793832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 dirty="0"/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gray">
          <a:xfrm>
            <a:off x="3085451" y="5923102"/>
            <a:ext cx="9106549" cy="6890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>
            <a:lvl1pPr marL="0" indent="0" algn="l" rtl="0" eaLnBrk="1" fontAlgn="base" hangingPunct="1">
              <a:spcBef>
                <a:spcPct val="6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None/>
              <a:defRPr sz="2200" b="0" kern="120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1000" indent="-188913" algn="l" rtl="0" eaLnBrk="1" fontAlgn="base" hangingPunct="1">
              <a:spcBef>
                <a:spcPct val="3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61975" indent="-179388" algn="l" rtl="0" eaLnBrk="1" fontAlgn="base" hangingPunct="1">
              <a:spcBef>
                <a:spcPct val="3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768350" indent="-204788" algn="l" rtl="0" eaLnBrk="1" fontAlgn="base" hangingPunct="1">
              <a:spcBef>
                <a:spcPct val="3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50925" indent="-168275" algn="l" rtl="0" eaLnBrk="1" fontAlgn="base" hangingPunct="1">
              <a:spcBef>
                <a:spcPct val="4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r>
              <a:rPr lang="ru-RU" sz="1400" b="1" dirty="0">
                <a:solidFill>
                  <a:srgbClr val="00B050"/>
                </a:solidFill>
              </a:rPr>
              <a:t>Татьяна Рыцарева</a:t>
            </a:r>
          </a:p>
          <a:p>
            <a:pPr>
              <a:spcBef>
                <a:spcPts val="0"/>
              </a:spcBef>
            </a:pPr>
            <a:r>
              <a:rPr lang="ru-RU" sz="1400" b="1" dirty="0" smtClean="0">
                <a:solidFill>
                  <a:srgbClr val="00B050"/>
                </a:solidFill>
              </a:rPr>
              <a:t>Конференция «Семья в зеркале психотерапии» в рамках Международного конгресса</a:t>
            </a:r>
          </a:p>
          <a:p>
            <a:pPr>
              <a:spcBef>
                <a:spcPts val="0"/>
              </a:spcBef>
            </a:pPr>
            <a:r>
              <a:rPr lang="ru-RU" sz="1400" b="1" dirty="0" smtClean="0">
                <a:solidFill>
                  <a:srgbClr val="00B050"/>
                </a:solidFill>
              </a:rPr>
              <a:t>«Вызовы эпохи — психотерапевтическая помощь человеку, группе, обществу. Семья в зеркале психотерапии» 13-16 октября 2016 г. Москва</a:t>
            </a:r>
            <a:endParaRPr lang="ru-RU" sz="1400" b="1" dirty="0">
              <a:solidFill>
                <a:srgbClr val="00B050"/>
              </a:solidFill>
            </a:endParaRPr>
          </a:p>
        </p:txBody>
      </p:sp>
      <p:pic>
        <p:nvPicPr>
          <p:cNvPr id="7" name="Picture 2" descr="C:\Users\Администратор\Desktop\logo.gi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27874" y="248007"/>
            <a:ext cx="1588395" cy="7024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493818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Исцеление раны привязанности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3642" y="1559698"/>
            <a:ext cx="8596668" cy="3880773"/>
          </a:xfrm>
        </p:spPr>
        <p:txBody>
          <a:bodyPr/>
          <a:lstStyle/>
          <a:p>
            <a:r>
              <a:rPr lang="ru-RU" dirty="0"/>
              <a:t>В безопасной надежной связи бывают повреждения, и эти повреждения чинятся. Раненые партнеры идут на сближение и делятся своей болью. Обидевшие партнеры подстраиваются к боли партнера и идут навстречу, показывая, что действительно чувствуют болезненное влияние события</a:t>
            </a:r>
            <a:r>
              <a:rPr lang="ru-RU" dirty="0" smtClean="0"/>
              <a:t>.</a:t>
            </a:r>
          </a:p>
          <a:p>
            <a:r>
              <a:rPr lang="ru-RU" dirty="0"/>
              <a:t>Роль терапевта заключается в создании атмосферы прощения и примирения вокруг этих травм, так чтобы доверие могло быть </a:t>
            </a:r>
            <a:r>
              <a:rPr lang="ru-RU" dirty="0" smtClean="0"/>
              <a:t>восстановлено</a:t>
            </a:r>
            <a:r>
              <a:rPr lang="ru-RU" dirty="0"/>
              <a:t>,</a:t>
            </a:r>
            <a:r>
              <a:rPr lang="ru-RU" dirty="0" smtClean="0"/>
              <a:t> а </a:t>
            </a:r>
            <a:r>
              <a:rPr lang="ru-RU" dirty="0"/>
              <a:t>эмоциональное воссоединение произошло.</a:t>
            </a:r>
          </a:p>
          <a:p>
            <a:endParaRPr lang="ru-RU" dirty="0"/>
          </a:p>
          <a:p>
            <a:endParaRPr lang="ru-RU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gray">
          <a:xfrm>
            <a:off x="3085451" y="5923102"/>
            <a:ext cx="9106549" cy="6890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>
            <a:lvl1pPr marL="0" indent="0" algn="l" rtl="0" eaLnBrk="1" fontAlgn="base" hangingPunct="1">
              <a:spcBef>
                <a:spcPct val="6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None/>
              <a:defRPr sz="2200" b="0" kern="120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1000" indent="-188913" algn="l" rtl="0" eaLnBrk="1" fontAlgn="base" hangingPunct="1">
              <a:spcBef>
                <a:spcPct val="3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61975" indent="-179388" algn="l" rtl="0" eaLnBrk="1" fontAlgn="base" hangingPunct="1">
              <a:spcBef>
                <a:spcPct val="3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768350" indent="-204788" algn="l" rtl="0" eaLnBrk="1" fontAlgn="base" hangingPunct="1">
              <a:spcBef>
                <a:spcPct val="3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50925" indent="-168275" algn="l" rtl="0" eaLnBrk="1" fontAlgn="base" hangingPunct="1">
              <a:spcBef>
                <a:spcPct val="4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r>
              <a:rPr lang="ru-RU" sz="1400" b="1" dirty="0" smtClean="0">
                <a:solidFill>
                  <a:srgbClr val="00B050"/>
                </a:solidFill>
              </a:rPr>
              <a:t>Татьяна Рыцарева</a:t>
            </a:r>
          </a:p>
          <a:p>
            <a:pPr>
              <a:spcBef>
                <a:spcPts val="0"/>
              </a:spcBef>
            </a:pPr>
            <a:r>
              <a:rPr lang="ru-RU" sz="1400" b="1" dirty="0" smtClean="0">
                <a:solidFill>
                  <a:srgbClr val="00B050"/>
                </a:solidFill>
              </a:rPr>
              <a:t>Конференция «Семья в зеркале психотерапии» в рамках Международного конгресса</a:t>
            </a:r>
          </a:p>
          <a:p>
            <a:pPr>
              <a:spcBef>
                <a:spcPts val="0"/>
              </a:spcBef>
            </a:pPr>
            <a:r>
              <a:rPr lang="ru-RU" sz="1400" b="1" dirty="0" smtClean="0">
                <a:solidFill>
                  <a:srgbClr val="00B050"/>
                </a:solidFill>
              </a:rPr>
              <a:t>«Вызовы эпохи — психотерапевтическая помощь человеку, группе, обществу. Семья в зеркале психотерапии» 13-16 октября 2016 г. Москва</a:t>
            </a:r>
            <a:endParaRPr lang="ru-RU" sz="1400" b="1" dirty="0">
              <a:solidFill>
                <a:srgbClr val="00B050"/>
              </a:solidFill>
            </a:endParaRPr>
          </a:p>
        </p:txBody>
      </p:sp>
      <p:pic>
        <p:nvPicPr>
          <p:cNvPr id="5" name="Объект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995851"/>
            <a:ext cx="3057935" cy="862149"/>
          </a:xfrm>
          <a:prstGeom prst="rect">
            <a:avLst/>
          </a:prstGeom>
        </p:spPr>
      </p:pic>
      <p:pic>
        <p:nvPicPr>
          <p:cNvPr id="6" name="Picture 2" descr="C:\Users\Администратор\Desktop\logo.gi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27874" y="248007"/>
            <a:ext cx="1588395" cy="7024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906081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dirty="0"/>
              <a:t>Работа с ранами </a:t>
            </a:r>
            <a:r>
              <a:rPr lang="ru-RU" sz="2400" dirty="0" smtClean="0"/>
              <a:t>привязанности на стадии 2 после завершения </a:t>
            </a:r>
            <a:r>
              <a:rPr lang="ru-RU" sz="2400" dirty="0"/>
              <a:t>де-эскалации изложение этапов рассматриваемой модели (</a:t>
            </a:r>
            <a:r>
              <a:rPr lang="ru-RU" sz="2400" dirty="0" err="1"/>
              <a:t>Makinen</a:t>
            </a:r>
            <a:r>
              <a:rPr lang="ru-RU" sz="2400" dirty="0"/>
              <a:t> &amp; </a:t>
            </a:r>
            <a:r>
              <a:rPr lang="ru-RU" sz="2400" dirty="0" err="1"/>
              <a:t>Ediger</a:t>
            </a:r>
            <a:r>
              <a:rPr lang="ru-RU" sz="2400" dirty="0"/>
              <a:t>, </a:t>
            </a:r>
            <a:r>
              <a:rPr lang="ru-RU" sz="2400" dirty="0" smtClean="0"/>
              <a:t>2011</a:t>
            </a:r>
            <a:r>
              <a:rPr lang="ru-RU" sz="2400" dirty="0"/>
              <a:t>)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81392" y="1820955"/>
            <a:ext cx="8596668" cy="3880773"/>
          </a:xfrm>
        </p:spPr>
        <p:txBody>
          <a:bodyPr>
            <a:normAutofit fontScale="92500" lnSpcReduction="10000"/>
          </a:bodyPr>
          <a:lstStyle/>
          <a:p>
            <a:r>
              <a:rPr lang="ru-RU" sz="2200" dirty="0"/>
              <a:t>1. Пострадавший </a:t>
            </a:r>
            <a:r>
              <a:rPr lang="ru-RU" sz="2200" dirty="0" smtClean="0"/>
              <a:t>партнер рассказывает о случае, в котором чувствовал себя брошенным и беспомощным., пережил серьезный удар по доверию, что разрушило его веру в надежность отношений.</a:t>
            </a:r>
            <a:endParaRPr lang="ru-RU" sz="2200" dirty="0"/>
          </a:p>
          <a:p>
            <a:r>
              <a:rPr lang="ru-RU" sz="2200" dirty="0"/>
              <a:t>2. Терапевт помогает </a:t>
            </a:r>
            <a:r>
              <a:rPr lang="ru-RU" sz="2200" dirty="0" smtClean="0"/>
              <a:t>человеку </a:t>
            </a:r>
            <a:r>
              <a:rPr lang="ru-RU" sz="2200" dirty="0"/>
              <a:t>оставаться в контакте </a:t>
            </a:r>
            <a:r>
              <a:rPr lang="ru-RU" sz="2200" dirty="0" smtClean="0"/>
              <a:t>со своей сильной эмоциональной реакцией, которая связана с травмой отношений, </a:t>
            </a:r>
            <a:r>
              <a:rPr lang="ru-RU" sz="2200" dirty="0"/>
              <a:t>и </a:t>
            </a:r>
            <a:r>
              <a:rPr lang="ru-RU" sz="2200" dirty="0" smtClean="0"/>
              <a:t>начать открыто говорить о влиянии этих эмоций и их значимости для отношений.</a:t>
            </a:r>
            <a:endParaRPr lang="ru-RU" sz="2200" dirty="0"/>
          </a:p>
          <a:p>
            <a:r>
              <a:rPr lang="ru-RU" sz="2200" dirty="0"/>
              <a:t>3. Терапевт помогает нанесшему рану партнеру услышать </a:t>
            </a:r>
            <a:r>
              <a:rPr lang="ru-RU" sz="2200" dirty="0" smtClean="0"/>
              <a:t>и принять боль второго, раненого супруга или супруги и увидеть ее в рамках привязанности – как отражение того, что раненый партнер нуждается в заботе. </a:t>
            </a:r>
            <a:endParaRPr lang="ru-RU" sz="2200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gray">
          <a:xfrm>
            <a:off x="3085451" y="5923102"/>
            <a:ext cx="9106549" cy="6890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>
            <a:lvl1pPr marL="0" indent="0" algn="l" rtl="0" eaLnBrk="1" fontAlgn="base" hangingPunct="1">
              <a:spcBef>
                <a:spcPct val="6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None/>
              <a:defRPr sz="2200" b="0" kern="120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1000" indent="-188913" algn="l" rtl="0" eaLnBrk="1" fontAlgn="base" hangingPunct="1">
              <a:spcBef>
                <a:spcPct val="3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61975" indent="-179388" algn="l" rtl="0" eaLnBrk="1" fontAlgn="base" hangingPunct="1">
              <a:spcBef>
                <a:spcPct val="3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768350" indent="-204788" algn="l" rtl="0" eaLnBrk="1" fontAlgn="base" hangingPunct="1">
              <a:spcBef>
                <a:spcPct val="3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50925" indent="-168275" algn="l" rtl="0" eaLnBrk="1" fontAlgn="base" hangingPunct="1">
              <a:spcBef>
                <a:spcPct val="4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r>
              <a:rPr lang="ru-RU" sz="1400" b="1" dirty="0" smtClean="0">
                <a:solidFill>
                  <a:srgbClr val="00B050"/>
                </a:solidFill>
              </a:rPr>
              <a:t>Татьяна Рыцарева</a:t>
            </a:r>
          </a:p>
          <a:p>
            <a:pPr>
              <a:spcBef>
                <a:spcPts val="0"/>
              </a:spcBef>
            </a:pPr>
            <a:r>
              <a:rPr lang="ru-RU" sz="1400" b="1" dirty="0" smtClean="0">
                <a:solidFill>
                  <a:srgbClr val="00B050"/>
                </a:solidFill>
              </a:rPr>
              <a:t>Конференция «Семья в зеркале психотерапии» в рамках Международного конгресса</a:t>
            </a:r>
          </a:p>
          <a:p>
            <a:pPr>
              <a:spcBef>
                <a:spcPts val="0"/>
              </a:spcBef>
            </a:pPr>
            <a:r>
              <a:rPr lang="ru-RU" sz="1400" b="1" dirty="0" smtClean="0">
                <a:solidFill>
                  <a:srgbClr val="00B050"/>
                </a:solidFill>
              </a:rPr>
              <a:t>«Вызовы эпохи — психотерапевтическая помощь человеку, группе, обществу. Семья в зеркале психотерапии» 13-16 октября 2016 г. Москва</a:t>
            </a:r>
            <a:endParaRPr lang="ru-RU" sz="1400" b="1" dirty="0">
              <a:solidFill>
                <a:srgbClr val="00B050"/>
              </a:solidFill>
            </a:endParaRPr>
          </a:p>
        </p:txBody>
      </p:sp>
      <p:pic>
        <p:nvPicPr>
          <p:cNvPr id="5" name="Объект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995851"/>
            <a:ext cx="3057935" cy="862149"/>
          </a:xfrm>
          <a:prstGeom prst="rect">
            <a:avLst/>
          </a:prstGeom>
        </p:spPr>
      </p:pic>
      <p:pic>
        <p:nvPicPr>
          <p:cNvPr id="6" name="Picture 2" descr="C:\Users\Администратор\Desktop\logo.gi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27874" y="248007"/>
            <a:ext cx="1588395" cy="7024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96348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Работа с ранами привязанности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755640"/>
            <a:ext cx="8596668" cy="3880773"/>
          </a:xfrm>
        </p:spPr>
        <p:txBody>
          <a:bodyPr>
            <a:normAutofit/>
          </a:bodyPr>
          <a:lstStyle/>
          <a:p>
            <a:r>
              <a:rPr lang="ru-RU" sz="2000" dirty="0"/>
              <a:t>4. Пострадавший партнер исследует потери, связанные с </a:t>
            </a:r>
            <a:r>
              <a:rPr lang="ru-RU" sz="2000" dirty="0" smtClean="0"/>
              <a:t>травмой, страхи </a:t>
            </a:r>
            <a:r>
              <a:rPr lang="ru-RU" sz="2000" dirty="0"/>
              <a:t>и желания. Делится уязвимостью с терапевтом в </a:t>
            </a:r>
            <a:r>
              <a:rPr lang="ru-RU" sz="2000" dirty="0" smtClean="0"/>
              <a:t>присутствии обидчика</a:t>
            </a:r>
            <a:r>
              <a:rPr lang="ru-RU" sz="2000" dirty="0"/>
              <a:t>.</a:t>
            </a:r>
          </a:p>
          <a:p>
            <a:r>
              <a:rPr lang="ru-RU" sz="2000" dirty="0"/>
              <a:t>5. Обидевший партнер признает ответственность за травму и </a:t>
            </a:r>
            <a:r>
              <a:rPr lang="ru-RU" sz="2000" dirty="0" smtClean="0"/>
              <a:t>ее последствия</a:t>
            </a:r>
            <a:r>
              <a:rPr lang="ru-RU" sz="2000" dirty="0"/>
              <a:t>. Выражает сожаление и раскаивается, </a:t>
            </a:r>
            <a:r>
              <a:rPr lang="ru-RU" sz="2000" dirty="0" smtClean="0"/>
              <a:t>будучи эмоционально-вовлеченным</a:t>
            </a:r>
            <a:r>
              <a:rPr lang="ru-RU" sz="2000" dirty="0"/>
              <a:t>. Пропуская через сердце</a:t>
            </a:r>
            <a:r>
              <a:rPr lang="ru-RU" sz="2000" dirty="0" smtClean="0"/>
              <a:t>.</a:t>
            </a:r>
          </a:p>
          <a:p>
            <a:r>
              <a:rPr lang="ru-RU" sz="2000" dirty="0"/>
              <a:t>6. Теперь пострадавший партнер просит у своего </a:t>
            </a:r>
            <a:r>
              <a:rPr lang="ru-RU" sz="2000" dirty="0" smtClean="0"/>
              <a:t>партнера поддержки </a:t>
            </a:r>
            <a:r>
              <a:rPr lang="ru-RU" sz="2000" dirty="0"/>
              <a:t>и утешения, которые тот был не в состоянии оказать </a:t>
            </a:r>
            <a:r>
              <a:rPr lang="ru-RU" sz="2000" dirty="0" smtClean="0"/>
              <a:t>в момент </a:t>
            </a:r>
            <a:r>
              <a:rPr lang="ru-RU" sz="2000" dirty="0"/>
              <a:t>получения травмы.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gray">
          <a:xfrm>
            <a:off x="3085451" y="5923102"/>
            <a:ext cx="9106549" cy="6890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>
            <a:lvl1pPr marL="0" indent="0" algn="l" rtl="0" eaLnBrk="1" fontAlgn="base" hangingPunct="1">
              <a:spcBef>
                <a:spcPct val="6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None/>
              <a:defRPr sz="2200" b="0" kern="120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1000" indent="-188913" algn="l" rtl="0" eaLnBrk="1" fontAlgn="base" hangingPunct="1">
              <a:spcBef>
                <a:spcPct val="3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61975" indent="-179388" algn="l" rtl="0" eaLnBrk="1" fontAlgn="base" hangingPunct="1">
              <a:spcBef>
                <a:spcPct val="3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768350" indent="-204788" algn="l" rtl="0" eaLnBrk="1" fontAlgn="base" hangingPunct="1">
              <a:spcBef>
                <a:spcPct val="3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50925" indent="-168275" algn="l" rtl="0" eaLnBrk="1" fontAlgn="base" hangingPunct="1">
              <a:spcBef>
                <a:spcPct val="4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r>
              <a:rPr lang="ru-RU" sz="1400" b="1" dirty="0">
                <a:solidFill>
                  <a:srgbClr val="00B050"/>
                </a:solidFill>
              </a:rPr>
              <a:t>Татьяна Рыцарева</a:t>
            </a:r>
          </a:p>
          <a:p>
            <a:pPr>
              <a:spcBef>
                <a:spcPts val="0"/>
              </a:spcBef>
            </a:pPr>
            <a:r>
              <a:rPr lang="ru-RU" sz="1400" b="1" dirty="0" smtClean="0">
                <a:solidFill>
                  <a:srgbClr val="00B050"/>
                </a:solidFill>
              </a:rPr>
              <a:t>Конференция «Семья в зеркале психотерапии» в рамках Международного конгресса</a:t>
            </a:r>
          </a:p>
          <a:p>
            <a:pPr>
              <a:spcBef>
                <a:spcPts val="0"/>
              </a:spcBef>
            </a:pPr>
            <a:r>
              <a:rPr lang="ru-RU" sz="1400" b="1" dirty="0" smtClean="0">
                <a:solidFill>
                  <a:srgbClr val="00B050"/>
                </a:solidFill>
              </a:rPr>
              <a:t>«Вызовы эпохи — психотерапевтическая помощь человеку, группе, обществу. Семья в зеркале психотерапии» 13-16 октября 2016 г. Москва</a:t>
            </a:r>
            <a:endParaRPr lang="ru-RU" sz="1400" b="1" dirty="0">
              <a:solidFill>
                <a:srgbClr val="00B050"/>
              </a:solidFill>
            </a:endParaRPr>
          </a:p>
        </p:txBody>
      </p:sp>
      <p:pic>
        <p:nvPicPr>
          <p:cNvPr id="5" name="Объект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995851"/>
            <a:ext cx="3057935" cy="8621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63083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79566"/>
          </a:xfrm>
        </p:spPr>
        <p:txBody>
          <a:bodyPr/>
          <a:lstStyle/>
          <a:p>
            <a:r>
              <a:rPr lang="ru-RU" dirty="0"/>
              <a:t>Работа с ранами привязанности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64271" y="1768703"/>
            <a:ext cx="8596668" cy="3880773"/>
          </a:xfrm>
        </p:spPr>
        <p:txBody>
          <a:bodyPr>
            <a:normAutofit/>
          </a:bodyPr>
          <a:lstStyle/>
          <a:p>
            <a:r>
              <a:rPr lang="ru-RU" sz="2200" dirty="0"/>
              <a:t>7. Обидевший партнер отвечает с состраданием и участием</a:t>
            </a:r>
            <a:r>
              <a:rPr lang="ru-RU" sz="2200" dirty="0" smtClean="0"/>
              <a:t>.</a:t>
            </a:r>
          </a:p>
          <a:p>
            <a:pPr marL="0" indent="0">
              <a:buNone/>
            </a:pPr>
            <a:r>
              <a:rPr lang="ru-RU" sz="2200" dirty="0" smtClean="0"/>
              <a:t>Терапевт </a:t>
            </a:r>
            <a:r>
              <a:rPr lang="ru-RU" sz="2200" dirty="0"/>
              <a:t>помогает паре построить новую историю, включающую</a:t>
            </a:r>
            <a:r>
              <a:rPr lang="ru-RU" sz="2200" dirty="0" smtClean="0"/>
              <a:t>:</a:t>
            </a:r>
            <a:endParaRPr lang="ru-RU" sz="2200" dirty="0"/>
          </a:p>
          <a:p>
            <a:r>
              <a:rPr lang="ru-RU" sz="2200" dirty="0"/>
              <a:t>– Признание (подтверждение травмы)</a:t>
            </a:r>
          </a:p>
          <a:p>
            <a:r>
              <a:rPr lang="ru-RU" sz="2200" dirty="0"/>
              <a:t>– Осознание обстоятельств и контекста информирующих </a:t>
            </a:r>
            <a:r>
              <a:rPr lang="ru-RU" sz="2200" dirty="0" smtClean="0"/>
              <a:t>о предательстве</a:t>
            </a:r>
            <a:r>
              <a:rPr lang="ru-RU" sz="2200" dirty="0"/>
              <a:t>.</a:t>
            </a:r>
          </a:p>
          <a:p>
            <a:r>
              <a:rPr lang="ru-RU" sz="2200" dirty="0"/>
              <a:t>– Ясное понимание шагов, которые пара </a:t>
            </a:r>
            <a:r>
              <a:rPr lang="ru-RU" sz="2200" dirty="0" smtClean="0"/>
              <a:t>предприняла для </a:t>
            </a:r>
            <a:r>
              <a:rPr lang="ru-RU" sz="2200" dirty="0"/>
              <a:t>восстановления нарушенного доверия </a:t>
            </a:r>
            <a:r>
              <a:rPr lang="ru-RU" sz="2200" dirty="0" smtClean="0"/>
              <a:t>в отношениях</a:t>
            </a:r>
            <a:r>
              <a:rPr lang="ru-RU" sz="2200" dirty="0"/>
              <a:t>.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gray">
          <a:xfrm>
            <a:off x="3085451" y="5923102"/>
            <a:ext cx="9106549" cy="6890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>
            <a:lvl1pPr marL="0" indent="0" algn="l" rtl="0" eaLnBrk="1" fontAlgn="base" hangingPunct="1">
              <a:spcBef>
                <a:spcPct val="6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None/>
              <a:defRPr sz="2200" b="0" kern="120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1000" indent="-188913" algn="l" rtl="0" eaLnBrk="1" fontAlgn="base" hangingPunct="1">
              <a:spcBef>
                <a:spcPct val="3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61975" indent="-179388" algn="l" rtl="0" eaLnBrk="1" fontAlgn="base" hangingPunct="1">
              <a:spcBef>
                <a:spcPct val="3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768350" indent="-204788" algn="l" rtl="0" eaLnBrk="1" fontAlgn="base" hangingPunct="1">
              <a:spcBef>
                <a:spcPct val="3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50925" indent="-168275" algn="l" rtl="0" eaLnBrk="1" fontAlgn="base" hangingPunct="1">
              <a:spcBef>
                <a:spcPct val="4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r>
              <a:rPr lang="ru-RU" sz="1400" b="1" dirty="0">
                <a:solidFill>
                  <a:srgbClr val="00B050"/>
                </a:solidFill>
              </a:rPr>
              <a:t>Татьяна Рыцарева</a:t>
            </a:r>
          </a:p>
          <a:p>
            <a:pPr>
              <a:spcBef>
                <a:spcPts val="0"/>
              </a:spcBef>
            </a:pPr>
            <a:r>
              <a:rPr lang="ru-RU" sz="1400" b="1" dirty="0" smtClean="0">
                <a:solidFill>
                  <a:srgbClr val="00B050"/>
                </a:solidFill>
              </a:rPr>
              <a:t>Конференция «Семья в зеркале психотерапии» в рамках Международного конгресса</a:t>
            </a:r>
          </a:p>
          <a:p>
            <a:pPr>
              <a:spcBef>
                <a:spcPts val="0"/>
              </a:spcBef>
            </a:pPr>
            <a:r>
              <a:rPr lang="ru-RU" sz="1400" b="1" dirty="0" smtClean="0">
                <a:solidFill>
                  <a:srgbClr val="00B050"/>
                </a:solidFill>
              </a:rPr>
              <a:t>«Вызовы эпохи — психотерапевтическая помощь человеку, группе, обществу. Семья в зеркале психотерапии» 13-16 октября 2016 г. Москва</a:t>
            </a:r>
            <a:endParaRPr lang="ru-RU" sz="1400" b="1" dirty="0">
              <a:solidFill>
                <a:srgbClr val="00B050"/>
              </a:solidFill>
            </a:endParaRPr>
          </a:p>
        </p:txBody>
      </p:sp>
      <p:pic>
        <p:nvPicPr>
          <p:cNvPr id="5" name="Объект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995851"/>
            <a:ext cx="3057935" cy="8621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42256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2567" y="234274"/>
            <a:ext cx="8596668" cy="853440"/>
          </a:xfrm>
        </p:spPr>
        <p:txBody>
          <a:bodyPr/>
          <a:lstStyle/>
          <a:p>
            <a:r>
              <a:rPr lang="ru-RU" dirty="0" smtClean="0"/>
              <a:t>Важные результаты этого процесса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3964" y="1476104"/>
            <a:ext cx="4922973" cy="3666757"/>
          </a:xfrm>
        </p:spPr>
        <p:txBody>
          <a:bodyPr/>
          <a:lstStyle/>
          <a:p>
            <a:r>
              <a:rPr lang="ru-RU" dirty="0" smtClean="0"/>
              <a:t>Отношения становятся безопасной гаванью.</a:t>
            </a:r>
          </a:p>
          <a:p>
            <a:r>
              <a:rPr lang="ru-RU" dirty="0" smtClean="0"/>
              <a:t>Между супругами восстанавливается базовое доверие.</a:t>
            </a:r>
          </a:p>
          <a:p>
            <a:r>
              <a:rPr lang="ru-RU" dirty="0" smtClean="0"/>
              <a:t>Рана лучше понимается и прощается.</a:t>
            </a:r>
          </a:p>
          <a:p>
            <a:r>
              <a:rPr lang="ru-RU" dirty="0" smtClean="0"/>
              <a:t>Преодолевается тупик в терапии.</a:t>
            </a:r>
          </a:p>
          <a:p>
            <a:r>
              <a:rPr lang="ru-RU" dirty="0" smtClean="0"/>
              <a:t>Появляются позитивные циклы взаимодействий.</a:t>
            </a:r>
          </a:p>
          <a:p>
            <a:endParaRPr lang="ru-RU" dirty="0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gray">
          <a:xfrm>
            <a:off x="3085451" y="5923102"/>
            <a:ext cx="9106549" cy="6890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>
            <a:lvl1pPr marL="0" indent="0" algn="l" rtl="0" eaLnBrk="1" fontAlgn="base" hangingPunct="1">
              <a:spcBef>
                <a:spcPct val="6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None/>
              <a:defRPr sz="2200" b="0" kern="120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1000" indent="-188913" algn="l" rtl="0" eaLnBrk="1" fontAlgn="base" hangingPunct="1">
              <a:spcBef>
                <a:spcPct val="3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61975" indent="-179388" algn="l" rtl="0" eaLnBrk="1" fontAlgn="base" hangingPunct="1">
              <a:spcBef>
                <a:spcPct val="3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768350" indent="-204788" algn="l" rtl="0" eaLnBrk="1" fontAlgn="base" hangingPunct="1">
              <a:spcBef>
                <a:spcPct val="3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50925" indent="-168275" algn="l" rtl="0" eaLnBrk="1" fontAlgn="base" hangingPunct="1">
              <a:spcBef>
                <a:spcPct val="4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r>
              <a:rPr lang="ru-RU" sz="1400" b="1" dirty="0">
                <a:solidFill>
                  <a:srgbClr val="00B050"/>
                </a:solidFill>
              </a:rPr>
              <a:t>Татьяна Рыцарева</a:t>
            </a:r>
          </a:p>
          <a:p>
            <a:pPr>
              <a:spcBef>
                <a:spcPts val="0"/>
              </a:spcBef>
            </a:pPr>
            <a:r>
              <a:rPr lang="ru-RU" sz="1400" b="1" dirty="0" smtClean="0">
                <a:solidFill>
                  <a:srgbClr val="00B050"/>
                </a:solidFill>
              </a:rPr>
              <a:t>Конференция «Семья в зеркале психотерапии» в рамках Международного конгресса</a:t>
            </a:r>
          </a:p>
          <a:p>
            <a:pPr>
              <a:spcBef>
                <a:spcPts val="0"/>
              </a:spcBef>
            </a:pPr>
            <a:r>
              <a:rPr lang="ru-RU" sz="1400" b="1" dirty="0" smtClean="0">
                <a:solidFill>
                  <a:srgbClr val="00B050"/>
                </a:solidFill>
              </a:rPr>
              <a:t>«Вызовы эпохи — психотерапевтическая помощь человеку, группе, обществу. Семья в зеркале психотерапии» 13-16 октября 2016 г. Москва</a:t>
            </a:r>
            <a:endParaRPr lang="ru-RU" sz="1400" b="1" dirty="0">
              <a:solidFill>
                <a:srgbClr val="00B050"/>
              </a:solidFill>
            </a:endParaRPr>
          </a:p>
        </p:txBody>
      </p:sp>
      <p:pic>
        <p:nvPicPr>
          <p:cNvPr id="6" name="Объект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995851"/>
            <a:ext cx="3057935" cy="862149"/>
          </a:xfrm>
          <a:prstGeom prst="rect">
            <a:avLst/>
          </a:prstGeom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95358" y="765497"/>
            <a:ext cx="4076835" cy="46516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2" descr="C:\Users\Администратор\Desktop\logo.gif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27874" y="248007"/>
            <a:ext cx="1588395" cy="7024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36650731"/>
      </p:ext>
    </p:extLst>
  </p:cSld>
  <p:clrMapOvr>
    <a:masterClrMapping/>
  </p:clrMapOvr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Грань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1277</TotalTime>
  <Words>855</Words>
  <Application>Microsoft Office PowerPoint</Application>
  <PresentationFormat>Произвольный</PresentationFormat>
  <Paragraphs>100</Paragraphs>
  <Slides>11</Slides>
  <Notes>10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Грань</vt:lpstr>
      <vt:lpstr>Презентация PowerPoint</vt:lpstr>
      <vt:lpstr>Определение раны привязанности  </vt:lpstr>
      <vt:lpstr>Рана привязанности/Травма вне отношений/Негативный цикл взаимодействия  </vt:lpstr>
      <vt:lpstr>Инструменты для работы  с раной привязанности на Стадии 1.  Лорри Брубейкер (Lorrie Brubacher)   </vt:lpstr>
      <vt:lpstr>Исцеление раны привязанности</vt:lpstr>
      <vt:lpstr>Работа с ранами привязанности на стадии 2 после завершения де-эскалации изложение этапов рассматриваемой модели (Makinen &amp; Ediger, 2011)</vt:lpstr>
      <vt:lpstr>Работа с ранами привязанности</vt:lpstr>
      <vt:lpstr>Работа с ранами привязанности</vt:lpstr>
      <vt:lpstr>Важные результаты этого процесса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Администратор</cp:lastModifiedBy>
  <cp:revision>89</cp:revision>
  <cp:lastPrinted>2016-10-13T20:36:41Z</cp:lastPrinted>
  <dcterms:created xsi:type="dcterms:W3CDTF">2015-07-25T22:10:25Z</dcterms:created>
  <dcterms:modified xsi:type="dcterms:W3CDTF">2016-10-29T10:49:47Z</dcterms:modified>
</cp:coreProperties>
</file>