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7" r:id="rId2"/>
    <p:sldId id="262" r:id="rId3"/>
    <p:sldId id="264" r:id="rId4"/>
    <p:sldId id="259" r:id="rId5"/>
    <p:sldId id="268" r:id="rId6"/>
    <p:sldId id="265" r:id="rId7"/>
    <p:sldId id="266" r:id="rId8"/>
    <p:sldId id="267" r:id="rId9"/>
    <p:sldId id="269" r:id="rId10"/>
    <p:sldId id="260" r:id="rId11"/>
    <p:sldId id="261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андр" initials="А" lastIdx="0" clrIdx="0"/>
  <p:cmAuthor id="1" name="Администратор" initials="А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2233" autoAdjust="0"/>
  </p:normalViewPr>
  <p:slideViewPr>
    <p:cSldViewPr snapToGrid="0">
      <p:cViewPr>
        <p:scale>
          <a:sx n="73" d="100"/>
          <a:sy n="73" d="100"/>
        </p:scale>
        <p:origin x="-121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91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99E16-C71D-418E-9622-FDCCD03C2D9F}" type="datetimeFigureOut">
              <a:rPr lang="ru-RU" smtClean="0"/>
              <a:t>29.10.2016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BF4C2-81EF-4810-8A04-D2FB1894C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9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083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4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729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8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71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842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39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81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41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BF4C2-81EF-4810-8A04-D2FB1894CBA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75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1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8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762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13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3894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95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618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4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6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9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8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9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67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6210-5D61-4941-8A78-C8023F1BBD4A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4D5F91-914E-4811-BE8C-CC67673F88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2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60103"/>
            <a:ext cx="3992450" cy="1078215"/>
          </a:xfrm>
          <a:prstGeom prst="rect">
            <a:avLst/>
          </a:prstGeom>
        </p:spPr>
      </p:pic>
      <p:sp>
        <p:nvSpPr>
          <p:cNvPr id="22" name="Текст 1"/>
          <p:cNvSpPr txBox="1">
            <a:spLocks/>
          </p:cNvSpPr>
          <p:nvPr/>
        </p:nvSpPr>
        <p:spPr bwMode="gray">
          <a:xfrm>
            <a:off x="320040" y="1335678"/>
            <a:ext cx="4913111" cy="3169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smtClean="0"/>
              <a:t>РАБОТА С РАНОЙ ПРИВЯЗАННОСТИ В СУПРУЖЕСКОЙ ТЕРАПИИ</a:t>
            </a:r>
            <a:endParaRPr lang="ru-RU" sz="40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11" y="5827028"/>
            <a:ext cx="3176789" cy="1045857"/>
          </a:xfrm>
          <a:prstGeom prst="rect">
            <a:avLst/>
          </a:prstGeom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gray">
          <a:xfrm>
            <a:off x="0" y="5366499"/>
            <a:ext cx="9269131" cy="120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 «Вызовы эпохи — психотерапевтическая помощь человеку, группе, обществу.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00B050"/>
                </a:solidFill>
              </a:rPr>
              <a:t>Семья в зеркале психотерапии» 13-16 октября 2016 г. Москва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9" name="Текст 1"/>
          <p:cNvSpPr txBox="1">
            <a:spLocks/>
          </p:cNvSpPr>
          <p:nvPr/>
        </p:nvSpPr>
        <p:spPr bwMode="gray">
          <a:xfrm>
            <a:off x="3870463" y="4579441"/>
            <a:ext cx="7369175" cy="59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noProof="1" smtClean="0">
                <a:solidFill>
                  <a:schemeClr val="accent1">
                    <a:lumMod val="50000"/>
                  </a:schemeClr>
                </a:solidFill>
              </a:rPr>
              <a:t>Татьяна Рыцарева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295" y="60103"/>
            <a:ext cx="4076835" cy="465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Администратор\Desktop\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74" y="248007"/>
            <a:ext cx="1588395" cy="7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1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gray">
          <a:xfrm>
            <a:off x="5203312" y="1928952"/>
            <a:ext cx="42369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/>
          <a:p>
            <a:pPr algn="ctr" eaLnBrk="0" hangingPunct="0"/>
            <a:r>
              <a:rPr lang="ru-RU" sz="7200" b="1" noProof="1" smtClean="0">
                <a:solidFill>
                  <a:schemeClr val="accent1">
                    <a:lumMod val="50000"/>
                  </a:schemeClr>
                </a:solidFill>
              </a:rPr>
              <a:t>Вопросы</a:t>
            </a:r>
            <a:r>
              <a:rPr lang="en-US" sz="7200" b="1" noProof="1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7200" b="1" noProof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gray">
          <a:xfrm>
            <a:off x="6272932" y="4448626"/>
            <a:ext cx="4618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1B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200" b="0" noProof="1">
                <a:solidFill>
                  <a:schemeClr val="accent1">
                    <a:lumMod val="50000"/>
                  </a:schemeClr>
                </a:solidFill>
              </a:rPr>
              <a:t>Татьяна Рыцарева</a:t>
            </a:r>
          </a:p>
          <a:p>
            <a:r>
              <a:rPr lang="en-US" sz="2200" b="0" noProof="1">
                <a:solidFill>
                  <a:schemeClr val="accent1">
                    <a:lumMod val="50000"/>
                  </a:schemeClr>
                </a:solidFill>
              </a:rPr>
              <a:t>Kogdatrudno.ru</a:t>
            </a:r>
          </a:p>
          <a:p>
            <a:r>
              <a:rPr lang="en-US" sz="2200" b="0" noProof="1">
                <a:solidFill>
                  <a:schemeClr val="accent1">
                    <a:lumMod val="50000"/>
                  </a:schemeClr>
                </a:solidFill>
              </a:rPr>
              <a:t>8-916-446-56-00</a:t>
            </a:r>
          </a:p>
        </p:txBody>
      </p:sp>
      <p:sp>
        <p:nvSpPr>
          <p:cNvPr id="11" name="WordArt 16"/>
          <p:cNvSpPr>
            <a:spLocks noChangeArrowheads="1" noChangeShapeType="1" noTextEdit="1"/>
          </p:cNvSpPr>
          <p:nvPr/>
        </p:nvSpPr>
        <p:spPr bwMode="auto">
          <a:xfrm>
            <a:off x="1733550" y="1120463"/>
            <a:ext cx="1717988" cy="278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0C0C0"/>
                    </a:gs>
                    <a:gs pos="100000">
                      <a:srgbClr val="484848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3" name="WordArt 11"/>
          <p:cNvSpPr>
            <a:spLocks noChangeArrowheads="1" noChangeShapeType="1" noTextEdit="1"/>
          </p:cNvSpPr>
          <p:nvPr/>
        </p:nvSpPr>
        <p:spPr bwMode="auto">
          <a:xfrm>
            <a:off x="725154" y="2537138"/>
            <a:ext cx="1303360" cy="2029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63500" dir="2212194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2537229" y="2073499"/>
            <a:ext cx="2270840" cy="2969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tint val="4431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?</a:t>
            </a:r>
          </a:p>
        </p:txBody>
      </p:sp>
      <p:pic>
        <p:nvPicPr>
          <p:cNvPr id="1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1167"/>
            <a:ext cx="2826271" cy="796834"/>
          </a:xfrm>
          <a:prstGeom prst="rect">
            <a:avLst/>
          </a:prstGeom>
        </p:spPr>
      </p:pic>
      <p:pic>
        <p:nvPicPr>
          <p:cNvPr id="8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3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gray">
          <a:xfrm>
            <a:off x="1241019" y="1571006"/>
            <a:ext cx="433553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EA501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/>
          <a:p>
            <a:pPr eaLnBrk="0" hangingPunct="0"/>
            <a:r>
              <a:rPr lang="ru-RU" sz="6000" b="1" noProof="1" smtClean="0">
                <a:solidFill>
                  <a:schemeClr val="accent1">
                    <a:lumMod val="50000"/>
                  </a:schemeClr>
                </a:solidFill>
              </a:rPr>
              <a:t>Спасибо за </a:t>
            </a:r>
            <a:br>
              <a:rPr lang="ru-RU" sz="6000" b="1" noProof="1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noProof="1" smtClean="0">
                <a:solidFill>
                  <a:schemeClr val="accent1">
                    <a:lumMod val="50000"/>
                  </a:schemeClr>
                </a:solidFill>
              </a:rPr>
              <a:t>внимание</a:t>
            </a:r>
            <a:endParaRPr lang="en-US" sz="6000" b="1" noProof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1241019" y="4658894"/>
            <a:ext cx="4618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1B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61B2"/>
                  </a:outerShdw>
                </a:effectLst>
              </a14:hiddenEffects>
            </a:ext>
          </a:extLst>
        </p:spPr>
        <p:txBody>
          <a:bodyPr lIns="0" rIns="0" anchor="ctr"/>
          <a:lstStyle>
            <a:lvl1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lnSpc>
                <a:spcPct val="95000"/>
              </a:lnSpc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2200" b="0" noProof="1" smtClean="0">
                <a:solidFill>
                  <a:schemeClr val="accent1">
                    <a:lumMod val="50000"/>
                  </a:schemeClr>
                </a:solidFill>
              </a:rPr>
              <a:t>Татьяна Рыцарева</a:t>
            </a:r>
          </a:p>
          <a:p>
            <a:r>
              <a:rPr lang="en-US" sz="2200" b="0" noProof="1" smtClean="0">
                <a:solidFill>
                  <a:schemeClr val="accent1">
                    <a:lumMod val="50000"/>
                  </a:schemeClr>
                </a:solidFill>
              </a:rPr>
              <a:t>Kogdatrudno.ru</a:t>
            </a:r>
          </a:p>
          <a:p>
            <a:r>
              <a:rPr lang="en-US" sz="2200" b="0" noProof="1" smtClean="0">
                <a:solidFill>
                  <a:schemeClr val="accent1">
                    <a:lumMod val="50000"/>
                  </a:schemeClr>
                </a:solidFill>
              </a:rPr>
              <a:t>8-916-446-56-00</a:t>
            </a:r>
            <a:endParaRPr lang="en-US" sz="2200" b="0" noProof="1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446601" y="528034"/>
            <a:ext cx="3598920" cy="3985772"/>
            <a:chOff x="763588" y="1585913"/>
            <a:chExt cx="2362359" cy="3433762"/>
          </a:xfrm>
        </p:grpSpPr>
        <p:sp>
          <p:nvSpPr>
            <p:cNvPr id="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581151" y="1585913"/>
              <a:ext cx="793433" cy="21669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28575">
                    <a:solidFill>
                      <a:srgbClr val="FFFF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C0C0C0"/>
                      </a:gs>
                      <a:gs pos="100000">
                        <a:srgbClr val="484848"/>
                      </a:gs>
                    </a:gsLst>
                    <a:lin ang="5400000" scaled="1"/>
                  </a:gradFill>
                  <a:effectLst>
                    <a:outerShdw dist="63500" dir="2212194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!</a:t>
              </a:r>
              <a:endParaRPr lang="ru-RU" sz="36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0C0C0"/>
                    </a:gs>
                    <a:gs pos="100000">
                      <a:srgbClr val="484848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763588" y="2536825"/>
              <a:ext cx="661194" cy="16478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2857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chemeClr val="bg1">
                      <a:lumMod val="85000"/>
                    </a:schemeClr>
                  </a:solidFill>
                  <a:effectLst>
                    <a:outerShdw dist="63500" dir="2212194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!</a:t>
              </a:r>
              <a:endParaRPr lang="ru-RU" sz="36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bg1">
                    <a:lumMod val="85000"/>
                  </a:schemeClr>
                </a:solidFill>
                <a:effectLst>
                  <a:outerShdw dist="63500" dir="2212194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200275" y="2484438"/>
              <a:ext cx="925672" cy="25352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dirty="0">
                  <a:ln w="28575">
                    <a:solidFill>
                      <a:srgbClr val="FFFF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1">
                          <a:gamma/>
                          <a:tint val="44314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effectLst>
                    <a:outerShdw dist="63500" dir="2212194" algn="ctr" rotWithShape="0">
                      <a:srgbClr val="000000">
                        <a:alpha val="50000"/>
                      </a:srgbClr>
                    </a:outerShdw>
                  </a:effectLst>
                  <a:latin typeface="Arial Black" panose="020B0A04020102020204" pitchFamily="34" charset="0"/>
                </a:rPr>
                <a:t>!</a:t>
              </a:r>
              <a:endParaRPr lang="ru-RU" sz="3600" kern="10" dirty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tint val="4431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63500" dir="2212194" algn="ctr" rotWithShape="0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  <p:pic>
        <p:nvPicPr>
          <p:cNvPr id="11" name="Объект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8315"/>
            <a:ext cx="2162477" cy="609685"/>
          </a:xfrm>
          <a:prstGeom prst="rect">
            <a:avLst/>
          </a:prstGeom>
        </p:spPr>
      </p:pic>
      <p:pic>
        <p:nvPicPr>
          <p:cNvPr id="12" name="Объект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491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691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раны привязанности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160" y="118246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Раны </a:t>
            </a:r>
            <a:r>
              <a:rPr lang="ru-RU" dirty="0"/>
              <a:t>привязанности являются </a:t>
            </a:r>
            <a:r>
              <a:rPr lang="ru-RU" dirty="0" smtClean="0"/>
              <a:t>особым инцидентом, </a:t>
            </a:r>
            <a:r>
              <a:rPr lang="ru-RU" dirty="0"/>
              <a:t>который подразумевает под </a:t>
            </a:r>
            <a:r>
              <a:rPr lang="ru-RU" dirty="0" smtClean="0"/>
              <a:t>собой отказ </a:t>
            </a:r>
            <a:r>
              <a:rPr lang="ru-RU" dirty="0"/>
              <a:t>в помощи или предательство в </a:t>
            </a:r>
            <a:r>
              <a:rPr lang="ru-RU" dirty="0" smtClean="0"/>
              <a:t>момент острой необходимости</a:t>
            </a:r>
            <a:r>
              <a:rPr lang="en-US" dirty="0" smtClean="0"/>
              <a:t> [Johnson, </a:t>
            </a:r>
            <a:r>
              <a:rPr lang="en-US" dirty="0" err="1" smtClean="0"/>
              <a:t>Makinen</a:t>
            </a:r>
            <a:r>
              <a:rPr lang="en-US" dirty="0" smtClean="0"/>
              <a:t> &amp;Millikin,2001</a:t>
            </a:r>
            <a:r>
              <a:rPr lang="ru-RU" dirty="0" smtClean="0"/>
              <a:t>,</a:t>
            </a:r>
            <a:r>
              <a:rPr lang="en-US" dirty="0" smtClean="0"/>
              <a:t> Johnson</a:t>
            </a:r>
            <a:r>
              <a:rPr lang="ru-RU" dirty="0" smtClean="0"/>
              <a:t>,</a:t>
            </a:r>
            <a:r>
              <a:rPr lang="en-US" dirty="0" smtClean="0"/>
              <a:t> 2004]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Определяются </a:t>
            </a:r>
            <a:r>
              <a:rPr lang="ru-RU" dirty="0"/>
              <a:t>как </a:t>
            </a:r>
            <a:r>
              <a:rPr lang="ru-RU" dirty="0" smtClean="0"/>
              <a:t>«преступление </a:t>
            </a:r>
            <a:r>
              <a:rPr lang="ru-RU" dirty="0"/>
              <a:t>против человеческих уз» </a:t>
            </a:r>
            <a:r>
              <a:rPr lang="en-US" dirty="0"/>
              <a:t>[Herman</a:t>
            </a:r>
            <a:r>
              <a:rPr lang="ru-RU" dirty="0"/>
              <a:t>, 1992</a:t>
            </a:r>
            <a:r>
              <a:rPr lang="en-US" dirty="0"/>
              <a:t>]</a:t>
            </a:r>
            <a:r>
              <a:rPr lang="ru-RU" dirty="0"/>
              <a:t> и выражаются в том, что человек оказывается брошенным или преданным в </a:t>
            </a:r>
            <a:r>
              <a:rPr lang="ru-RU" dirty="0" smtClean="0"/>
              <a:t>критический </a:t>
            </a:r>
            <a:r>
              <a:rPr lang="ru-RU" dirty="0"/>
              <a:t>момент нужды.</a:t>
            </a:r>
          </a:p>
          <a:p>
            <a:r>
              <a:rPr lang="ru-RU" dirty="0" smtClean="0"/>
              <a:t>Это ключевое событие переопределяет с этого момента отношения как небезопасные и ненадежные.</a:t>
            </a:r>
          </a:p>
          <a:p>
            <a:r>
              <a:rPr lang="ru-RU" dirty="0" smtClean="0"/>
              <a:t>Усиливают потребность в защищающей привязанности, одновременно разрушая способность верить в нее </a:t>
            </a:r>
            <a:r>
              <a:rPr lang="en-US" dirty="0" smtClean="0"/>
              <a:t>[</a:t>
            </a:r>
            <a:r>
              <a:rPr lang="ru-RU" dirty="0" err="1" smtClean="0"/>
              <a:t>С.Джонсон</a:t>
            </a:r>
            <a:r>
              <a:rPr lang="ru-RU" dirty="0" smtClean="0"/>
              <a:t>, 2002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</p:txBody>
      </p:sp>
      <p:pic>
        <p:nvPicPr>
          <p:cNvPr id="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367938" y="121906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7" name="Picture 2" descr="C:\Users\Администратор\Desktop\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74" y="248007"/>
            <a:ext cx="1588395" cy="7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8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680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Рана привязанности/Травма вне отношений/Негативный цикл взаимодействия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711" y="1019858"/>
            <a:ext cx="8987659" cy="39074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5600" dirty="0" smtClean="0"/>
          </a:p>
          <a:p>
            <a:pPr lvl="0"/>
            <a:r>
              <a:rPr lang="ru-RU" sz="5600" b="1" i="1" dirty="0" smtClean="0"/>
              <a:t>Необходимо</a:t>
            </a:r>
            <a:r>
              <a:rPr lang="ru-RU" sz="5600" b="1" dirty="0" smtClean="0"/>
              <a:t> </a:t>
            </a:r>
            <a:r>
              <a:rPr lang="ru-RU" sz="5600" b="1" i="1" dirty="0" smtClean="0"/>
              <a:t>различить</a:t>
            </a:r>
            <a:r>
              <a:rPr lang="ru-RU" sz="5600" b="1" dirty="0" smtClean="0"/>
              <a:t> »</a:t>
            </a:r>
            <a:r>
              <a:rPr lang="ru-RU" sz="5600" b="1" i="1" dirty="0" smtClean="0"/>
              <a:t>медленную</a:t>
            </a:r>
            <a:r>
              <a:rPr lang="ru-RU" sz="5600" b="1" dirty="0" smtClean="0"/>
              <a:t> </a:t>
            </a:r>
            <a:r>
              <a:rPr lang="ru-RU" sz="5600" b="1" i="1" dirty="0" smtClean="0"/>
              <a:t>эрозию</a:t>
            </a:r>
            <a:r>
              <a:rPr lang="ru-RU" sz="5600" b="1" dirty="0" smtClean="0"/>
              <a:t> </a:t>
            </a:r>
            <a:r>
              <a:rPr lang="ru-RU" sz="5600" b="1" i="1" dirty="0" smtClean="0"/>
              <a:t>и</a:t>
            </a:r>
            <a:r>
              <a:rPr lang="ru-RU" sz="5600" b="1" dirty="0" smtClean="0"/>
              <a:t> </a:t>
            </a:r>
            <a:r>
              <a:rPr lang="ru-RU" sz="5600" b="1" i="1" dirty="0" smtClean="0"/>
              <a:t>внезапный</a:t>
            </a:r>
            <a:r>
              <a:rPr lang="ru-RU" sz="5600" b="1" dirty="0" smtClean="0"/>
              <a:t> </a:t>
            </a:r>
            <a:r>
              <a:rPr lang="ru-RU" sz="5600" b="1" i="1" dirty="0" smtClean="0"/>
              <a:t>разрыв</a:t>
            </a:r>
            <a:r>
              <a:rPr lang="ru-RU" sz="5600" b="1" i="1" dirty="0"/>
              <a:t>» </a:t>
            </a:r>
            <a:r>
              <a:rPr lang="ru-RU" sz="5600" b="1" i="1" dirty="0" smtClean="0"/>
              <a:t>(</a:t>
            </a:r>
            <a:r>
              <a:rPr lang="en-US" sz="5600" b="1" i="1" dirty="0"/>
              <a:t>Lorrie </a:t>
            </a:r>
            <a:r>
              <a:rPr lang="en-US" sz="5600" b="1" i="1" dirty="0" err="1"/>
              <a:t>Brubacher</a:t>
            </a:r>
            <a:r>
              <a:rPr lang="en-US" sz="5600" b="1" i="1" dirty="0" smtClean="0"/>
              <a:t>)</a:t>
            </a:r>
            <a:r>
              <a:rPr lang="ru-RU" sz="5600" b="1" i="1" dirty="0" smtClean="0"/>
              <a:t>.</a:t>
            </a:r>
          </a:p>
          <a:p>
            <a:pPr lvl="1"/>
            <a:r>
              <a:rPr lang="ru-RU" sz="5600" dirty="0" smtClean="0"/>
              <a:t>Определите специфическое событие раны привязанности</a:t>
            </a:r>
          </a:p>
          <a:p>
            <a:pPr lvl="1"/>
            <a:r>
              <a:rPr lang="ru-RU" sz="5600" dirty="0" smtClean="0"/>
              <a:t>Оцените общий уровень доверия в отношениях</a:t>
            </a:r>
          </a:p>
          <a:p>
            <a:pPr lvl="1"/>
            <a:r>
              <a:rPr lang="ru-RU" sz="5600" dirty="0" smtClean="0"/>
              <a:t>Неудача </a:t>
            </a:r>
            <a:r>
              <a:rPr lang="ru-RU" sz="5600" dirty="0"/>
              <a:t>с реагированием на болезненное событие – ключевой момент, который переопределяет отношения как небезопасные и ненадежные.</a:t>
            </a:r>
          </a:p>
          <a:p>
            <a:pPr lvl="1"/>
            <a:r>
              <a:rPr lang="ru-RU" sz="5600" dirty="0" smtClean="0"/>
              <a:t>Определите, не является ли недоверие и враждебность между партнерами частью негативного цикла взаимодействия партнеров</a:t>
            </a:r>
          </a:p>
          <a:p>
            <a:pPr lvl="2"/>
            <a:r>
              <a:rPr lang="ru-RU" sz="5400" dirty="0" smtClean="0"/>
              <a:t>Цикл </a:t>
            </a:r>
            <a:r>
              <a:rPr lang="ru-RU" sz="5400" dirty="0"/>
              <a:t>– это повторяющаяся схема негативных поступков, чувств и мыслей, которые вызывает напряжение в отношениях. (Он реагирует на ваше поведение, вы на его, и так по кругу, снова и снова).</a:t>
            </a:r>
            <a:endParaRPr lang="ru-RU" sz="5400" dirty="0" smtClean="0"/>
          </a:p>
          <a:p>
            <a:pPr lvl="2"/>
            <a:r>
              <a:rPr lang="ru-RU" sz="5400" dirty="0" err="1" smtClean="0"/>
              <a:t>Двухшаговый</a:t>
            </a:r>
            <a:r>
              <a:rPr lang="ru-RU" sz="5400" dirty="0" smtClean="0"/>
              <a:t> танец, в котором оба обижают и обижаемы НЕ является раной привязанности </a:t>
            </a:r>
          </a:p>
          <a:p>
            <a:pPr lvl="1"/>
            <a:endParaRPr lang="ru-RU" sz="5600" dirty="0" smtClean="0"/>
          </a:p>
          <a:p>
            <a:r>
              <a:rPr lang="ru-RU" sz="5600" b="1" i="1" dirty="0" smtClean="0"/>
              <a:t>Необходимо</a:t>
            </a:r>
            <a:r>
              <a:rPr lang="ru-RU" sz="5600" dirty="0" smtClean="0"/>
              <a:t> </a:t>
            </a:r>
            <a:r>
              <a:rPr lang="ru-RU" sz="5600" b="1" i="1" dirty="0" smtClean="0"/>
              <a:t>отличить</a:t>
            </a:r>
            <a:r>
              <a:rPr lang="ru-RU" sz="5600" dirty="0" smtClean="0"/>
              <a:t> </a:t>
            </a:r>
            <a:r>
              <a:rPr lang="ru-RU" sz="5600" b="1" i="1" dirty="0" smtClean="0"/>
              <a:t>травму</a:t>
            </a:r>
            <a:r>
              <a:rPr lang="ru-RU" sz="5600" dirty="0" smtClean="0"/>
              <a:t> </a:t>
            </a:r>
            <a:r>
              <a:rPr lang="ru-RU" sz="5600" b="1" i="1" dirty="0" smtClean="0"/>
              <a:t>отношений</a:t>
            </a:r>
            <a:r>
              <a:rPr lang="ru-RU" sz="5600" dirty="0" smtClean="0"/>
              <a:t> </a:t>
            </a:r>
            <a:r>
              <a:rPr lang="ru-RU" sz="5600" b="1" i="1" dirty="0" smtClean="0"/>
              <a:t>от</a:t>
            </a:r>
            <a:r>
              <a:rPr lang="ru-RU" sz="5600" dirty="0" smtClean="0"/>
              <a:t> </a:t>
            </a:r>
            <a:r>
              <a:rPr lang="ru-RU" sz="5600" b="1" i="1" dirty="0" smtClean="0"/>
              <a:t>травмы, внешней</a:t>
            </a:r>
            <a:r>
              <a:rPr lang="ru-RU" sz="5600" dirty="0" smtClean="0"/>
              <a:t> </a:t>
            </a:r>
            <a:r>
              <a:rPr lang="ru-RU" sz="5600" b="1" i="1" dirty="0" smtClean="0"/>
              <a:t>для</a:t>
            </a:r>
            <a:r>
              <a:rPr lang="ru-RU" sz="5600" dirty="0" smtClean="0"/>
              <a:t> </a:t>
            </a:r>
            <a:r>
              <a:rPr lang="ru-RU" sz="5600" b="1" i="1" dirty="0"/>
              <a:t>отношений (</a:t>
            </a:r>
            <a:r>
              <a:rPr lang="en-US" sz="5600" b="1" i="1" dirty="0"/>
              <a:t>Lorrie </a:t>
            </a:r>
            <a:r>
              <a:rPr lang="en-US" sz="5600" b="1" i="1" dirty="0" err="1"/>
              <a:t>Brubacher</a:t>
            </a:r>
            <a:r>
              <a:rPr lang="en-US" sz="5600" b="1" i="1" dirty="0"/>
              <a:t>)</a:t>
            </a:r>
            <a:r>
              <a:rPr lang="ru-RU" sz="5600" b="1" i="1" dirty="0" smtClean="0"/>
              <a:t>.</a:t>
            </a:r>
          </a:p>
          <a:p>
            <a:pPr lvl="1"/>
            <a:r>
              <a:rPr lang="ru-RU" sz="5600" dirty="0" err="1" smtClean="0"/>
              <a:t>Травматичный</a:t>
            </a:r>
            <a:r>
              <a:rPr lang="ru-RU" sz="5600" dirty="0" smtClean="0"/>
              <a:t> опыт одного партнера</a:t>
            </a:r>
          </a:p>
          <a:p>
            <a:pPr lvl="0"/>
            <a:endParaRPr lang="ru-RU" sz="5600" dirty="0" smtClean="0"/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endParaRPr lang="ru-RU" sz="5600" dirty="0" smtClean="0"/>
          </a:p>
          <a:p>
            <a:endParaRPr lang="ru-RU" dirty="0"/>
          </a:p>
        </p:txBody>
      </p:sp>
      <p:pic>
        <p:nvPicPr>
          <p:cNvPr id="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495300" y="154237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7" name="Picture 2" descr="C:\Users\Администратор\Desktop\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74" y="248007"/>
            <a:ext cx="1588395" cy="7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8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691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Инструменты для работы </a:t>
            </a:r>
            <a:br>
              <a:rPr lang="ru-RU" sz="3100" dirty="0" smtClean="0"/>
            </a:br>
            <a:r>
              <a:rPr lang="ru-RU" sz="3100" dirty="0" smtClean="0"/>
              <a:t>с раной привязанности на Стадии 1.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err="1"/>
              <a:t>Лорри</a:t>
            </a:r>
            <a:r>
              <a:rPr lang="ru-RU" sz="3100" dirty="0"/>
              <a:t> </a:t>
            </a:r>
            <a:r>
              <a:rPr lang="ru-RU" sz="3100" dirty="0" err="1" smtClean="0"/>
              <a:t>Брубейкер</a:t>
            </a:r>
            <a:r>
              <a:rPr lang="ru-RU" sz="3100" dirty="0" smtClean="0"/>
              <a:t> (</a:t>
            </a:r>
            <a:r>
              <a:rPr lang="en-US" sz="3100" dirty="0" smtClean="0"/>
              <a:t>Lorrie </a:t>
            </a:r>
            <a:r>
              <a:rPr lang="en-US" sz="3100" dirty="0" err="1" smtClean="0"/>
              <a:t>Brubacher</a:t>
            </a:r>
            <a:r>
              <a:rPr lang="ru-RU" sz="3100" dirty="0" smtClean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5405"/>
            <a:ext cx="7966166" cy="32621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1. Смело назовите рану и открыто покажите, как рана оказывается частью текущего цикла.</a:t>
            </a:r>
          </a:p>
          <a:p>
            <a:pPr marL="742950" lvl="2" indent="-342900"/>
            <a:r>
              <a:rPr lang="en-US" dirty="0" err="1">
                <a:latin typeface="Arial Unicode MS"/>
                <a:ea typeface="Times New Roman"/>
                <a:cs typeface="Times New Roman"/>
              </a:rPr>
              <a:t>фокусируйтесь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на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процессе</a:t>
            </a:r>
            <a:r>
              <a:rPr lang="en-US" dirty="0">
                <a:latin typeface="Times New Roman"/>
                <a:ea typeface="Times New Roman"/>
              </a:rPr>
              <a:t> -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раскрытии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>
                <a:latin typeface="Arial Unicode MS"/>
                <a:ea typeface="Times New Roman"/>
                <a:cs typeface="Times New Roman"/>
              </a:rPr>
              <a:t>и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подтверждении</a:t>
            </a:r>
            <a:r>
              <a:rPr lang="en-US" dirty="0">
                <a:latin typeface="Times New Roman"/>
                <a:ea typeface="Times New Roman"/>
              </a:rPr>
              <a:t> 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доминирующего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влияния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ранящего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Arial Unicode MS"/>
                <a:ea typeface="Times New Roman"/>
                <a:cs typeface="Times New Roman"/>
              </a:rPr>
              <a:t>события</a:t>
            </a:r>
            <a:endParaRPr lang="ru-RU" dirty="0">
              <a:latin typeface="Arial Unicode MS"/>
              <a:ea typeface="Times New Roman"/>
              <a:cs typeface="Times New Roman"/>
            </a:endParaRPr>
          </a:p>
          <a:p>
            <a:endParaRPr lang="ru-RU" dirty="0" smtClean="0"/>
          </a:p>
          <a:p>
            <a:r>
              <a:rPr lang="ru-RU" dirty="0" smtClean="0"/>
              <a:t>2. Де-эскалируйте </a:t>
            </a:r>
            <a:r>
              <a:rPr lang="ru-RU" dirty="0"/>
              <a:t>текущий цикл в контексте раны привязанности до того,  как попытаетесь исцелить рану</a:t>
            </a:r>
          </a:p>
          <a:p>
            <a:endParaRPr lang="ru-RU" dirty="0" smtClean="0"/>
          </a:p>
        </p:txBody>
      </p:sp>
      <p:pic>
        <p:nvPicPr>
          <p:cNvPr id="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838200" y="179383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7" name="Picture 2" descr="C:\Users\Администратор\Desktop\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74" y="248007"/>
            <a:ext cx="1588395" cy="7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8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Исцеление раны привязанности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642" y="1559698"/>
            <a:ext cx="8596668" cy="3880773"/>
          </a:xfrm>
        </p:spPr>
        <p:txBody>
          <a:bodyPr/>
          <a:lstStyle/>
          <a:p>
            <a:r>
              <a:rPr lang="ru-RU" dirty="0"/>
              <a:t>В безопасной надежной связи бывают повреждения, и эти повреждения чинятся. Раненые партнеры идут на сближение и делятся своей болью. Обидевшие партнеры подстраиваются к боли партнера и идут навстречу, показывая, что действительно чувствуют болезненное влияние события</a:t>
            </a:r>
            <a:r>
              <a:rPr lang="ru-RU" dirty="0" smtClean="0"/>
              <a:t>.</a:t>
            </a:r>
          </a:p>
          <a:p>
            <a:r>
              <a:rPr lang="ru-RU" dirty="0"/>
              <a:t>Роль терапевта заключается в создании атмосферы прощения и примирения вокруг этих травм, так чтобы доверие могло быть </a:t>
            </a:r>
            <a:r>
              <a:rPr lang="ru-RU" dirty="0" smtClean="0"/>
              <a:t>восстановлено</a:t>
            </a:r>
            <a:r>
              <a:rPr lang="ru-RU" dirty="0"/>
              <a:t>,</a:t>
            </a:r>
            <a:r>
              <a:rPr lang="ru-RU" dirty="0" smtClean="0"/>
              <a:t> а </a:t>
            </a:r>
            <a:r>
              <a:rPr lang="ru-RU" dirty="0"/>
              <a:t>эмоциональное воссоединение произошло.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  <p:pic>
        <p:nvPicPr>
          <p:cNvPr id="6" name="Picture 2" descr="C:\Users\Администратор\Desktop\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74" y="248007"/>
            <a:ext cx="1588395" cy="7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60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Работа с ранами </a:t>
            </a:r>
            <a:r>
              <a:rPr lang="ru-RU" sz="2400" dirty="0" smtClean="0"/>
              <a:t>привязанности на стадии 2 после завершения </a:t>
            </a:r>
            <a:r>
              <a:rPr lang="ru-RU" sz="2400" dirty="0"/>
              <a:t>де-эскалации изложение этапов рассматриваемой модели (</a:t>
            </a:r>
            <a:r>
              <a:rPr lang="ru-RU" sz="2400" dirty="0" err="1"/>
              <a:t>Makinen</a:t>
            </a:r>
            <a:r>
              <a:rPr lang="ru-RU" sz="2400" dirty="0"/>
              <a:t> &amp; </a:t>
            </a:r>
            <a:r>
              <a:rPr lang="ru-RU" sz="2400" dirty="0" err="1"/>
              <a:t>Ediger</a:t>
            </a:r>
            <a:r>
              <a:rPr lang="ru-RU" sz="2400" dirty="0"/>
              <a:t>, </a:t>
            </a:r>
            <a:r>
              <a:rPr lang="ru-RU" sz="2400" dirty="0" smtClean="0"/>
              <a:t>2011</a:t>
            </a:r>
            <a:r>
              <a:rPr lang="ru-RU" sz="24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392" y="1820955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/>
              <a:t>1. Пострадавший </a:t>
            </a:r>
            <a:r>
              <a:rPr lang="ru-RU" sz="2200" dirty="0" smtClean="0"/>
              <a:t>партнер рассказывает о случае, в котором чувствовал себя брошенным и беспомощным., пережил серьезный удар по доверию, что разрушило его веру в надежность отношений.</a:t>
            </a:r>
            <a:endParaRPr lang="ru-RU" sz="2200" dirty="0"/>
          </a:p>
          <a:p>
            <a:r>
              <a:rPr lang="ru-RU" sz="2200" dirty="0"/>
              <a:t>2. Терапевт помогает </a:t>
            </a:r>
            <a:r>
              <a:rPr lang="ru-RU" sz="2200" dirty="0" smtClean="0"/>
              <a:t>человеку </a:t>
            </a:r>
            <a:r>
              <a:rPr lang="ru-RU" sz="2200" dirty="0"/>
              <a:t>оставаться в контакте </a:t>
            </a:r>
            <a:r>
              <a:rPr lang="ru-RU" sz="2200" dirty="0" smtClean="0"/>
              <a:t>со своей сильной эмоциональной реакцией, которая связана с травмой отношений, </a:t>
            </a:r>
            <a:r>
              <a:rPr lang="ru-RU" sz="2200" dirty="0"/>
              <a:t>и </a:t>
            </a:r>
            <a:r>
              <a:rPr lang="ru-RU" sz="2200" dirty="0" smtClean="0"/>
              <a:t>начать открыто говорить о влиянии этих эмоций и их значимости для отношений.</a:t>
            </a:r>
            <a:endParaRPr lang="ru-RU" sz="2200" dirty="0"/>
          </a:p>
          <a:p>
            <a:r>
              <a:rPr lang="ru-RU" sz="2200" dirty="0"/>
              <a:t>3. Терапевт помогает нанесшему рану партнеру услышать </a:t>
            </a:r>
            <a:r>
              <a:rPr lang="ru-RU" sz="2200" dirty="0" smtClean="0"/>
              <a:t>и принять боль второго, раненого супруга или супруги и увидеть ее в рамках привязанности – как отражение того, что раненый партнер нуждается в заботе. </a:t>
            </a:r>
            <a:endParaRPr lang="ru-RU" sz="2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  <p:pic>
        <p:nvPicPr>
          <p:cNvPr id="6" name="Picture 2" descr="C:\Users\Администратор\Desktop\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74" y="248007"/>
            <a:ext cx="1588395" cy="7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3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ранами привязанности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55640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dirty="0"/>
              <a:t>4. Пострадавший партнер исследует потери, связанные с </a:t>
            </a:r>
            <a:r>
              <a:rPr lang="ru-RU" sz="2000" dirty="0" smtClean="0"/>
              <a:t>травмой, страхи </a:t>
            </a:r>
            <a:r>
              <a:rPr lang="ru-RU" sz="2000" dirty="0"/>
              <a:t>и желания. Делится уязвимостью с терапевтом в </a:t>
            </a:r>
            <a:r>
              <a:rPr lang="ru-RU" sz="2000" dirty="0" smtClean="0"/>
              <a:t>присутствии обидчика</a:t>
            </a:r>
            <a:r>
              <a:rPr lang="ru-RU" sz="2000" dirty="0"/>
              <a:t>.</a:t>
            </a:r>
          </a:p>
          <a:p>
            <a:r>
              <a:rPr lang="ru-RU" sz="2000" dirty="0"/>
              <a:t>5. Обидевший партнер признает ответственность за травму и </a:t>
            </a:r>
            <a:r>
              <a:rPr lang="ru-RU" sz="2000" dirty="0" smtClean="0"/>
              <a:t>ее последствия</a:t>
            </a:r>
            <a:r>
              <a:rPr lang="ru-RU" sz="2000" dirty="0"/>
              <a:t>. Выражает сожаление и раскаивается, </a:t>
            </a:r>
            <a:r>
              <a:rPr lang="ru-RU" sz="2000" dirty="0" smtClean="0"/>
              <a:t>будучи эмоционально-вовлеченным</a:t>
            </a:r>
            <a:r>
              <a:rPr lang="ru-RU" sz="2000" dirty="0"/>
              <a:t>. Пропуская через сердце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6. Теперь пострадавший партнер просит у своего </a:t>
            </a:r>
            <a:r>
              <a:rPr lang="ru-RU" sz="2000" dirty="0" smtClean="0"/>
              <a:t>партнера поддержки </a:t>
            </a:r>
            <a:r>
              <a:rPr lang="ru-RU" sz="2000" dirty="0"/>
              <a:t>и утешения, которые тот был не в состоянии оказать </a:t>
            </a:r>
            <a:r>
              <a:rPr lang="ru-RU" sz="2000" dirty="0" smtClean="0"/>
              <a:t>в момент </a:t>
            </a:r>
            <a:r>
              <a:rPr lang="ru-RU" sz="2000" dirty="0"/>
              <a:t>получения травмы.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0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/>
          <a:lstStyle/>
          <a:p>
            <a:r>
              <a:rPr lang="ru-RU" dirty="0"/>
              <a:t>Работа с ранами привязанности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271" y="1768703"/>
            <a:ext cx="8596668" cy="3880773"/>
          </a:xfrm>
        </p:spPr>
        <p:txBody>
          <a:bodyPr>
            <a:normAutofit/>
          </a:bodyPr>
          <a:lstStyle/>
          <a:p>
            <a:r>
              <a:rPr lang="ru-RU" sz="2200" dirty="0"/>
              <a:t>7. Обидевший партнер отвечает с состраданием и участием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r>
              <a:rPr lang="ru-RU" sz="2200" dirty="0" smtClean="0"/>
              <a:t>Терапевт </a:t>
            </a:r>
            <a:r>
              <a:rPr lang="ru-RU" sz="2200" dirty="0"/>
              <a:t>помогает паре построить новую историю, включающую</a:t>
            </a:r>
            <a:r>
              <a:rPr lang="ru-RU" sz="2200" dirty="0" smtClean="0"/>
              <a:t>:</a:t>
            </a:r>
            <a:endParaRPr lang="ru-RU" sz="2200" dirty="0"/>
          </a:p>
          <a:p>
            <a:r>
              <a:rPr lang="ru-RU" sz="2200" dirty="0"/>
              <a:t>– Признание (подтверждение травмы)</a:t>
            </a:r>
          </a:p>
          <a:p>
            <a:r>
              <a:rPr lang="ru-RU" sz="2200" dirty="0"/>
              <a:t>– Осознание обстоятельств и контекста информирующих </a:t>
            </a:r>
            <a:r>
              <a:rPr lang="ru-RU" sz="2200" dirty="0" smtClean="0"/>
              <a:t>о предательстве</a:t>
            </a:r>
            <a:r>
              <a:rPr lang="ru-RU" sz="2200" dirty="0"/>
              <a:t>.</a:t>
            </a:r>
          </a:p>
          <a:p>
            <a:r>
              <a:rPr lang="ru-RU" sz="2200" dirty="0"/>
              <a:t>– Ясное понимание шагов, которые пара </a:t>
            </a:r>
            <a:r>
              <a:rPr lang="ru-RU" sz="2200" dirty="0" smtClean="0"/>
              <a:t>предприняла для </a:t>
            </a:r>
            <a:r>
              <a:rPr lang="ru-RU" sz="2200" dirty="0"/>
              <a:t>восстановления нарушенного доверия </a:t>
            </a:r>
            <a:r>
              <a:rPr lang="ru-RU" sz="2200" dirty="0" smtClean="0"/>
              <a:t>в отношениях</a:t>
            </a:r>
            <a:r>
              <a:rPr lang="ru-RU" sz="2200" dirty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5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2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67" y="234274"/>
            <a:ext cx="8596668" cy="853440"/>
          </a:xfrm>
        </p:spPr>
        <p:txBody>
          <a:bodyPr/>
          <a:lstStyle/>
          <a:p>
            <a:r>
              <a:rPr lang="ru-RU" dirty="0" smtClean="0"/>
              <a:t>Важные результаты этого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964" y="1476104"/>
            <a:ext cx="4922973" cy="3666757"/>
          </a:xfrm>
        </p:spPr>
        <p:txBody>
          <a:bodyPr/>
          <a:lstStyle/>
          <a:p>
            <a:r>
              <a:rPr lang="ru-RU" dirty="0" smtClean="0"/>
              <a:t>Отношения становятся безопасной гаванью.</a:t>
            </a:r>
          </a:p>
          <a:p>
            <a:r>
              <a:rPr lang="ru-RU" dirty="0" smtClean="0"/>
              <a:t>Между супругами восстанавливается базовое доверие.</a:t>
            </a:r>
          </a:p>
          <a:p>
            <a:r>
              <a:rPr lang="ru-RU" dirty="0" smtClean="0"/>
              <a:t>Рана лучше понимается и прощается.</a:t>
            </a:r>
          </a:p>
          <a:p>
            <a:r>
              <a:rPr lang="ru-RU" dirty="0" smtClean="0"/>
              <a:t>Преодолевается тупик в терапии.</a:t>
            </a:r>
          </a:p>
          <a:p>
            <a:r>
              <a:rPr lang="ru-RU" dirty="0" smtClean="0"/>
              <a:t>Появляются позитивные циклы взаимодействий.</a:t>
            </a:r>
          </a:p>
          <a:p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3085451" y="5923102"/>
            <a:ext cx="9106549" cy="68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2200" b="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1975" indent="-1793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350" indent="-204788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50925" indent="-168275" algn="l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b="1" dirty="0">
                <a:solidFill>
                  <a:srgbClr val="00B050"/>
                </a:solidFill>
              </a:rPr>
              <a:t>Татьяна Рыцарева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Конференция «Семья в зеркале психотерапии» в рамках Международного конгресса</a:t>
            </a:r>
          </a:p>
          <a:p>
            <a:pPr>
              <a:spcBef>
                <a:spcPts val="0"/>
              </a:spcBef>
            </a:pPr>
            <a:r>
              <a:rPr lang="ru-RU" sz="1400" b="1" dirty="0" smtClean="0">
                <a:solidFill>
                  <a:srgbClr val="00B050"/>
                </a:solidFill>
              </a:rPr>
              <a:t>«Вызовы эпохи — психотерапевтическая помощь человеку, группе, обществу. Семья в зеркале психотерапии» 13-16 октября 2016 г. Москва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6" name="Объект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5851"/>
            <a:ext cx="3057935" cy="86214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358" y="765497"/>
            <a:ext cx="4076835" cy="4651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Администратор\Desktop\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874" y="248007"/>
            <a:ext cx="1588395" cy="7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65073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1277</TotalTime>
  <Words>855</Words>
  <Application>Microsoft Office PowerPoint</Application>
  <PresentationFormat>Произвольный</PresentationFormat>
  <Paragraphs>100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Презентация PowerPoint</vt:lpstr>
      <vt:lpstr>Определение раны привязанности  </vt:lpstr>
      <vt:lpstr>Рана привязанности/Травма вне отношений/Негативный цикл взаимодействия  </vt:lpstr>
      <vt:lpstr>Инструменты для работы  с раной привязанности на Стадии 1.  Лорри Брубейкер (Lorrie Brubacher)   </vt:lpstr>
      <vt:lpstr>Исцеление раны привязанности</vt:lpstr>
      <vt:lpstr>Работа с ранами привязанности на стадии 2 после завершения де-эскалации изложение этапов рассматриваемой модели (Makinen &amp; Ediger, 2011)</vt:lpstr>
      <vt:lpstr>Работа с ранами привязанности</vt:lpstr>
      <vt:lpstr>Работа с ранами привязанности</vt:lpstr>
      <vt:lpstr>Важные результаты этого процесса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Администратор</cp:lastModifiedBy>
  <cp:revision>89</cp:revision>
  <cp:lastPrinted>2016-10-13T20:36:41Z</cp:lastPrinted>
  <dcterms:created xsi:type="dcterms:W3CDTF">2015-07-25T22:10:25Z</dcterms:created>
  <dcterms:modified xsi:type="dcterms:W3CDTF">2016-10-29T10:49:47Z</dcterms:modified>
</cp:coreProperties>
</file>