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88" r:id="rId1"/>
  </p:sldMasterIdLst>
  <p:notesMasterIdLst>
    <p:notesMasterId r:id="rId21"/>
  </p:notesMasterIdLst>
  <p:sldIdLst>
    <p:sldId id="268" r:id="rId2"/>
    <p:sldId id="281" r:id="rId3"/>
    <p:sldId id="284" r:id="rId4"/>
    <p:sldId id="283" r:id="rId5"/>
    <p:sldId id="282" r:id="rId6"/>
    <p:sldId id="285" r:id="rId7"/>
    <p:sldId id="286" r:id="rId8"/>
    <p:sldId id="287" r:id="rId9"/>
    <p:sldId id="288" r:id="rId10"/>
    <p:sldId id="289" r:id="rId11"/>
    <p:sldId id="270" r:id="rId12"/>
    <p:sldId id="271" r:id="rId13"/>
    <p:sldId id="273" r:id="rId14"/>
    <p:sldId id="275" r:id="rId15"/>
    <p:sldId id="276" r:id="rId16"/>
    <p:sldId id="278" r:id="rId17"/>
    <p:sldId id="279" r:id="rId18"/>
    <p:sldId id="277" r:id="rId19"/>
    <p:sldId id="280" r:id="rId20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8387" autoAdjust="0"/>
    <p:restoredTop sz="94615" autoAdjust="0"/>
  </p:normalViewPr>
  <p:slideViewPr>
    <p:cSldViewPr>
      <p:cViewPr>
        <p:scale>
          <a:sx n="100" d="100"/>
          <a:sy n="100" d="100"/>
        </p:scale>
        <p:origin x="-98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294209459818475"/>
          <c:y val="0.12151406254005966"/>
          <c:w val="0.65598610309726635"/>
          <c:h val="0.837944415794596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Холодность партнера</c:v>
                </c:pt>
                <c:pt idx="1">
                  <c:v>Бессмысленность отношений</c:v>
                </c:pt>
                <c:pt idx="2">
                  <c:v>Множественные измены</c:v>
                </c:pt>
                <c:pt idx="3">
                  <c:v>Эмоциональная измена</c:v>
                </c:pt>
                <c:pt idx="4">
                  <c:v>Отсутствие внимания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Что получили </a:t>
            </a:r>
            <a:r>
              <a:rPr lang="ru-RU" dirty="0" smtClean="0"/>
              <a:t>пары в </a:t>
            </a:r>
          </a:p>
          <a:p>
            <a:pPr>
              <a:defRPr/>
            </a:pPr>
            <a:r>
              <a:rPr lang="ru-RU" dirty="0" smtClean="0"/>
              <a:t>результате </a:t>
            </a:r>
            <a:r>
              <a:rPr lang="ru-RU" dirty="0"/>
              <a:t>описания цикла</a:t>
            </a:r>
          </a:p>
        </c:rich>
      </c:tx>
      <c:layout>
        <c:manualLayout>
          <c:xMode val="edge"/>
          <c:yMode val="edge"/>
          <c:x val="1.1426971077287709E-2"/>
          <c:y val="1.98762028390607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14201199866679E-2"/>
          <c:y val="0.22919017769955383"/>
          <c:w val="0.59280074204717992"/>
          <c:h val="0.68311732419594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Что получили в результате описания цикла</c:v>
                </c:pt>
              </c:strCache>
            </c:strRef>
          </c:tx>
          <c:explosion val="13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6"/>
                <c:pt idx="0">
                  <c:v>Новые идеи/мысли об отношениях </c:v>
                </c:pt>
                <c:pt idx="1">
                  <c:v>Надежду</c:v>
                </c:pt>
                <c:pt idx="2">
                  <c:v>Описание ответсвенности </c:v>
                </c:pt>
                <c:pt idx="3">
                  <c:v>Новые ритуалы</c:v>
                </c:pt>
                <c:pt idx="4">
                  <c:v>Новое понимание происходящего</c:v>
                </c:pt>
                <c:pt idx="5">
                  <c:v>Чувство контроля над ситуацией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552023733474064"/>
          <c:y val="2.5248749141067558E-2"/>
          <c:w val="0.3202427739510425"/>
          <c:h val="0.974751343417982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Какие чувства испытали</a:t>
            </a:r>
            <a:endParaRPr lang="ru-RU" dirty="0"/>
          </a:p>
        </c:rich>
      </c:tx>
      <c:layout>
        <c:manualLayout>
          <c:xMode val="edge"/>
          <c:yMode val="edge"/>
          <c:x val="4.0389030848424321E-4"/>
          <c:y val="1.987632687277171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396238380920641E-2"/>
          <c:y val="0.18429618931229863"/>
          <c:w val="0.52482507730622519"/>
          <c:h val="0.606156134166910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Лист1!$A$2:$A$9</c:f>
              <c:strCache>
                <c:ptCount val="8"/>
                <c:pt idx="0">
                  <c:v>Стыд за свое поведение в паре</c:v>
                </c:pt>
                <c:pt idx="1">
                  <c:v>Чувство вины перед партнером</c:v>
                </c:pt>
                <c:pt idx="2">
                  <c:v>Злость на себя</c:v>
                </c:pt>
                <c:pt idx="3">
                  <c:v>Недоверие к Циклу</c:v>
                </c:pt>
                <c:pt idx="4">
                  <c:v>Удивление</c:v>
                </c:pt>
                <c:pt idx="5">
                  <c:v>Неприятие описания</c:v>
                </c:pt>
                <c:pt idx="6">
                  <c:v>Разочарование собой/партнером</c:v>
                </c:pt>
                <c:pt idx="7">
                  <c:v>Грусть/печаль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</c:v>
                </c:pt>
                <c:pt idx="1">
                  <c:v>9</c:v>
                </c:pt>
                <c:pt idx="2">
                  <c:v>6</c:v>
                </c:pt>
                <c:pt idx="3">
                  <c:v>9</c:v>
                </c:pt>
                <c:pt idx="4">
                  <c:v>10</c:v>
                </c:pt>
                <c:pt idx="5">
                  <c:v>6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28471315687147"/>
          <c:y val="0"/>
          <c:w val="0.41715286843128541"/>
          <c:h val="1"/>
        </c:manualLayout>
      </c:layout>
      <c:overlay val="0"/>
      <c:txPr>
        <a:bodyPr/>
        <a:lstStyle/>
        <a:p>
          <a:pPr>
            <a:defRPr sz="1600" baseline="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u="none" strike="noStrike" baseline="0" dirty="0" smtClean="0"/>
              <a:t>Переживания понимания </a:t>
            </a:r>
          </a:p>
          <a:p>
            <a:pPr>
              <a:defRPr/>
            </a:pPr>
            <a:r>
              <a:rPr lang="ru-RU" sz="1800" b="1" i="0" u="none" strike="noStrike" baseline="0" dirty="0" smtClean="0"/>
              <a:t>собственной роли в Цикле</a:t>
            </a:r>
            <a:endParaRPr lang="ru-RU" sz="1800" b="1" baseline="0" dirty="0"/>
          </a:p>
        </c:rich>
      </c:tx>
      <c:layout>
        <c:manualLayout>
          <c:xMode val="edge"/>
          <c:yMode val="edge"/>
          <c:x val="1.1426971077287709E-2"/>
          <c:y val="1.98762028390607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14201199866679E-2"/>
          <c:y val="0.22919017769955383"/>
          <c:w val="0.59280074204717992"/>
          <c:h val="0.68311732419594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Переживания понимания собственной роли в Цикле</c:v>
                </c:pt>
              </c:strCache>
            </c:strRef>
          </c:tx>
          <c:explosion val="25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6"/>
                <c:pt idx="0">
                  <c:v>Удивление, что это именно так</c:v>
                </c:pt>
                <c:pt idx="1">
                  <c:v>Надежду, что это на самом деле не так</c:v>
                </c:pt>
                <c:pt idx="2">
                  <c:v>Разочарование цикличностью ссор</c:v>
                </c:pt>
                <c:pt idx="3">
                  <c:v>Облегчение, что этим можно управлять</c:v>
                </c:pt>
                <c:pt idx="4">
                  <c:v>Разочарование собой</c:v>
                </c:pt>
                <c:pt idx="5">
                  <c:v>Чувство вины перед партнером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9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552023733474064"/>
          <c:y val="2.5248749141067558E-2"/>
          <c:w val="0.32377912870792136"/>
          <c:h val="0.691078184295312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/>
            </a:pPr>
            <a:r>
              <a:rPr lang="ru-RU" sz="1600" b="1" i="0" u="none" strike="noStrike" baseline="0" dirty="0" smtClean="0">
                <a:effectLst/>
              </a:rPr>
              <a:t>Видение супружеской ситуации ДО описания </a:t>
            </a:r>
          </a:p>
          <a:p>
            <a:pPr>
              <a:defRPr sz="1600" b="1"/>
            </a:pPr>
            <a:r>
              <a:rPr lang="ru-RU" sz="1600" b="1" i="0" u="none" strike="noStrike" baseline="0" dirty="0" smtClean="0">
                <a:effectLst/>
              </a:rPr>
              <a:t>негативного Цикла взаимодействия</a:t>
            </a:r>
            <a:r>
              <a:rPr lang="ru-RU" sz="1600" b="1" i="0" u="none" strike="noStrike" baseline="0" dirty="0" smtClean="0"/>
              <a:t> </a:t>
            </a:r>
            <a:endParaRPr lang="ru-RU" sz="1600" b="1" baseline="0" dirty="0"/>
          </a:p>
        </c:rich>
      </c:tx>
      <c:layout>
        <c:manualLayout>
          <c:xMode val="edge"/>
          <c:yMode val="edge"/>
          <c:x val="9.5897909491537998E-3"/>
          <c:y val="1.98762028390607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14201199866679E-2"/>
          <c:y val="0.22919017769955383"/>
          <c:w val="0.59280074204717992"/>
          <c:h val="0.68311732419594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Видение супружеской ситуации ДО описания негативного Цикла взаимодействия</c:v>
                </c:pt>
              </c:strCache>
            </c:strRef>
          </c:tx>
          <c:explosion val="25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Лист1!$A$2:$A$8</c:f>
              <c:strCache>
                <c:ptCount val="7"/>
                <c:pt idx="0">
                  <c:v>Холодные и/или отсраненные</c:v>
                </c:pt>
                <c:pt idx="1">
                  <c:v>Жесткие и/или бескомпромиссные</c:v>
                </c:pt>
                <c:pt idx="2">
                  <c:v>Разочарующие</c:v>
                </c:pt>
                <c:pt idx="3">
                  <c:v>Критикующие</c:v>
                </c:pt>
                <c:pt idx="4">
                  <c:v>Безнадежные и/или отношения без будущего</c:v>
                </c:pt>
                <c:pt idx="5">
                  <c:v>Бессмысленные</c:v>
                </c:pt>
                <c:pt idx="6">
                  <c:v>Ненадежные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10</c:v>
                </c:pt>
                <c:pt idx="4">
                  <c:v>10</c:v>
                </c:pt>
                <c:pt idx="5">
                  <c:v>9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552023733474064"/>
          <c:y val="2.5248749141067558E-2"/>
          <c:w val="0.32377912870792136"/>
          <c:h val="0.9747513434179827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/>
            </a:pPr>
            <a:r>
              <a:rPr lang="ru-RU" sz="1600" b="1" i="0" u="none" strike="noStrike" baseline="0" dirty="0" smtClean="0">
                <a:effectLst/>
              </a:rPr>
              <a:t>Видение супружеской ситуации ПОСЛЕ </a:t>
            </a:r>
          </a:p>
          <a:p>
            <a:pPr>
              <a:defRPr sz="1600" b="1"/>
            </a:pPr>
            <a:r>
              <a:rPr lang="ru-RU" sz="1600" b="1" i="0" u="none" strike="noStrike" baseline="0" dirty="0" smtClean="0">
                <a:effectLst/>
              </a:rPr>
              <a:t>описания негативного Цикла взаимодействия</a:t>
            </a:r>
            <a:r>
              <a:rPr lang="ru-RU" sz="1600" b="1" i="0" u="none" strike="noStrike" baseline="0" dirty="0" smtClean="0"/>
              <a:t> </a:t>
            </a:r>
            <a:endParaRPr lang="ru-RU" sz="1600" b="1" baseline="0" dirty="0"/>
          </a:p>
        </c:rich>
      </c:tx>
      <c:layout>
        <c:manualLayout>
          <c:xMode val="edge"/>
          <c:yMode val="edge"/>
          <c:x val="9.5897909491537998E-3"/>
          <c:y val="1.98762028390607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14201199866679E-2"/>
          <c:y val="0.22919017769955383"/>
          <c:w val="0.59280074204717992"/>
          <c:h val="0.68311732419594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Лист1!$A$2:$A$8</c:f>
              <c:strCache>
                <c:ptCount val="7"/>
                <c:pt idx="0">
                  <c:v>Теплеющие</c:v>
                </c:pt>
                <c:pt idx="1">
                  <c:v>Более мягкие</c:v>
                </c:pt>
                <c:pt idx="2">
                  <c:v>Более понимающие</c:v>
                </c:pt>
                <c:pt idx="3">
                  <c:v>Менее критикующие</c:v>
                </c:pt>
                <c:pt idx="4">
                  <c:v>Отношения с хорошим будущим/долгим будущим</c:v>
                </c:pt>
                <c:pt idx="5">
                  <c:v>Нужными </c:v>
                </c:pt>
                <c:pt idx="6">
                  <c:v>Становящиеся более безопасными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9</c:v>
                </c:pt>
                <c:pt idx="3">
                  <c:v>10</c:v>
                </c:pt>
                <c:pt idx="4">
                  <c:v>7</c:v>
                </c:pt>
                <c:pt idx="5">
                  <c:v>8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552023733474064"/>
          <c:y val="2.5248749141067558E-2"/>
          <c:w val="0.32377912870792136"/>
          <c:h val="0.9747513434179827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/>
            </a:pPr>
            <a:r>
              <a:rPr lang="ru-RU" sz="1600" b="1" i="0" u="none" strike="noStrike" baseline="0" dirty="0" smtClean="0">
                <a:effectLst/>
              </a:rPr>
              <a:t>Видение чувств и поведения партнера</a:t>
            </a:r>
            <a:endParaRPr lang="ru-RU" sz="1600" b="1" baseline="0" dirty="0"/>
          </a:p>
        </c:rich>
      </c:tx>
      <c:layout>
        <c:manualLayout>
          <c:xMode val="edge"/>
          <c:yMode val="edge"/>
          <c:x val="9.5897909491537998E-3"/>
          <c:y val="1.98762028390607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14201199866679E-2"/>
          <c:y val="0.22919017769955383"/>
          <c:w val="0.59280074204717992"/>
          <c:h val="0.68311732419594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Лист1!$A$2:$A$9</c:f>
              <c:strCache>
                <c:ptCount val="8"/>
                <c:pt idx="0">
                  <c:v>Я его сам провоцирую</c:v>
                </c:pt>
                <c:pt idx="1">
                  <c:v>Он не специально</c:v>
                </c:pt>
                <c:pt idx="2">
                  <c:v>Мы виноваты в конфликтах оба</c:v>
                </c:pt>
                <c:pt idx="3">
                  <c:v>Он не знает, как по другому</c:v>
                </c:pt>
                <c:pt idx="4">
                  <c:v>Становится меньше агрессии</c:v>
                </c:pt>
                <c:pt idx="5">
                  <c:v>Становится больше понимания</c:v>
                </c:pt>
                <c:pt idx="6">
                  <c:v>Я/Он/Мы стараюсь (-ется; -емся) </c:v>
                </c:pt>
                <c:pt idx="7">
                  <c:v>Он меня так любит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</c:v>
                </c:pt>
                <c:pt idx="1">
                  <c:v>10</c:v>
                </c:pt>
                <c:pt idx="2">
                  <c:v>10</c:v>
                </c:pt>
                <c:pt idx="3">
                  <c:v>6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552023733474064"/>
          <c:y val="2.5248749141067558E-2"/>
          <c:w val="0.32377912870792136"/>
          <c:h val="0.9747513434179827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/>
            </a:pPr>
            <a:r>
              <a:rPr lang="ru-RU" sz="1200" b="1" i="0" u="none" strike="noStrike" baseline="0" dirty="0" smtClean="0">
                <a:effectLst/>
              </a:rPr>
              <a:t>Что было самым важным, самым запоминающимся </a:t>
            </a:r>
          </a:p>
          <a:p>
            <a:pPr>
              <a:defRPr sz="1600" b="1"/>
            </a:pPr>
            <a:r>
              <a:rPr lang="ru-RU" sz="1200" b="1" i="0" u="none" strike="noStrike" baseline="0" dirty="0" smtClean="0">
                <a:effectLst/>
              </a:rPr>
              <a:t>в описании Цикла</a:t>
            </a:r>
            <a:endParaRPr lang="ru-RU" sz="1200" b="1" baseline="0" dirty="0"/>
          </a:p>
        </c:rich>
      </c:tx>
      <c:layout>
        <c:manualLayout>
          <c:xMode val="edge"/>
          <c:yMode val="edge"/>
          <c:x val="4.038903084842425E-4"/>
          <c:y val="1.98762028390607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14201199866679E-2"/>
          <c:y val="0.22919017769955383"/>
          <c:w val="0.59280074204717992"/>
          <c:h val="0.68311732419594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Лист1!$A$2:$A$13</c:f>
              <c:strCache>
                <c:ptCount val="12"/>
                <c:pt idx="0">
                  <c:v>Я увидел свою ответственность</c:v>
                </c:pt>
                <c:pt idx="1">
                  <c:v>Я понял, что мы ходим по кругу</c:v>
                </c:pt>
                <c:pt idx="2">
                  <c:v>Я разрешил себе быть самим собой</c:v>
                </c:pt>
                <c:pt idx="3">
                  <c:v>Мы бы никогда не договорились с помощью логики</c:v>
                </c:pt>
                <c:pt idx="4">
                  <c:v>Я очень много додумывал</c:v>
                </c:pt>
                <c:pt idx="5">
                  <c:v>Циклом можно управлять</c:v>
                </c:pt>
                <c:pt idx="6">
                  <c:v>Я умею "стрелять" в партнера</c:v>
                </c:pt>
                <c:pt idx="7">
                  <c:v>Партнеру можно доверять</c:v>
                </c:pt>
                <c:pt idx="8">
                  <c:v>Мне мешает контроль</c:v>
                </c:pt>
                <c:pt idx="9">
                  <c:v>Я не замечал своей агрессии</c:v>
                </c:pt>
                <c:pt idx="10">
                  <c:v>Я был невнимательным к партнеру</c:v>
                </c:pt>
                <c:pt idx="11">
                  <c:v>Моему партнеру нужен секс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</c:v>
                </c:pt>
                <c:pt idx="1">
                  <c:v>10</c:v>
                </c:pt>
                <c:pt idx="2">
                  <c:v>4</c:v>
                </c:pt>
                <c:pt idx="3">
                  <c:v>9</c:v>
                </c:pt>
                <c:pt idx="4">
                  <c:v>10</c:v>
                </c:pt>
                <c:pt idx="5">
                  <c:v>9</c:v>
                </c:pt>
                <c:pt idx="6">
                  <c:v>9</c:v>
                </c:pt>
                <c:pt idx="7">
                  <c:v>7</c:v>
                </c:pt>
                <c:pt idx="8">
                  <c:v>5</c:v>
                </c:pt>
                <c:pt idx="9">
                  <c:v>4</c:v>
                </c:pt>
                <c:pt idx="10">
                  <c:v>8</c:v>
                </c:pt>
                <c:pt idx="1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654331810354407"/>
          <c:y val="1.0957122142977267E-3"/>
          <c:w val="0.32345668189645593"/>
          <c:h val="0.99890428778570228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Общие результаты терапии (из 10 пар)</a:t>
            </a:r>
          </a:p>
        </c:rich>
      </c:tx>
      <c:layout>
        <c:manualLayout>
          <c:xMode val="edge"/>
          <c:yMode val="edge"/>
          <c:x val="0.14979428808985379"/>
          <c:y val="1.607132151332776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61029061287097"/>
          <c:y val="0.10523374683078331"/>
          <c:w val="0.65598610309726635"/>
          <c:h val="0.837944415794596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Успешно закончили терапию</c:v>
                </c:pt>
                <c:pt idx="1">
                  <c:v>Готовы продолжать терапию</c:v>
                </c:pt>
                <c:pt idx="2">
                  <c:v>Отметили улучшение отношений</c:v>
                </c:pt>
                <c:pt idx="3">
                  <c:v>Отметили стабилизацию отношений</c:v>
                </c:pt>
                <c:pt idx="4">
                  <c:v>Назвали описание Цикла мощным иструментом улучшения отношений</c:v>
                </c:pt>
                <c:pt idx="5">
                  <c:v>Назвали деэскаляцию успешно завершенной</c:v>
                </c:pt>
                <c:pt idx="6">
                  <c:v>Считают возможным самостоятельно регулировать Цикл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9</c:v>
                </c:pt>
                <c:pt idx="3">
                  <c:v>1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0.1003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7626757" cy="46943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1F1D5-EF7F-40EC-9546-B01E9693470F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353CD-13A3-4D7E-8F0E-5B18FA2AA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3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3CD-13A3-4D7E-8F0E-5B18FA2AA0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0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78CFECD-E3C4-464D-A6AA-91AB406EE5BE}" type="datetimeFigureOut">
              <a:rPr lang="ru-RU" smtClean="0"/>
              <a:t>22.10.2016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74B92B7-1826-417C-9B33-08350B43A3B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chart" Target="../charts/chart5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chart" Target="../charts/chart8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464496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r>
              <a:rPr lang="ru-RU" sz="4000" dirty="0" smtClean="0"/>
              <a:t>В рамках данной работы было опрошено </a:t>
            </a:r>
            <a:r>
              <a:rPr lang="ru-RU" sz="40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10 пар</a:t>
            </a:r>
            <a:r>
              <a:rPr lang="ru-RU" sz="4000" dirty="0" smtClean="0"/>
              <a:t>, проходивших эмоционально-фокусированную терапию в течение </a:t>
            </a:r>
            <a:r>
              <a:rPr lang="ru-RU" sz="40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2014-2016 года</a:t>
            </a:r>
            <a:r>
              <a:rPr lang="ru-RU" sz="4000" dirty="0" smtClean="0"/>
              <a:t>; </a:t>
            </a:r>
          </a:p>
          <a:p>
            <a:pPr>
              <a:buFont typeface="Wingdings" pitchFamily="2" charset="2"/>
              <a:buChar char="q"/>
            </a:pPr>
            <a:endParaRPr lang="ru-RU" sz="4000" dirty="0" smtClean="0"/>
          </a:p>
          <a:p>
            <a:pPr>
              <a:buFont typeface="Wingdings" pitchFamily="2" charset="2"/>
              <a:buChar char="q"/>
            </a:pPr>
            <a:r>
              <a:rPr lang="ru-RU" sz="4000" dirty="0" smtClean="0"/>
              <a:t>Все представленные пары обратились в терапию в период обострения</a:t>
            </a:r>
          </a:p>
          <a:p>
            <a:pPr marL="0" indent="0">
              <a:buNone/>
            </a:pPr>
            <a:r>
              <a:rPr lang="ru-RU" sz="4000" dirty="0" smtClean="0"/>
              <a:t>семейных отношений: </a:t>
            </a:r>
            <a:r>
              <a:rPr lang="ru-RU" sz="40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4 из них</a:t>
            </a:r>
            <a:r>
              <a:rPr lang="ru-RU" sz="4000" dirty="0" smtClean="0"/>
              <a:t> считали, что находились «на грани развода», </a:t>
            </a:r>
          </a:p>
          <a:p>
            <a:pPr marL="0" indent="0">
              <a:buNone/>
            </a:pPr>
            <a:r>
              <a:rPr lang="ru-RU" sz="40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3 из них</a:t>
            </a:r>
            <a:r>
              <a:rPr lang="ru-RU" sz="4000" dirty="0" smtClean="0"/>
              <a:t> считали свои отношения «зашедшими в тупик» или «бессмысленными», </a:t>
            </a:r>
          </a:p>
          <a:p>
            <a:pPr marL="0" indent="0">
              <a:buNone/>
            </a:pPr>
            <a:r>
              <a:rPr lang="ru-RU" sz="40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2 пары</a:t>
            </a:r>
            <a:r>
              <a:rPr lang="ru-RU" sz="4000" dirty="0" smtClean="0"/>
              <a:t> заявили о множественных изменах партнера, </a:t>
            </a:r>
            <a:r>
              <a:rPr lang="ru-RU" sz="40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1 пара</a:t>
            </a:r>
            <a:r>
              <a:rPr lang="ru-RU" sz="4000" dirty="0" smtClean="0"/>
              <a:t> </a:t>
            </a:r>
            <a:r>
              <a:rPr lang="ru-RU" sz="4000" b="1" dirty="0" smtClean="0"/>
              <a:t> </a:t>
            </a:r>
            <a:r>
              <a:rPr lang="ru-RU" sz="4000" dirty="0" smtClean="0"/>
              <a:t>считала, что их отношения </a:t>
            </a:r>
          </a:p>
          <a:p>
            <a:pPr marL="0" indent="0">
              <a:buNone/>
            </a:pPr>
            <a:r>
              <a:rPr lang="ru-RU" sz="4000" dirty="0" smtClean="0"/>
              <a:t>не могут иметь продолжения по причине эмоционального предательства партнера;</a:t>
            </a:r>
          </a:p>
          <a:p>
            <a:pPr marL="0" indent="0">
              <a:buNone/>
            </a:pPr>
            <a:endParaRPr lang="ru-RU" sz="4000" dirty="0" smtClean="0"/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  <a:r>
              <a:rPr lang="ru-RU" sz="4000" dirty="0" smtClean="0"/>
              <a:t> представленные пары отмечали обострения эскалации в отношениях </a:t>
            </a:r>
          </a:p>
          <a:p>
            <a:pPr marL="0" indent="0">
              <a:buNone/>
            </a:pPr>
            <a:r>
              <a:rPr lang="ru-RU" sz="4000" dirty="0" smtClean="0"/>
              <a:t>и «невыносимость» семейных конфликтов;</a:t>
            </a:r>
          </a:p>
          <a:p>
            <a:pPr marL="0" indent="0">
              <a:buNone/>
            </a:pPr>
            <a:r>
              <a:rPr lang="ru-RU" sz="40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  <a:r>
              <a:rPr lang="ru-RU" sz="4000" dirty="0" smtClean="0"/>
              <a:t> представленные пары говорили о том, что им стыдно за то, что их отношения не складываются «идеально»;</a:t>
            </a:r>
          </a:p>
          <a:p>
            <a:pPr>
              <a:buFont typeface="Wingdings" pitchFamily="2" charset="2"/>
              <a:buChar char="q"/>
            </a:pPr>
            <a:endParaRPr lang="ru-RU" sz="4000" dirty="0"/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</a:t>
            </a:r>
            <a:r>
              <a:rPr lang="ru-RU" sz="4000" dirty="0" smtClean="0"/>
              <a:t> представленные пары изъявили желания «перестать ругаться и скандалить» и </a:t>
            </a:r>
          </a:p>
          <a:p>
            <a:pPr marL="0" indent="0">
              <a:buNone/>
            </a:pPr>
            <a:r>
              <a:rPr lang="ru-RU" sz="4000" dirty="0" smtClean="0"/>
              <a:t>«попробовать изменить семейные отношения».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8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060848"/>
            <a:ext cx="502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РАБОТА С ЦИКЛОМ НЕГАТИВНОГО ВЗАИМОДЕЙСТВИЯ</a:t>
            </a:r>
            <a:endParaRPr lang="ru-RU" sz="20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Victoria\Desktop\РАБОТА вся\АКТУАЛЬНО - 2016-2017\Тренинг-Метафоры\КАРТИНКИ\с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7416824" cy="38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23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760472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В рамках данной работы парам-участникам были заданы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вопросов </a:t>
            </a:r>
            <a:r>
              <a:rPr lang="ru-RU" sz="2000" b="1" dirty="0" smtClean="0"/>
              <a:t>(автор опросника – Анастасия Акбарова),  </a:t>
            </a:r>
            <a:r>
              <a:rPr lang="ru-RU" sz="2000" dirty="0" smtClean="0"/>
              <a:t>касающихся: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особенностей работы по описанию их негативного Цикла взаимодействия;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специфических особенностей их Цикла негативного </a:t>
            </a:r>
          </a:p>
          <a:p>
            <a:pPr marL="0" indent="0">
              <a:buNone/>
            </a:pPr>
            <a:r>
              <a:rPr lang="ru-RU" sz="2000" dirty="0" smtClean="0"/>
              <a:t>взаимодействия;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описаний влияния негативного Цикла взаимодействия на отношения в паре;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описаний влияния негативного </a:t>
            </a:r>
            <a:r>
              <a:rPr lang="ru-RU" sz="2000" dirty="0"/>
              <a:t>Цикла </a:t>
            </a:r>
            <a:r>
              <a:rPr lang="ru-RU" sz="2000" dirty="0" smtClean="0"/>
              <a:t>взаимодействия на поведение партнеров в паре;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описаний </a:t>
            </a:r>
            <a:r>
              <a:rPr lang="ru-RU" sz="2000" dirty="0"/>
              <a:t>влияния негативного Цикла взаимодействия на </a:t>
            </a:r>
            <a:r>
              <a:rPr lang="ru-RU" sz="2000" dirty="0" smtClean="0"/>
              <a:t>восприятие отношений </a:t>
            </a:r>
            <a:r>
              <a:rPr lang="ru-RU" sz="2000" dirty="0"/>
              <a:t>в паре</a:t>
            </a:r>
            <a:r>
              <a:rPr lang="ru-RU" sz="2000" dirty="0" smtClean="0"/>
              <a:t>;</a:t>
            </a:r>
          </a:p>
          <a:p>
            <a:pPr marL="0" indent="0">
              <a:buNone/>
            </a:pPr>
            <a:r>
              <a:rPr lang="ru-RU" sz="2000" dirty="0" smtClean="0"/>
              <a:t>Все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пар-участников</a:t>
            </a:r>
            <a:r>
              <a:rPr lang="ru-RU" sz="2000" dirty="0" smtClean="0"/>
              <a:t> отметили влияние работы по описанию негативного Цикла взаимодействия </a:t>
            </a:r>
            <a:r>
              <a:rPr lang="ru-RU" sz="2000" dirty="0"/>
              <a:t>на их супружескую жизнь </a:t>
            </a:r>
            <a:r>
              <a:rPr lang="ru-RU" sz="2000" dirty="0" smtClean="0"/>
              <a:t>как позитивное и крайне полезное, а сам Цикл фигурировал в полученных ответах в качестве очень практичного инструмента для регулирования отношений в паре. </a:t>
            </a:r>
            <a:endParaRPr lang="ru-RU" sz="23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80920" cy="158417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3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29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Так, на вопрос «Что Вы получили в результате описания Цикла взаимодействия?», </a:t>
            </a:r>
          </a:p>
          <a:p>
            <a:pPr marL="0" indent="0">
              <a:buNone/>
            </a:pPr>
            <a:r>
              <a:rPr lang="ru-RU" sz="1600" dirty="0" smtClean="0"/>
              <a:t>пары ответили следующим образом: </a:t>
            </a:r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51216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3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3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3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3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3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81886311"/>
              </p:ext>
            </p:extLst>
          </p:nvPr>
        </p:nvGraphicFramePr>
        <p:xfrm>
          <a:off x="251520" y="2492896"/>
          <a:ext cx="691276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505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На вопрос «Какие чувства вы испытали, увидев взаимосвязь поведения  и </a:t>
            </a:r>
          </a:p>
          <a:p>
            <a:pPr marL="0" indent="0">
              <a:buNone/>
            </a:pPr>
            <a:r>
              <a:rPr lang="ru-RU" sz="1600" dirty="0" smtClean="0"/>
              <a:t>эмоций друг друга ?» мы получили следующие ответы: </a:t>
            </a:r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151216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73835261"/>
              </p:ext>
            </p:extLst>
          </p:nvPr>
        </p:nvGraphicFramePr>
        <p:xfrm>
          <a:off x="251520" y="2492896"/>
          <a:ext cx="691276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717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На вопрос «Какие переживания вызвало понимание собственной роли </a:t>
            </a:r>
          </a:p>
          <a:p>
            <a:pPr marL="0" indent="0">
              <a:buNone/>
            </a:pPr>
            <a:r>
              <a:rPr lang="ru-RU" sz="1600" dirty="0" smtClean="0"/>
              <a:t>в Цикле?», получены следующие ответы: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2000" y="332656"/>
            <a:ext cx="8458472" cy="151216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16481583"/>
              </p:ext>
            </p:extLst>
          </p:nvPr>
        </p:nvGraphicFramePr>
        <p:xfrm>
          <a:off x="251520" y="2492896"/>
          <a:ext cx="691276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Вопрос Четверты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000" y="5915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87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Ответы на вопрос «Какое видение супружеской ситуации было до описания </a:t>
            </a:r>
            <a:r>
              <a:rPr lang="ru-RU" sz="1400" dirty="0" smtClean="0"/>
              <a:t>негативного </a:t>
            </a:r>
          </a:p>
          <a:p>
            <a:pPr marL="0" indent="0">
              <a:buNone/>
            </a:pPr>
            <a:r>
              <a:rPr lang="ru-RU" sz="1400" dirty="0" smtClean="0"/>
              <a:t>Цикла </a:t>
            </a:r>
            <a:r>
              <a:rPr lang="ru-RU" sz="1400" dirty="0"/>
              <a:t>и каким оно стало после описания Цикла?» оказались </a:t>
            </a:r>
            <a:r>
              <a:rPr lang="ru-RU" sz="1400" dirty="0" smtClean="0"/>
              <a:t>наиболее </a:t>
            </a:r>
            <a:r>
              <a:rPr lang="ru-RU" sz="1400" dirty="0"/>
              <a:t>схожими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у </a:t>
            </a:r>
            <a:r>
              <a:rPr lang="ru-RU" sz="1400" dirty="0"/>
              <a:t>всех десяти представленных пар, а именно: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80920" cy="151216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29758730"/>
              </p:ext>
            </p:extLst>
          </p:nvPr>
        </p:nvGraphicFramePr>
        <p:xfrm>
          <a:off x="251520" y="2723840"/>
          <a:ext cx="6768752" cy="394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Вопрос Трет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01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89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Ответы на вопрос «Какое видение супружеской ситуации было до описания </a:t>
            </a:r>
            <a:r>
              <a:rPr lang="ru-RU" sz="1400" dirty="0" smtClean="0"/>
              <a:t>негативного </a:t>
            </a:r>
          </a:p>
          <a:p>
            <a:pPr marL="0" indent="0">
              <a:buNone/>
            </a:pPr>
            <a:r>
              <a:rPr lang="ru-RU" sz="1400" dirty="0" smtClean="0"/>
              <a:t>Цикла </a:t>
            </a:r>
            <a:r>
              <a:rPr lang="ru-RU" sz="1400" dirty="0"/>
              <a:t>и каким оно стало после описания Цикла?» оказались </a:t>
            </a:r>
            <a:r>
              <a:rPr lang="ru-RU" sz="1400" dirty="0" smtClean="0"/>
              <a:t>наиболее </a:t>
            </a:r>
            <a:r>
              <a:rPr lang="ru-RU" sz="1400" dirty="0"/>
              <a:t>схожими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у </a:t>
            </a:r>
            <a:r>
              <a:rPr lang="ru-RU" sz="1400" dirty="0"/>
              <a:t>всех десяти представленных пар, а именно: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58417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73718683"/>
              </p:ext>
            </p:extLst>
          </p:nvPr>
        </p:nvGraphicFramePr>
        <p:xfrm>
          <a:off x="251520" y="2723840"/>
          <a:ext cx="6768752" cy="394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617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На вопрос «Как работа над негативным Циклом взаимодействия повлияла </a:t>
            </a:r>
          </a:p>
          <a:p>
            <a:pPr marL="0" indent="0">
              <a:buNone/>
            </a:pPr>
            <a:r>
              <a:rPr lang="ru-RU" sz="1600" dirty="0" smtClean="0"/>
              <a:t>на видение чувств и поведения партнера?» получены следующие ответы:</a:t>
            </a:r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51216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60044109"/>
              </p:ext>
            </p:extLst>
          </p:nvPr>
        </p:nvGraphicFramePr>
        <p:xfrm>
          <a:off x="251520" y="2492896"/>
          <a:ext cx="676875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Вопрос Шесто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6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52768"/>
            <a:ext cx="8640960" cy="4824536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Интересно, что ответы на вопрос «Что в описании Цикла было самым важным, особенно</a:t>
            </a:r>
          </a:p>
          <a:p>
            <a:pPr marL="0" indent="0">
              <a:buNone/>
            </a:pPr>
            <a:r>
              <a:rPr lang="ru-RU" sz="1400" dirty="0"/>
              <a:t>з</a:t>
            </a:r>
            <a:r>
              <a:rPr lang="ru-RU" sz="1400" dirty="0" smtClean="0"/>
              <a:t>апоминающимся, что именно позволило снизить конфликты?» стали самыми</a:t>
            </a:r>
          </a:p>
          <a:p>
            <a:pPr marL="0" indent="0">
              <a:buNone/>
            </a:pPr>
            <a:r>
              <a:rPr lang="ru-RU" sz="1400" dirty="0" smtClean="0"/>
              <a:t>разнообразными для данного опроса. В частности, нами получено 27 вариантов ответов.. </a:t>
            </a:r>
          </a:p>
          <a:p>
            <a:pPr marL="0" indent="0">
              <a:buNone/>
            </a:pPr>
            <a:r>
              <a:rPr lang="ru-RU" sz="1400" dirty="0" smtClean="0"/>
              <a:t>К публикации предлагаются 12 самых популярных из них, а именно: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4401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1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99753133"/>
              </p:ext>
            </p:extLst>
          </p:nvPr>
        </p:nvGraphicFramePr>
        <p:xfrm>
          <a:off x="251520" y="2916640"/>
          <a:ext cx="6912768" cy="3680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Вопрос Пяты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7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988840"/>
            <a:ext cx="6768752" cy="4608512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endParaRPr lang="ru-RU" sz="2900" dirty="0" smtClean="0"/>
          </a:p>
          <a:p>
            <a:pPr>
              <a:buFont typeface="Wingdings" pitchFamily="2" charset="2"/>
              <a:buChar char="q"/>
            </a:pPr>
            <a:endParaRPr lang="ru-RU" sz="2900" dirty="0"/>
          </a:p>
          <a:p>
            <a:pPr marL="0" indent="0">
              <a:buNone/>
            </a:pPr>
            <a:endParaRPr lang="ru-RU" sz="29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3100" dirty="0" smtClean="0"/>
              <a:t> </a:t>
            </a:r>
          </a:p>
          <a:p>
            <a:pPr marL="0" indent="0">
              <a:buNone/>
            </a:pPr>
            <a:endParaRPr lang="ru-RU" sz="31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60672" cy="165618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</a:t>
            </a:r>
            <a:endParaRPr lang="ru-RU" sz="1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49122431"/>
              </p:ext>
            </p:extLst>
          </p:nvPr>
        </p:nvGraphicFramePr>
        <p:xfrm>
          <a:off x="899592" y="1988840"/>
          <a:ext cx="662473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8980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988840"/>
            <a:ext cx="6768752" cy="4608512"/>
          </a:xfrm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endParaRPr lang="ru-RU" sz="2900" dirty="0" smtClean="0"/>
          </a:p>
          <a:p>
            <a:pPr>
              <a:buFont typeface="Wingdings" pitchFamily="2" charset="2"/>
              <a:buChar char="q"/>
            </a:pPr>
            <a:endParaRPr lang="ru-RU" sz="2900" dirty="0"/>
          </a:p>
          <a:p>
            <a:pPr marL="0" indent="0">
              <a:buNone/>
            </a:pPr>
            <a:endParaRPr lang="ru-RU" sz="29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3100" dirty="0" smtClean="0"/>
              <a:t> </a:t>
            </a:r>
          </a:p>
          <a:p>
            <a:pPr marL="0" indent="0">
              <a:buNone/>
            </a:pPr>
            <a:endParaRPr lang="ru-RU" sz="31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165618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4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7560802"/>
              </p:ext>
            </p:extLst>
          </p:nvPr>
        </p:nvGraphicFramePr>
        <p:xfrm>
          <a:off x="1403648" y="1844824"/>
          <a:ext cx="662473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696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03244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 marL="0" indent="0">
              <a:buNone/>
            </a:pPr>
            <a:endParaRPr lang="ru-RU" sz="2900" dirty="0" smtClean="0"/>
          </a:p>
          <a:p>
            <a:pPr>
              <a:buFont typeface="Wingdings" pitchFamily="2" charset="2"/>
              <a:buChar char="q"/>
            </a:pPr>
            <a:endParaRPr lang="ru-RU" sz="2900" dirty="0"/>
          </a:p>
          <a:p>
            <a:pPr marL="0" indent="0" algn="ctr">
              <a:buNone/>
            </a:pPr>
            <a:endParaRPr lang="ru-RU" sz="1900" b="1" dirty="0" smtClean="0"/>
          </a:p>
          <a:p>
            <a:pPr marL="0" indent="0" algn="ctr">
              <a:buNone/>
            </a:pPr>
            <a:r>
              <a:rPr lang="ru-RU" sz="1800" b="1" dirty="0" smtClean="0"/>
              <a:t>ТЕОРИЯ </a:t>
            </a:r>
            <a:r>
              <a:rPr lang="ru-RU" sz="1800" b="1" dirty="0"/>
              <a:t>ПРИВЯЗАННОСТИ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Привязанность </a:t>
            </a:r>
            <a:r>
              <a:rPr lang="ru-RU" sz="1600" dirty="0"/>
              <a:t>– это поиск и поддержание эмоционального контакта со значимыми другими.</a:t>
            </a:r>
          </a:p>
          <a:p>
            <a:pPr marL="0" indent="0">
              <a:buNone/>
            </a:pPr>
            <a:endParaRPr lang="ru-RU" sz="1600" dirty="0"/>
          </a:p>
          <a:p>
            <a:pPr>
              <a:buFont typeface="Wingdings" pitchFamily="2" charset="2"/>
              <a:buChar char="v"/>
            </a:pPr>
            <a:r>
              <a:rPr lang="ru-RU" sz="1600" dirty="0"/>
              <a:t>Привязанность – базовая человеческая потребность в течение всей жизни.</a:t>
            </a:r>
          </a:p>
          <a:p>
            <a:pPr>
              <a:buFont typeface="Wingdings" pitchFamily="2" charset="2"/>
              <a:buChar char="v"/>
            </a:pPr>
            <a:endParaRPr lang="ru-RU" sz="1600" dirty="0"/>
          </a:p>
          <a:p>
            <a:pPr>
              <a:buFont typeface="Wingdings" pitchFamily="2" charset="2"/>
              <a:buChar char="v"/>
            </a:pPr>
            <a:r>
              <a:rPr lang="ru-RU" sz="1600" dirty="0"/>
              <a:t>Надежная привязанность и самостоятельность - взаимодополняющие понятия.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Victoria\Desktop\РАБОТА вся\АКТУАЛЬНО - 2016-2017\Тренинг-Метафоры\КАРТИНКИ\с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41" y="2420752"/>
            <a:ext cx="258225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58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03244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b="1" dirty="0" smtClean="0"/>
              <a:t>ТЕОРИЯ ПРИВЯЗАННОСТИ </a:t>
            </a:r>
          </a:p>
          <a:p>
            <a:pPr marL="0" indent="0" algn="ctr">
              <a:buNone/>
            </a:pPr>
            <a:endParaRPr lang="ru-RU" sz="2800" b="1" dirty="0">
              <a:ea typeface="ヒラギノ角ゴ Pro W3" charset="-128"/>
            </a:endParaRPr>
          </a:p>
          <a:p>
            <a:pPr marL="0" indent="0" algn="ctr">
              <a:buNone/>
            </a:pPr>
            <a:endParaRPr lang="ru-RU" sz="1200" dirty="0" smtClean="0">
              <a:ea typeface="ヒラギノ角ゴ Pro W3" charset="-128"/>
            </a:endParaRPr>
          </a:p>
          <a:p>
            <a:pPr marL="0" indent="0" algn="ctr">
              <a:buNone/>
            </a:pPr>
            <a:endParaRPr lang="ru-RU" sz="1200" dirty="0">
              <a:ea typeface="ヒラギノ角ゴ Pro W3" charset="-128"/>
            </a:endParaRPr>
          </a:p>
          <a:p>
            <a:pPr marL="0" indent="0" algn="ctr">
              <a:buNone/>
            </a:pPr>
            <a:endParaRPr lang="ru-RU" sz="1200" dirty="0" smtClean="0">
              <a:ea typeface="ヒラギノ角ゴ Pro W3" charset="-128"/>
            </a:endParaRPr>
          </a:p>
          <a:p>
            <a:pPr marL="0" indent="0" algn="ctr">
              <a:buNone/>
            </a:pPr>
            <a:endParaRPr lang="ru-RU" sz="1200" dirty="0">
              <a:ea typeface="ヒラギノ角ゴ Pro W3" charset="-128"/>
            </a:endParaRPr>
          </a:p>
          <a:p>
            <a:pPr marL="0" indent="0" algn="ctr">
              <a:buNone/>
            </a:pPr>
            <a:endParaRPr lang="ru-RU" sz="1200" dirty="0" smtClean="0">
              <a:ea typeface="ヒラギノ角ゴ Pro W3" charset="-128"/>
            </a:endParaRPr>
          </a:p>
          <a:p>
            <a:pPr marL="0" indent="0" algn="ctr">
              <a:buNone/>
            </a:pPr>
            <a:endParaRPr lang="ru-RU" sz="1800" dirty="0" smtClean="0">
              <a:ea typeface="ヒラギノ角ゴ Pro W3" charset="-128"/>
            </a:endParaRPr>
          </a:p>
          <a:p>
            <a:pPr marL="0" indent="0" algn="ctr">
              <a:buNone/>
            </a:pPr>
            <a:r>
              <a:rPr lang="ru-RU" sz="1800" dirty="0" smtClean="0">
                <a:ea typeface="ヒラギノ角ゴ Pro W3" charset="-128"/>
              </a:rPr>
              <a:t>«Мы все, от коляски до гроба, счастливы, когда наша жизнь является серией экскурсий, длинных или коротких, от надёжной базы, предоставленной нам нашими </a:t>
            </a:r>
            <a:r>
              <a:rPr lang="ru-RU" sz="1800" dirty="0" smtClean="0"/>
              <a:t>объектами привязанности». </a:t>
            </a:r>
            <a:r>
              <a:rPr lang="en-US" sz="1800" dirty="0" smtClean="0"/>
              <a:t>(John </a:t>
            </a:r>
            <a:r>
              <a:rPr lang="en-US" sz="1800" dirty="0" err="1" smtClean="0"/>
              <a:t>Bowlby</a:t>
            </a:r>
            <a:r>
              <a:rPr lang="en-US" sz="1800" dirty="0" smtClean="0"/>
              <a:t>, A secure base, 1988)</a:t>
            </a:r>
            <a:endParaRPr lang="ru-RU" sz="1800" dirty="0" smtClean="0"/>
          </a:p>
          <a:p>
            <a:pPr marL="0" indent="0">
              <a:spcBef>
                <a:spcPct val="0"/>
              </a:spcBef>
              <a:buNone/>
            </a:pPr>
            <a:endParaRPr lang="ru-RU" sz="1200" dirty="0"/>
          </a:p>
          <a:p>
            <a:pPr>
              <a:spcBef>
                <a:spcPct val="0"/>
              </a:spcBef>
            </a:pPr>
            <a:endParaRPr lang="ru-RU" sz="1200" dirty="0"/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dirty="0"/>
              <a:t>Пятачок подобрался к Винни Пуху сзади.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dirty="0"/>
              <a:t>- Пух,- прошептал он.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dirty="0"/>
              <a:t>- Что, Пятачок?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dirty="0"/>
              <a:t>- Ничего,- сказал Пятачок, взяв Пуха за лапу. Я просто хотел в тебе увериться...</a:t>
            </a:r>
          </a:p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endParaRPr lang="ru-RU" sz="2900" dirty="0" smtClean="0"/>
          </a:p>
          <a:p>
            <a:pPr>
              <a:buFont typeface="Wingdings" pitchFamily="2" charset="2"/>
              <a:buChar char="q"/>
            </a:pPr>
            <a:endParaRPr lang="ru-RU" sz="29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Victoria\Desktop\РАБОТА вся\АКТУАЛЬНО - 2016-2017\Тренинг-Метафоры\КАРТИНКИ\с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59" y="2636912"/>
            <a:ext cx="2582255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06240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03244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ЧТО ЭТО - </a:t>
            </a:r>
            <a:r>
              <a:rPr lang="ru-RU" sz="3200" b="1" dirty="0"/>
              <a:t>БАЗЫ </a:t>
            </a:r>
            <a:r>
              <a:rPr lang="ru-RU" sz="3200" b="1" dirty="0" smtClean="0"/>
              <a:t>ПРИВЯЗАННОСТИ?</a:t>
            </a:r>
          </a:p>
          <a:p>
            <a:pPr marL="0" indent="0" algn="ctr">
              <a:buNone/>
            </a:pPr>
            <a:endParaRPr lang="ru-RU" sz="3200" dirty="0"/>
          </a:p>
          <a:p>
            <a:pPr>
              <a:buFont typeface="Wingdings" pitchFamily="2" charset="2"/>
              <a:buChar char="q"/>
            </a:pP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endParaRPr lang="ru-RU" sz="3200" b="1" dirty="0"/>
          </a:p>
          <a:p>
            <a:pPr>
              <a:buFont typeface="Wingdings" pitchFamily="2" charset="2"/>
              <a:buChar char="q"/>
            </a:pP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endParaRPr lang="ru-RU" sz="3200" b="1" dirty="0"/>
          </a:p>
          <a:p>
            <a:pPr>
              <a:buFont typeface="Wingdings" pitchFamily="2" charset="2"/>
              <a:buChar char="q"/>
            </a:pP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Потребности привязанности существуют от колыбели до могилы</a:t>
            </a:r>
            <a:endParaRPr lang="ru-RU" sz="3200" b="1" dirty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Культура сепарации </a:t>
            </a:r>
            <a:r>
              <a:rPr lang="ru-RU" sz="3200" b="1" dirty="0"/>
              <a:t>(</a:t>
            </a:r>
            <a:r>
              <a:rPr lang="ru-RU" sz="3200" b="1" dirty="0" smtClean="0"/>
              <a:t>самодостаточности и отдельности от других) противоречит нашей биологической сущности </a:t>
            </a:r>
            <a:endParaRPr lang="ru-RU" sz="3200" b="1" dirty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Социальное отвержение активирует центр боли в головном мозге</a:t>
            </a:r>
            <a:endParaRPr lang="ru-RU" sz="3200" b="1" dirty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Когда мы не получаем эмоциональный ответ, мы протестуем</a:t>
            </a:r>
            <a:endParaRPr lang="ru-RU" sz="3200" b="1" dirty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Этот протест выражается предсказуемыми способами</a:t>
            </a:r>
            <a:endParaRPr lang="ru-RU" sz="2900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 descr="C:\Users\Victoria\Desktop\РАБОТА вся\АКТУАЛЬНО - 2016-2017\Тренинг-Метафоры\КАРТИНКИ\с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2664296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92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03244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БАЗЫ ПРИВЯЗАННОСТИ</a:t>
            </a:r>
          </a:p>
          <a:p>
            <a:pPr marL="0" indent="0" algn="ctr">
              <a:buNone/>
            </a:pPr>
            <a:endParaRPr lang="ru-RU" sz="3200" dirty="0"/>
          </a:p>
          <a:p>
            <a:pPr>
              <a:buFont typeface="Wingdings" pitchFamily="2" charset="2"/>
              <a:buChar char="q"/>
            </a:pP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endParaRPr lang="ru-RU" sz="3200" b="1" dirty="0"/>
          </a:p>
          <a:p>
            <a:pPr>
              <a:buFont typeface="Wingdings" pitchFamily="2" charset="2"/>
              <a:buChar char="q"/>
            </a:pP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endParaRPr lang="ru-RU" sz="3200" b="1" dirty="0"/>
          </a:p>
          <a:p>
            <a:pPr>
              <a:buFont typeface="Wingdings" pitchFamily="2" charset="2"/>
              <a:buChar char="q"/>
            </a:pPr>
            <a:r>
              <a:rPr lang="ru-RU" b="1" dirty="0" smtClean="0"/>
              <a:t>Надежная - Ненадежная</a:t>
            </a: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Тревожная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Избегающая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Дезорганизованная: тревожно-избегающая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Ненадежные стили привязанности ухудшают способность человека к эмоциональной регуляции </a:t>
            </a:r>
            <a:r>
              <a:rPr lang="ru-RU" dirty="0" smtClean="0"/>
              <a:t>и познанию </a:t>
            </a:r>
            <a:r>
              <a:rPr lang="ru-RU" dirty="0"/>
              <a:t>своего мира.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2359326"/>
            <a:ext cx="2124093" cy="169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06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03244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900" dirty="0" smtClean="0"/>
              <a:t>ВНУТРЕННИЕ РАБОЧИЕ МОДЕЛИ</a:t>
            </a:r>
          </a:p>
          <a:p>
            <a:pPr algn="ctr">
              <a:buFont typeface="Wingdings" pitchFamily="2" charset="2"/>
              <a:buChar char="q"/>
            </a:pPr>
            <a:endParaRPr lang="ru-RU" dirty="0" smtClean="0"/>
          </a:p>
          <a:p>
            <a:pPr algn="ctr">
              <a:buFont typeface="Wingdings" pitchFamily="2" charset="2"/>
              <a:buChar char="q"/>
            </a:pPr>
            <a:r>
              <a:rPr lang="ru-RU" sz="2500" dirty="0" smtClean="0"/>
              <a:t>Рабочая </a:t>
            </a:r>
            <a:r>
              <a:rPr lang="ru-RU" sz="2500" dirty="0"/>
              <a:t>модель </a:t>
            </a:r>
            <a:r>
              <a:rPr lang="ru-RU" sz="2500" dirty="0" smtClean="0"/>
              <a:t>мира - Рабочая </a:t>
            </a:r>
            <a:r>
              <a:rPr lang="ru-RU" sz="2500" dirty="0"/>
              <a:t>модель собственного Я</a:t>
            </a:r>
          </a:p>
          <a:p>
            <a:pPr marL="0" indent="0" algn="ctr">
              <a:buNone/>
            </a:pPr>
            <a:r>
              <a:rPr lang="ru-RU" sz="2500" dirty="0"/>
              <a:t>Внутренние рабочие </a:t>
            </a:r>
            <a:r>
              <a:rPr lang="ru-RU" sz="2500" dirty="0" smtClean="0"/>
              <a:t>модели отношений </a:t>
            </a:r>
            <a:r>
              <a:rPr lang="ru-RU" sz="2500" dirty="0"/>
              <a:t>предрасполагают людей </a:t>
            </a:r>
            <a:r>
              <a:rPr lang="ru-RU" sz="2500" dirty="0" smtClean="0"/>
              <a:t>к привычным </a:t>
            </a:r>
            <a:r>
              <a:rPr lang="ru-RU" sz="2500" dirty="0"/>
              <a:t>формам </a:t>
            </a:r>
            <a:r>
              <a:rPr lang="ru-RU" sz="2500" dirty="0" smtClean="0"/>
              <a:t>взаимодействия с </a:t>
            </a:r>
            <a:r>
              <a:rPr lang="ru-RU" sz="2500" dirty="0"/>
              <a:t>другими, в том числе к </a:t>
            </a:r>
            <a:r>
              <a:rPr lang="ru-RU" sz="2500" dirty="0" smtClean="0"/>
              <a:t>стратегиям эмоциональной регуляции.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sz="2500" b="1" dirty="0" smtClean="0"/>
              <a:t>Надежная</a:t>
            </a:r>
            <a:r>
              <a:rPr lang="ru-RU" sz="2500" dirty="0"/>
              <a:t>: представления о себе как достойном </a:t>
            </a:r>
            <a:r>
              <a:rPr lang="ru-RU" sz="2500" dirty="0" smtClean="0"/>
              <a:t>и компетентном</a:t>
            </a:r>
            <a:r>
              <a:rPr lang="ru-RU" sz="2500" dirty="0"/>
              <a:t>; мир и другие люди также представляются</a:t>
            </a:r>
          </a:p>
          <a:p>
            <a:pPr marL="0" indent="0">
              <a:buNone/>
            </a:pPr>
            <a:r>
              <a:rPr lang="ru-RU" sz="2500" dirty="0"/>
              <a:t>надежными и безопасными.</a:t>
            </a:r>
          </a:p>
          <a:p>
            <a:pPr marL="0" indent="0">
              <a:buNone/>
            </a:pPr>
            <a:endParaRPr lang="ru-RU" sz="2500" b="1" dirty="0" smtClean="0"/>
          </a:p>
          <a:p>
            <a:pPr marL="0" indent="0">
              <a:buNone/>
            </a:pPr>
            <a:r>
              <a:rPr lang="ru-RU" sz="2500" b="1" dirty="0" smtClean="0"/>
              <a:t>Тревожная</a:t>
            </a:r>
            <a:r>
              <a:rPr lang="ru-RU" sz="2500" dirty="0"/>
              <a:t>: представления о себе как </a:t>
            </a:r>
            <a:r>
              <a:rPr lang="ru-RU" sz="2500" dirty="0" smtClean="0"/>
              <a:t>недостойном человеке</a:t>
            </a:r>
            <a:r>
              <a:rPr lang="ru-RU" sz="2500" dirty="0"/>
              <a:t>; мир и другие люди </a:t>
            </a:r>
            <a:r>
              <a:rPr lang="ru-RU" sz="2500" dirty="0" smtClean="0"/>
              <a:t>представляются ненадежными</a:t>
            </a:r>
            <a:r>
              <a:rPr lang="ru-RU" sz="2500" dirty="0"/>
              <a:t>; сильная потребность в близости </a:t>
            </a:r>
            <a:r>
              <a:rPr lang="ru-RU" sz="2500" dirty="0" smtClean="0"/>
              <a:t>сочетается со </a:t>
            </a:r>
            <a:r>
              <a:rPr lang="ru-RU" sz="2500" dirty="0"/>
              <a:t>страхом отвержения.</a:t>
            </a:r>
          </a:p>
          <a:p>
            <a:pPr marL="0" indent="0">
              <a:buNone/>
            </a:pPr>
            <a:endParaRPr lang="ru-RU" sz="2500" b="1" dirty="0" smtClean="0"/>
          </a:p>
          <a:p>
            <a:pPr marL="0" indent="0">
              <a:buNone/>
            </a:pPr>
            <a:r>
              <a:rPr lang="ru-RU" sz="2500" b="1" dirty="0" smtClean="0"/>
              <a:t>Избегающая</a:t>
            </a:r>
            <a:r>
              <a:rPr lang="ru-RU" sz="2500" dirty="0"/>
              <a:t>: представления о себе </a:t>
            </a:r>
            <a:r>
              <a:rPr lang="ru-RU" sz="2500" dirty="0" smtClean="0"/>
              <a:t>как непривлекательном</a:t>
            </a:r>
            <a:r>
              <a:rPr lang="ru-RU" sz="2500" dirty="0"/>
              <a:t>, некомпетентном, и всегда</a:t>
            </a:r>
          </a:p>
          <a:p>
            <a:pPr marL="0" indent="0">
              <a:buNone/>
            </a:pPr>
            <a:r>
              <a:rPr lang="ru-RU" sz="2500" dirty="0"/>
              <a:t>недостаточно хорошим; мир и другие люди </a:t>
            </a:r>
            <a:r>
              <a:rPr lang="ru-RU" sz="2500" dirty="0" smtClean="0"/>
              <a:t>представляются ненадежными</a:t>
            </a:r>
            <a:r>
              <a:rPr lang="ru-RU" sz="2500" dirty="0"/>
              <a:t>. Выглядят незаинтересованными в </a:t>
            </a:r>
            <a:r>
              <a:rPr lang="ru-RU" sz="2500" dirty="0" smtClean="0"/>
              <a:t>близких отношениях</a:t>
            </a:r>
            <a:r>
              <a:rPr lang="ru-RU" sz="2500" dirty="0"/>
              <a:t>. Предпочитаются не зависеть от других </a:t>
            </a:r>
            <a:r>
              <a:rPr lang="ru-RU" sz="2500" dirty="0" smtClean="0"/>
              <a:t>или чтобы </a:t>
            </a:r>
            <a:r>
              <a:rPr lang="ru-RU" sz="2500" dirty="0"/>
              <a:t>другие зависели от них.</a:t>
            </a:r>
          </a:p>
          <a:p>
            <a:pPr marL="0" indent="0">
              <a:buNone/>
            </a:pPr>
            <a:endParaRPr lang="ru-RU" sz="2500" b="1" dirty="0" smtClean="0"/>
          </a:p>
          <a:p>
            <a:pPr marL="0" indent="0">
              <a:buNone/>
            </a:pPr>
            <a:r>
              <a:rPr lang="ru-RU" sz="2500" b="1" dirty="0" smtClean="0"/>
              <a:t>Дезорганизованная </a:t>
            </a:r>
            <a:r>
              <a:rPr lang="ru-RU" sz="2500" b="1" dirty="0"/>
              <a:t>(тревожно-избегающая)</a:t>
            </a:r>
            <a:r>
              <a:rPr lang="ru-RU" sz="2500" dirty="0"/>
              <a:t>: </a:t>
            </a:r>
            <a:r>
              <a:rPr lang="ru-RU" sz="2500" dirty="0" smtClean="0"/>
              <a:t>Нет организованных </a:t>
            </a:r>
            <a:r>
              <a:rPr lang="ru-RU" sz="2500" dirty="0"/>
              <a:t>внутренних моделей.</a:t>
            </a:r>
            <a:endParaRPr lang="ru-RU" sz="2500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74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276872"/>
            <a:ext cx="8640960" cy="403244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Когда мы перегружены чувствами в </a:t>
            </a:r>
            <a:r>
              <a:rPr lang="ru-RU" dirty="0" smtClean="0"/>
              <a:t>ситуации </a:t>
            </a:r>
            <a:r>
              <a:rPr lang="ru-RU" dirty="0" err="1" smtClean="0"/>
              <a:t>дистресса</a:t>
            </a:r>
            <a:r>
              <a:rPr lang="ru-RU" dirty="0" smtClean="0"/>
              <a:t> </a:t>
            </a:r>
            <a:r>
              <a:rPr lang="ru-RU" dirty="0"/>
              <a:t>при разлуке или </a:t>
            </a:r>
            <a:r>
              <a:rPr lang="ru-RU" dirty="0" smtClean="0"/>
              <a:t>потере Мы можем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ДАВИТЬ или ОЦЕПЕНЕТЬ</a:t>
            </a: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ДАВИТЬ</a:t>
            </a:r>
          </a:p>
          <a:p>
            <a:pPr marL="0" indent="0">
              <a:buNone/>
            </a:pPr>
            <a:r>
              <a:rPr lang="ru-RU" dirty="0" smtClean="0"/>
              <a:t>Включить эмоциональный </a:t>
            </a:r>
            <a:r>
              <a:rPr lang="ru-RU" dirty="0"/>
              <a:t>жар </a:t>
            </a:r>
            <a:r>
              <a:rPr lang="ru-RU" dirty="0" smtClean="0"/>
              <a:t>с помощью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Толкать, тянуть, тыкать</a:t>
            </a:r>
          </a:p>
          <a:p>
            <a:pPr marL="0" indent="0">
              <a:buNone/>
            </a:pPr>
            <a:r>
              <a:rPr lang="ru-RU" dirty="0"/>
              <a:t>• Требовать, бороться</a:t>
            </a:r>
          </a:p>
          <a:p>
            <a:pPr marL="0" indent="0">
              <a:buNone/>
            </a:pPr>
            <a:r>
              <a:rPr lang="ru-RU" dirty="0"/>
              <a:t>• Мобилизоваться</a:t>
            </a:r>
          </a:p>
          <a:p>
            <a:pPr marL="0" indent="0">
              <a:buNone/>
            </a:pPr>
            <a:r>
              <a:rPr lang="ru-RU" dirty="0"/>
              <a:t>• Беспокоиться, мучиться</a:t>
            </a:r>
          </a:p>
          <a:p>
            <a:pPr marL="0" indent="0">
              <a:buNone/>
            </a:pPr>
            <a:r>
              <a:rPr lang="ru-RU" dirty="0"/>
              <a:t>• Пробовать исправить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ОЦЕПЕНЕТЬ</a:t>
            </a:r>
            <a:r>
              <a:rPr lang="ru-RU" dirty="0"/>
              <a:t>: </a:t>
            </a:r>
            <a:r>
              <a:rPr lang="ru-RU" dirty="0" smtClean="0"/>
              <a:t>выключить эмоциональный </a:t>
            </a:r>
            <a:r>
              <a:rPr lang="ru-RU" dirty="0"/>
              <a:t>жар </a:t>
            </a:r>
            <a:r>
              <a:rPr lang="ru-RU" dirty="0" smtClean="0"/>
              <a:t>с помощью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Отрицать, прогонять</a:t>
            </a:r>
          </a:p>
          <a:p>
            <a:pPr marL="0" indent="0">
              <a:buNone/>
            </a:pPr>
            <a:r>
              <a:rPr lang="ru-RU" dirty="0"/>
              <a:t>• Избегать, прятаться</a:t>
            </a:r>
          </a:p>
          <a:p>
            <a:pPr marL="0" indent="0">
              <a:buNone/>
            </a:pPr>
            <a:r>
              <a:rPr lang="ru-RU" dirty="0"/>
              <a:t>• Закрыться, замолчать</a:t>
            </a:r>
          </a:p>
          <a:p>
            <a:pPr marL="0" indent="0">
              <a:buNone/>
            </a:pPr>
            <a:r>
              <a:rPr lang="ru-RU" dirty="0"/>
              <a:t>• Преуменьшать</a:t>
            </a:r>
          </a:p>
          <a:p>
            <a:pPr marL="0" indent="0">
              <a:buNone/>
            </a:pPr>
            <a:r>
              <a:rPr lang="ru-RU" dirty="0"/>
              <a:t>• Ждать, пока буря пройдет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71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60672" cy="172819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КОНФЕРЕНЦИЯ «СЕМЬЯ В ЗЕРКАЛЕ ПСИХОТЕРАПИИ» 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РАМКАХ МЕЖДУНАРОДНОГО КОНГРЕССА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«ВЫЗОВЫ ЭПОХИ – ПСИХОТЕРАПЕВТИЧЕСКАЯ ПОМОЩЬ ЧЕЛОВЕКУ, ГРУППЕ, ОБЩЕСТВУ. СЕМЬЯ В ЗЕРКАЛЕ ПСИХОТЕРАПИИ»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В. Мещерина 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«ВОЗМОЖНОСТИ ТЕРАПЕВТИЧЕСКОЙ РАБОТЫ В СУПРУЖЕСКИХ ПАРАХ НА ОСНОВЕ ТЕОРИИ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ПРИВЯЗАННОСТИ ДЖО́НА БО́УЛБИ: СПЕЦИФИКА И ОСОБЕННОСТИ РАБОТЫ С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РОССИЙСКИМИ СЕМЬЯМИ» 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3600400" cy="3350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58400"/>
            <a:ext cx="3706203" cy="31607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2060848"/>
            <a:ext cx="5022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Гиперактивирующая</a:t>
            </a:r>
            <a:r>
              <a:rPr lang="ru-RU" sz="2000" dirty="0" smtClean="0"/>
              <a:t> стратегия </a:t>
            </a:r>
          </a:p>
          <a:p>
            <a:pPr algn="ctr"/>
            <a:r>
              <a:rPr lang="ru-RU" sz="2000" dirty="0" smtClean="0"/>
              <a:t>Деактивирующая стратегия</a:t>
            </a:r>
          </a:p>
          <a:p>
            <a:pPr algn="ctr"/>
            <a:r>
              <a:rPr lang="ru-RU" sz="2000" dirty="0" smtClean="0"/>
              <a:t>ДОГОНЯЮЩИЙ и ОТСТРАНЯЮЩИЙСЯ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8185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6499</TotalTime>
  <Words>1037</Words>
  <Application>Microsoft Office PowerPoint</Application>
  <PresentationFormat>Экран (4:3)</PresentationFormat>
  <Paragraphs>210</Paragraphs>
  <Slides>19</Slides>
  <Notes>19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   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  <vt:lpstr>КОНФЕРЕНЦИЯ «СЕМЬЯ В ЗЕРКАЛЕ ПСИХОТЕРАПИИ»   В РАМКАХ МЕЖДУНАРОДНОГО КОНГРЕССА  «ВЫЗОВЫ ЭПОХИ – ПСИХОТЕРАПЕВТИЧЕСКАЯ ПОМОЩЬ ЧЕЛОВЕКУ, ГРУППЕ, ОБЩЕСТВУ. СЕМЬЯ В ЗЕРКАЛЕ ПСИХОТЕРАПИИ» В. Мещерина  «ВОЗМОЖНОСТИ ТЕРАПЕВТИЧЕСКОЙ РАБОТЫ В СУПРУЖЕСКИХ ПАРАХ НА ОСНОВЕ ТЕОРИИ ПРИВЯЗАННОСТИ ДЖО́НА БО́УЛБИ: СПЕЦИФИКА И ОСОБЕННОСТИ РАБОТЫ С РОССИЙСКИМИ СЕМЬЯМИ»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УФТ в России: создание профессионального сообщества</dc:title>
  <dc:creator>Victoria</dc:creator>
  <cp:lastModifiedBy>Администратор</cp:lastModifiedBy>
  <cp:revision>98</cp:revision>
  <cp:lastPrinted>2016-04-22T21:02:08Z</cp:lastPrinted>
  <dcterms:created xsi:type="dcterms:W3CDTF">2014-10-12T22:19:31Z</dcterms:created>
  <dcterms:modified xsi:type="dcterms:W3CDTF">2016-10-22T11:33:37Z</dcterms:modified>
</cp:coreProperties>
</file>