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0" r:id="rId4"/>
    <p:sldId id="284" r:id="rId5"/>
    <p:sldId id="257" r:id="rId6"/>
    <p:sldId id="261" r:id="rId7"/>
    <p:sldId id="275" r:id="rId8"/>
    <p:sldId id="285" r:id="rId9"/>
    <p:sldId id="265" r:id="rId10"/>
    <p:sldId id="267" r:id="rId11"/>
    <p:sldId id="276" r:id="rId12"/>
    <p:sldId id="271" r:id="rId13"/>
    <p:sldId id="273" r:id="rId14"/>
    <p:sldId id="281" r:id="rId15"/>
    <p:sldId id="272" r:id="rId16"/>
    <p:sldId id="278" r:id="rId17"/>
    <p:sldId id="268" r:id="rId18"/>
    <p:sldId id="282" r:id="rId19"/>
    <p:sldId id="283" r:id="rId20"/>
    <p:sldId id="277" r:id="rId21"/>
    <p:sldId id="263" r:id="rId22"/>
    <p:sldId id="279" r:id="rId23"/>
    <p:sldId id="266" r:id="rId24"/>
    <p:sldId id="280" r:id="rId25"/>
  </p:sldIdLst>
  <p:sldSz cx="13004800" cy="97536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1AF748-2D63-4557-BCE3-917DE9F07C52}">
          <p14:sldIdLst>
            <p14:sldId id="256"/>
            <p14:sldId id="258"/>
            <p14:sldId id="260"/>
            <p14:sldId id="284"/>
            <p14:sldId id="257"/>
            <p14:sldId id="261"/>
            <p14:sldId id="275"/>
            <p14:sldId id="285"/>
            <p14:sldId id="265"/>
            <p14:sldId id="267"/>
            <p14:sldId id="276"/>
            <p14:sldId id="271"/>
            <p14:sldId id="273"/>
            <p14:sldId id="281"/>
            <p14:sldId id="272"/>
            <p14:sldId id="278"/>
            <p14:sldId id="268"/>
            <p14:sldId id="282"/>
            <p14:sldId id="283"/>
            <p14:sldId id="277"/>
            <p14:sldId id="263"/>
          </p14:sldIdLst>
        </p14:section>
        <p14:section name="Раздел без заголовка" id="{BE43BAE9-46F6-4B52-93AE-6618AAA3215A}">
          <p14:sldIdLst>
            <p14:sldId id="279"/>
            <p14:sldId id="266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06C3C-CCF2-45C9-8F93-718179D62B8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9AD40-0640-4EDD-BF84-9D0CD78DB5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645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spc="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29" name="Shape 129"/>
          <p:cNvSpPr>
            <a:spLocks noGrp="1"/>
          </p:cNvSpPr>
          <p:nvPr>
            <p:ph type="body" idx="14"/>
          </p:nvPr>
        </p:nvSpPr>
        <p:spPr>
          <a:xfrm>
            <a:off x="6350" y="934043"/>
            <a:ext cx="13004800" cy="2360315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highlight>
                  <a:srgbClr val="C0C0C0"/>
                </a:highlight>
              </a:rPr>
              <a:t>Конференция «Семья в зеркале психотерапии» в рамках Международного Конгресса 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highlight>
                  <a:srgbClr val="C0C0C0"/>
                </a:highlight>
              </a:rPr>
              <a:t>«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highlight>
                  <a:srgbClr val="C0C0C0"/>
                </a:highlight>
              </a:rPr>
              <a:t>Вызовы эпохи – психотерапевтическая помощь человеку, группе, обществу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highlight>
                  <a:srgbClr val="C0C0C0"/>
                </a:highlight>
              </a:rPr>
              <a:t>»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highlight>
                  <a:srgbClr val="C0C0C0"/>
                </a:highlight>
              </a:rPr>
              <a:t>13-16 октября 2016 г  Москва</a:t>
            </a:r>
            <a:endParaRPr dirty="0">
              <a:solidFill>
                <a:schemeClr val="tx1">
                  <a:lumMod val="50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body" idx="15"/>
          </p:nvPr>
        </p:nvSpPr>
        <p:spPr>
          <a:xfrm flipV="1">
            <a:off x="571500" y="3197364"/>
            <a:ext cx="11874501" cy="4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08212" y="7543799"/>
            <a:ext cx="11861801" cy="2209801"/>
          </a:xfrm>
          <a:prstGeom prst="rect">
            <a:avLst/>
          </a:prstGeom>
        </p:spPr>
        <p:txBody>
          <a:bodyPr/>
          <a:lstStyle/>
          <a:p>
            <a:pPr algn="ctr" defTabSz="379729">
              <a:defRPr sz="7864"/>
            </a:pPr>
            <a:r>
              <a:rPr lang="ru-RU" sz="7200" dirty="0"/>
              <a:t>Создание Связи</a:t>
            </a:r>
            <a:r>
              <a:rPr dirty="0"/>
              <a:t>:</a:t>
            </a:r>
            <a:br>
              <a:rPr lang="ru-RU" dirty="0"/>
            </a:br>
            <a:r>
              <a:rPr lang="ru-RU" sz="4000" b="1" dirty="0" err="1">
                <a:solidFill>
                  <a:srgbClr val="C00000"/>
                </a:solidFill>
              </a:rPr>
              <a:t>нейронаука</a:t>
            </a:r>
            <a:r>
              <a:rPr lang="ru-RU" sz="4000" b="1" dirty="0">
                <a:solidFill>
                  <a:srgbClr val="C00000"/>
                </a:solidFill>
              </a:rPr>
              <a:t>, ТСБЛ, ЭФТ  И пары  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565150" y="2714470"/>
            <a:ext cx="11861801" cy="9657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solidFill>
                  <a:schemeClr val="tx1">
                    <a:lumMod val="50000"/>
                  </a:schemeClr>
                </a:solidFill>
              </a:rPr>
              <a:t>Докладчик</a:t>
            </a:r>
            <a:r>
              <a:rPr lang="ru-RU" sz="3200" i="1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sz="2800" i="1" dirty="0" err="1">
                <a:solidFill>
                  <a:schemeClr val="tx1">
                    <a:lumMod val="50000"/>
                  </a:schemeClr>
                </a:solidFill>
              </a:rPr>
              <a:t>Горбольская</a:t>
            </a:r>
            <a:r>
              <a:rPr sz="2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sz="2800" i="1" dirty="0" err="1">
                <a:solidFill>
                  <a:schemeClr val="tx1">
                    <a:lumMod val="50000"/>
                  </a:schemeClr>
                </a:solidFill>
              </a:rPr>
              <a:t>Татьяна</a:t>
            </a:r>
            <a:endParaRPr sz="2800" i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Shot 2016-10-02 at 8.27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42" y="1616156"/>
            <a:ext cx="12255501" cy="717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 Shot 2016-10-02 at 8.27.59 PM.png"/>
          <p:cNvPicPr>
            <a:picLocks noChangeAspect="1"/>
          </p:cNvPicPr>
          <p:nvPr/>
        </p:nvPicPr>
        <p:blipFill>
          <a:blip r:embed="rId2">
            <a:extLst/>
          </a:blip>
          <a:srcRect l="15549" t="7579" r="13496" b="15174"/>
          <a:stretch>
            <a:fillRect/>
          </a:stretch>
        </p:blipFill>
        <p:spPr>
          <a:xfrm>
            <a:off x="638989" y="1457778"/>
            <a:ext cx="11259005" cy="717657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3624093" y="486165"/>
            <a:ext cx="533639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b="1" dirty="0"/>
              <a:t>С</a:t>
            </a:r>
            <a:r>
              <a:rPr lang="ru-RU" b="1" dirty="0"/>
              <a:t>ОЦИАЛЬНЫЙ КАПИТАЛ</a:t>
            </a:r>
            <a:endParaRPr b="1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53" y="1701801"/>
            <a:ext cx="6398416" cy="7681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4861" y="723900"/>
            <a:ext cx="11861800" cy="7239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Ингибиторный цикл </a:t>
            </a:r>
            <a:r>
              <a:rPr lang="ru-RU" sz="4000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851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rain_-_midsagitt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1960" y="2552444"/>
            <a:ext cx="6775880" cy="586791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2790664" y="642356"/>
            <a:ext cx="8062489" cy="8062488"/>
          </a:xfrm>
          <a:prstGeom prst="ellipse">
            <a:avLst/>
          </a:prstGeom>
          <a:ln w="330200">
            <a:solidFill>
              <a:srgbClr val="4D8B9C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chemeClr val="accent1">
                    <a:hueOff val="147319"/>
                    <a:satOff val="13526"/>
                    <a:lumOff val="-23026"/>
                  </a:schemeClr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pic>
        <p:nvPicPr>
          <p:cNvPr id="246" name="the-art-of-hiring-freelancers-4-tips-from-power-freelancers--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5926" y="3785058"/>
            <a:ext cx="2772496" cy="2772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mall-Business-Website-Ti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3407" y="3840832"/>
            <a:ext cx="1789139" cy="178913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4539579" y="6337837"/>
            <a:ext cx="2501026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b="1" dirty="0" err="1"/>
              <a:t>Гипоталамус</a:t>
            </a:r>
            <a:endParaRPr lang="ru-RU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/>
              <a:t>кортизол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/>
              <a:t>ГЛЮКОЗА!!!</a:t>
            </a:r>
            <a:endParaRPr sz="2000" b="1" dirty="0"/>
          </a:p>
        </p:txBody>
      </p:sp>
      <p:sp>
        <p:nvSpPr>
          <p:cNvPr id="249" name="Shape 249"/>
          <p:cNvSpPr/>
          <p:nvPr/>
        </p:nvSpPr>
        <p:spPr>
          <a:xfrm>
            <a:off x="4539579" y="1516282"/>
            <a:ext cx="459741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sz="3600" b="1" dirty="0">
                <a:solidFill>
                  <a:srgbClr val="C00000"/>
                </a:solidFill>
              </a:rPr>
              <a:t>Р</a:t>
            </a:r>
            <a:r>
              <a:rPr lang="ru-RU" sz="3600" b="1" dirty="0">
                <a:solidFill>
                  <a:srgbClr val="C00000"/>
                </a:solidFill>
              </a:rPr>
              <a:t>ЕГУЛЯЦИЯ </a:t>
            </a:r>
            <a:r>
              <a:rPr sz="3600" b="1" dirty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АФФЕКТА</a:t>
            </a:r>
            <a:endParaRPr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1042275" y="3324331"/>
            <a:ext cx="1743997" cy="139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3311179" y="3362431"/>
            <a:ext cx="1743997" cy="139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to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5791" y="3116128"/>
            <a:ext cx="1188727" cy="170613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5190310" y="4890815"/>
            <a:ext cx="2845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</a:lvl1pPr>
          </a:lstStyle>
          <a:p>
            <a:r>
              <a:t>Один</a:t>
            </a:r>
          </a:p>
        </p:txBody>
      </p:sp>
      <p:sp>
        <p:nvSpPr>
          <p:cNvPr id="284" name="Shape 284"/>
          <p:cNvSpPr/>
          <p:nvPr/>
        </p:nvSpPr>
        <p:spPr>
          <a:xfrm>
            <a:off x="4687038" y="6744938"/>
            <a:ext cx="4054575" cy="960376"/>
          </a:xfrm>
          <a:prstGeom prst="rect">
            <a:avLst/>
          </a:prstGeom>
          <a:solidFill>
            <a:schemeClr val="accent6">
              <a:hueOff val="268947"/>
              <a:satOff val="-2541"/>
              <a:lumOff val="-27730"/>
            </a:schemeClr>
          </a:solidFill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287" name="Group 287"/>
          <p:cNvGrpSpPr/>
          <p:nvPr/>
        </p:nvGrpSpPr>
        <p:grpSpPr>
          <a:xfrm>
            <a:off x="5258576" y="6959265"/>
            <a:ext cx="579375" cy="531723"/>
            <a:chOff x="0" y="0"/>
            <a:chExt cx="579373" cy="531722"/>
          </a:xfrm>
        </p:grpSpPr>
        <p:sp>
          <p:nvSpPr>
            <p:cNvPr id="285" name="Shape 285"/>
            <p:cNvSpPr/>
            <p:nvPr/>
          </p:nvSpPr>
          <p:spPr>
            <a:xfrm flipV="1">
              <a:off x="0" y="0"/>
              <a:ext cx="579374" cy="531723"/>
            </a:xfrm>
            <a:prstGeom prst="line">
              <a:avLst/>
            </a:prstGeom>
            <a:noFill/>
            <a:ln w="114300" cap="flat">
              <a:solidFill>
                <a:srgbClr val="FC3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 flipH="1" flipV="1">
              <a:off x="-1" y="0"/>
              <a:ext cx="579375" cy="531723"/>
            </a:xfrm>
            <a:prstGeom prst="line">
              <a:avLst/>
            </a:prstGeom>
            <a:noFill/>
            <a:ln w="114300" cap="flat">
              <a:solidFill>
                <a:srgbClr val="FC3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288" name="Shape 288"/>
          <p:cNvSpPr/>
          <p:nvPr/>
        </p:nvSpPr>
        <p:spPr>
          <a:xfrm>
            <a:off x="7657382" y="6938753"/>
            <a:ext cx="552705" cy="572747"/>
          </a:xfrm>
          <a:prstGeom prst="ellipse">
            <a:avLst/>
          </a:prstGeom>
          <a:ln w="101600">
            <a:solidFill>
              <a:srgbClr val="5DCBBB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 flipV="1">
            <a:off x="6714325" y="6812027"/>
            <a:ext cx="1" cy="826199"/>
          </a:xfrm>
          <a:prstGeom prst="line">
            <a:avLst/>
          </a:prstGeom>
          <a:ln w="6350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 flipV="1">
            <a:off x="6709143" y="5609703"/>
            <a:ext cx="1900752" cy="1127235"/>
          </a:xfrm>
          <a:prstGeom prst="line">
            <a:avLst/>
          </a:prstGeom>
          <a:ln w="381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 flipH="1" flipV="1">
            <a:off x="2313808" y="5568424"/>
            <a:ext cx="4400519" cy="1168514"/>
          </a:xfrm>
          <a:prstGeom prst="line">
            <a:avLst/>
          </a:prstGeom>
          <a:ln w="381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 flipV="1">
            <a:off x="6714326" y="5670138"/>
            <a:ext cx="1" cy="1066801"/>
          </a:xfrm>
          <a:prstGeom prst="line">
            <a:avLst/>
          </a:prstGeom>
          <a:ln w="381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1836827" y="2332107"/>
            <a:ext cx="436768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5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(Задание Взяться За Руку)</a:t>
            </a:r>
          </a:p>
        </p:txBody>
      </p:sp>
      <p:pic>
        <p:nvPicPr>
          <p:cNvPr id="294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7699730" y="3362431"/>
            <a:ext cx="1743997" cy="139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10006735" y="3425931"/>
            <a:ext cx="1743997" cy="139414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7514366" y="4890815"/>
            <a:ext cx="2845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</a:lvl1pPr>
          </a:lstStyle>
          <a:p>
            <a:r>
              <a:t>Друг</a:t>
            </a:r>
          </a:p>
        </p:txBody>
      </p:sp>
      <p:sp>
        <p:nvSpPr>
          <p:cNvPr id="297" name="Shape 297"/>
          <p:cNvSpPr/>
          <p:nvPr/>
        </p:nvSpPr>
        <p:spPr>
          <a:xfrm>
            <a:off x="9455840" y="4954315"/>
            <a:ext cx="2845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</a:lvl1pPr>
          </a:lstStyle>
          <a:p>
            <a:r>
              <a:t>Незнакомец </a:t>
            </a:r>
          </a:p>
        </p:txBody>
      </p:sp>
      <p:sp>
        <p:nvSpPr>
          <p:cNvPr id="298" name="Shape 298"/>
          <p:cNvSpPr/>
          <p:nvPr/>
        </p:nvSpPr>
        <p:spPr>
          <a:xfrm>
            <a:off x="405678" y="4852715"/>
            <a:ext cx="2845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</a:lvl1pPr>
          </a:lstStyle>
          <a:p>
            <a:r>
              <a:t>Друг</a:t>
            </a:r>
          </a:p>
        </p:txBody>
      </p:sp>
      <p:sp>
        <p:nvSpPr>
          <p:cNvPr id="299" name="Shape 299"/>
          <p:cNvSpPr/>
          <p:nvPr/>
        </p:nvSpPr>
        <p:spPr>
          <a:xfrm>
            <a:off x="2597840" y="4890815"/>
            <a:ext cx="2845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</a:lvl1pPr>
          </a:lstStyle>
          <a:p>
            <a:r>
              <a:t>Незнакомец </a:t>
            </a:r>
          </a:p>
        </p:txBody>
      </p:sp>
      <p:sp>
        <p:nvSpPr>
          <p:cNvPr id="300" name="Shape 300"/>
          <p:cNvSpPr/>
          <p:nvPr/>
        </p:nvSpPr>
        <p:spPr>
          <a:xfrm flipH="1" flipV="1">
            <a:off x="4804143" y="5609703"/>
            <a:ext cx="1900752" cy="1127235"/>
          </a:xfrm>
          <a:prstGeom prst="line">
            <a:avLst/>
          </a:prstGeom>
          <a:ln w="381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 flipV="1">
            <a:off x="6739381" y="5545312"/>
            <a:ext cx="4400519" cy="1168515"/>
          </a:xfrm>
          <a:prstGeom prst="line">
            <a:avLst/>
          </a:prstGeom>
          <a:ln w="381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834393" y="3113969"/>
            <a:ext cx="6372553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2246135" y="1734680"/>
            <a:ext cx="35490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Угроза для Себя</a:t>
            </a:r>
          </a:p>
        </p:txBody>
      </p:sp>
      <p:sp>
        <p:nvSpPr>
          <p:cNvPr id="304" name="Shape 304"/>
          <p:cNvSpPr/>
          <p:nvPr/>
        </p:nvSpPr>
        <p:spPr>
          <a:xfrm>
            <a:off x="7704248" y="3113969"/>
            <a:ext cx="4079974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7669646" y="1767363"/>
            <a:ext cx="423219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b="1" dirty="0" err="1"/>
              <a:t>Угроза</a:t>
            </a:r>
            <a:r>
              <a:rPr b="1" dirty="0"/>
              <a:t> </a:t>
            </a:r>
            <a:r>
              <a:rPr b="1" dirty="0" err="1"/>
              <a:t>для</a:t>
            </a:r>
            <a:r>
              <a:rPr b="1" dirty="0"/>
              <a:t> </a:t>
            </a:r>
            <a:r>
              <a:rPr b="1" dirty="0" err="1"/>
              <a:t>Другого</a:t>
            </a:r>
            <a:endParaRPr b="1" dirty="0"/>
          </a:p>
        </p:txBody>
      </p:sp>
      <p:sp>
        <p:nvSpPr>
          <p:cNvPr id="306" name="Shape 306"/>
          <p:cNvSpPr/>
          <p:nvPr/>
        </p:nvSpPr>
        <p:spPr>
          <a:xfrm>
            <a:off x="8270566" y="2332107"/>
            <a:ext cx="30303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5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(</a:t>
            </a:r>
            <a:r>
              <a:rPr dirty="0" err="1"/>
              <a:t>Отдых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Себя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1254816"/>
            <a:ext cx="9105900" cy="8399771"/>
          </a:xfrm>
          <a:prstGeom prst="rect">
            <a:avLst/>
          </a:prstGeom>
        </p:spPr>
      </p:pic>
      <p:sp>
        <p:nvSpPr>
          <p:cNvPr id="3" name="Shape 188"/>
          <p:cNvSpPr/>
          <p:nvPr/>
        </p:nvSpPr>
        <p:spPr>
          <a:xfrm>
            <a:off x="990957" y="478920"/>
            <a:ext cx="10621247" cy="129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algn="ctr"/>
            <a:r>
              <a:rPr lang="ru-RU" b="1" dirty="0"/>
              <a:t>РЕПРЕЗЕНТАЦИЯ ДРУГОГО в СЕБЕ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(реакция на стресс партнера)</a:t>
            </a:r>
            <a:endParaRPr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26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1422073" y="2978150"/>
            <a:ext cx="1270001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26924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45720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56515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75565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84328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102616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0934700" y="2978150"/>
            <a:ext cx="1270000" cy="1270000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2781300" y="5749503"/>
            <a:ext cx="1457747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3352800" y="5749503"/>
            <a:ext cx="1457747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5956300" y="5749503"/>
            <a:ext cx="1457747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6426200" y="5749503"/>
            <a:ext cx="1457747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8928100" y="5749503"/>
            <a:ext cx="1457747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9128546" y="5749503"/>
            <a:ext cx="1457748" cy="1457747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1870393" y="3321049"/>
            <a:ext cx="3733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66" name="Shape 266"/>
          <p:cNvSpPr/>
          <p:nvPr/>
        </p:nvSpPr>
        <p:spPr>
          <a:xfrm>
            <a:off x="5020319" y="3321049"/>
            <a:ext cx="37336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67" name="Shape 267"/>
          <p:cNvSpPr/>
          <p:nvPr/>
        </p:nvSpPr>
        <p:spPr>
          <a:xfrm>
            <a:off x="8004819" y="3321049"/>
            <a:ext cx="37336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68" name="Shape 268"/>
          <p:cNvSpPr/>
          <p:nvPr/>
        </p:nvSpPr>
        <p:spPr>
          <a:xfrm rot="16200000">
            <a:off x="3892550" y="6237076"/>
            <a:ext cx="112644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69" name="Shape 269"/>
          <p:cNvSpPr/>
          <p:nvPr/>
        </p:nvSpPr>
        <p:spPr>
          <a:xfrm>
            <a:off x="8853828" y="3371850"/>
            <a:ext cx="11264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0" name="Shape 270"/>
          <p:cNvSpPr/>
          <p:nvPr/>
        </p:nvSpPr>
        <p:spPr>
          <a:xfrm>
            <a:off x="11552578" y="3371850"/>
            <a:ext cx="11264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1" name="Shape 271"/>
          <p:cNvSpPr/>
          <p:nvPr/>
        </p:nvSpPr>
        <p:spPr>
          <a:xfrm>
            <a:off x="5905518" y="3371850"/>
            <a:ext cx="11264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2" name="Shape 272"/>
          <p:cNvSpPr/>
          <p:nvPr/>
        </p:nvSpPr>
        <p:spPr>
          <a:xfrm>
            <a:off x="2764178" y="3371850"/>
            <a:ext cx="11264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3" name="Shape 273"/>
          <p:cNvSpPr/>
          <p:nvPr/>
        </p:nvSpPr>
        <p:spPr>
          <a:xfrm rot="16200000">
            <a:off x="6991350" y="6237076"/>
            <a:ext cx="112644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4" name="Shape 274"/>
          <p:cNvSpPr/>
          <p:nvPr/>
        </p:nvSpPr>
        <p:spPr>
          <a:xfrm rot="16200000">
            <a:off x="9825378" y="6237076"/>
            <a:ext cx="11264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Другой</a:t>
            </a:r>
          </a:p>
        </p:txBody>
      </p:sp>
      <p:sp>
        <p:nvSpPr>
          <p:cNvPr id="275" name="Shape 275"/>
          <p:cNvSpPr/>
          <p:nvPr/>
        </p:nvSpPr>
        <p:spPr>
          <a:xfrm>
            <a:off x="2937193" y="6186276"/>
            <a:ext cx="3733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76" name="Shape 276"/>
          <p:cNvSpPr/>
          <p:nvPr/>
        </p:nvSpPr>
        <p:spPr>
          <a:xfrm>
            <a:off x="6026519" y="6186276"/>
            <a:ext cx="37336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77" name="Shape 277"/>
          <p:cNvSpPr/>
          <p:nvPr/>
        </p:nvSpPr>
        <p:spPr>
          <a:xfrm>
            <a:off x="8835293" y="6186276"/>
            <a:ext cx="3733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78" name="Shape 278"/>
          <p:cNvSpPr/>
          <p:nvPr/>
        </p:nvSpPr>
        <p:spPr>
          <a:xfrm>
            <a:off x="10451135" y="3232149"/>
            <a:ext cx="37336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t>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11557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Включение Другого в Себя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939800"/>
            <a:ext cx="11861800" cy="7239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Теория Социальной Базовой Линии </a:t>
            </a:r>
            <a:r>
              <a:rPr lang="ru-RU" sz="3600" dirty="0"/>
              <a:t>(по Д. Коэн)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60400" y="2235200"/>
            <a:ext cx="11861800" cy="7226300"/>
          </a:xfrm>
        </p:spPr>
        <p:txBody>
          <a:bodyPr/>
          <a:lstStyle/>
          <a:p>
            <a:r>
              <a:rPr lang="ru-RU" dirty="0"/>
              <a:t>Для человека </a:t>
            </a:r>
            <a:r>
              <a:rPr lang="ru-RU" b="1" dirty="0"/>
              <a:t>Социальная Связь </a:t>
            </a:r>
            <a:r>
              <a:rPr lang="ru-RU" dirty="0"/>
              <a:t>(а не одиночество) это базовое состояние («Социальная Базовая Линия»)</a:t>
            </a:r>
          </a:p>
          <a:p>
            <a:r>
              <a:rPr lang="ru-RU" dirty="0"/>
              <a:t>Мы ассимилируем других в нейронную репрезентацию себя</a:t>
            </a:r>
          </a:p>
          <a:p>
            <a:r>
              <a:rPr lang="ru-RU" dirty="0"/>
              <a:t>Мы встраиваем Другого как </a:t>
            </a:r>
            <a:r>
              <a:rPr lang="ru-RU" b="1" dirty="0"/>
              <a:t>Биоэнергетический ресурс</a:t>
            </a:r>
          </a:p>
          <a:p>
            <a:r>
              <a:rPr lang="ru-RU" dirty="0"/>
              <a:t>Встраивание Другого как доступного ресурса формирует наше восприятие рисков и потребностей в определенных контекстах </a:t>
            </a:r>
          </a:p>
          <a:p>
            <a:r>
              <a:rPr lang="ru-RU" dirty="0"/>
              <a:t>Это восприятие ведет к переоценке наших персональных ресурсов и усилий в случае отсутствия или потери социального ресурса  </a:t>
            </a:r>
          </a:p>
        </p:txBody>
      </p:sp>
    </p:spTree>
    <p:extLst>
      <p:ext uri="{BB962C8B-B14F-4D97-AF65-F5344CB8AC3E}">
        <p14:creationId xmlns:p14="http://schemas.microsoft.com/office/powerpoint/2010/main" val="38962436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9607" y="2979735"/>
            <a:ext cx="9076290" cy="6290872"/>
          </a:xfrm>
          <a:prstGeom prst="rect">
            <a:avLst/>
          </a:prstGeom>
        </p:spPr>
      </p:pic>
      <p:sp>
        <p:nvSpPr>
          <p:cNvPr id="190" name="Shape 190"/>
          <p:cNvSpPr/>
          <p:nvPr/>
        </p:nvSpPr>
        <p:spPr>
          <a:xfrm>
            <a:off x="1394853" y="7046612"/>
            <a:ext cx="2754825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ru-RU" dirty="0"/>
              <a:t>Угроза</a:t>
            </a:r>
            <a:endParaRPr dirty="0"/>
          </a:p>
        </p:txBody>
      </p:sp>
      <p:sp>
        <p:nvSpPr>
          <p:cNvPr id="191" name="Shape 191"/>
          <p:cNvSpPr/>
          <p:nvPr/>
        </p:nvSpPr>
        <p:spPr>
          <a:xfrm>
            <a:off x="4109961" y="3591926"/>
            <a:ext cx="1604326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А</a:t>
            </a:r>
          </a:p>
        </p:txBody>
      </p:sp>
      <p:sp>
        <p:nvSpPr>
          <p:cNvPr id="192" name="Shape 192"/>
          <p:cNvSpPr/>
          <p:nvPr/>
        </p:nvSpPr>
        <p:spPr>
          <a:xfrm>
            <a:off x="5829750" y="3834204"/>
            <a:ext cx="1604326" cy="1290408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Б</a:t>
            </a:r>
          </a:p>
        </p:txBody>
      </p:sp>
      <p:sp>
        <p:nvSpPr>
          <p:cNvPr id="193" name="Shape 193"/>
          <p:cNvSpPr/>
          <p:nvPr/>
        </p:nvSpPr>
        <p:spPr>
          <a:xfrm>
            <a:off x="7517752" y="4193942"/>
            <a:ext cx="1604326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В</a:t>
            </a:r>
          </a:p>
        </p:txBody>
      </p:sp>
      <p:sp>
        <p:nvSpPr>
          <p:cNvPr id="194" name="Shape 194"/>
          <p:cNvSpPr/>
          <p:nvPr/>
        </p:nvSpPr>
        <p:spPr>
          <a:xfrm>
            <a:off x="9205754" y="4479408"/>
            <a:ext cx="1604325" cy="1290408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Г</a:t>
            </a:r>
          </a:p>
        </p:txBody>
      </p:sp>
      <p:sp>
        <p:nvSpPr>
          <p:cNvPr id="195" name="Shape 195"/>
          <p:cNvSpPr/>
          <p:nvPr/>
        </p:nvSpPr>
        <p:spPr>
          <a:xfrm flipV="1">
            <a:off x="4332897" y="5018296"/>
            <a:ext cx="1" cy="1825061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V="1">
            <a:off x="4361295" y="5203730"/>
            <a:ext cx="2005824" cy="1842882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V="1">
            <a:off x="4350378" y="5617044"/>
            <a:ext cx="3725729" cy="1692370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V="1">
            <a:off x="4315417" y="5946435"/>
            <a:ext cx="5514384" cy="1658029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5571942" y="5707247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0" name="Shape 200"/>
          <p:cNvSpPr/>
          <p:nvPr/>
        </p:nvSpPr>
        <p:spPr>
          <a:xfrm>
            <a:off x="6946911" y="5976783"/>
            <a:ext cx="5941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1" name="Shape 201"/>
          <p:cNvSpPr/>
          <p:nvPr/>
        </p:nvSpPr>
        <p:spPr>
          <a:xfrm>
            <a:off x="8675296" y="6322848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2" name="Shape 202"/>
          <p:cNvSpPr/>
          <p:nvPr/>
        </p:nvSpPr>
        <p:spPr>
          <a:xfrm>
            <a:off x="4373854" y="5555021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1447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Социальная Базовая теория (Д. Коэн)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Реакция на угрозу при одиночестве</a:t>
            </a:r>
            <a:r>
              <a:rPr lang="ru-RU" sz="2800" dirty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571500" y="2006600"/>
            <a:ext cx="11861800" cy="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9607" y="2979735"/>
            <a:ext cx="9076290" cy="6290872"/>
          </a:xfrm>
          <a:prstGeom prst="rect">
            <a:avLst/>
          </a:prstGeom>
        </p:spPr>
      </p:pic>
      <p:sp>
        <p:nvSpPr>
          <p:cNvPr id="190" name="Shape 190"/>
          <p:cNvSpPr/>
          <p:nvPr/>
        </p:nvSpPr>
        <p:spPr>
          <a:xfrm>
            <a:off x="1394853" y="7046612"/>
            <a:ext cx="2754825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ru-RU" dirty="0"/>
              <a:t>Угроза</a:t>
            </a:r>
            <a:endParaRPr dirty="0"/>
          </a:p>
        </p:txBody>
      </p:sp>
      <p:sp>
        <p:nvSpPr>
          <p:cNvPr id="191" name="Shape 191"/>
          <p:cNvSpPr/>
          <p:nvPr/>
        </p:nvSpPr>
        <p:spPr>
          <a:xfrm>
            <a:off x="4109961" y="3591926"/>
            <a:ext cx="1604326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А</a:t>
            </a:r>
          </a:p>
        </p:txBody>
      </p:sp>
      <p:sp>
        <p:nvSpPr>
          <p:cNvPr id="194" name="Shape 194"/>
          <p:cNvSpPr/>
          <p:nvPr/>
        </p:nvSpPr>
        <p:spPr>
          <a:xfrm>
            <a:off x="9205754" y="4479408"/>
            <a:ext cx="1604325" cy="1290408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Г</a:t>
            </a:r>
          </a:p>
        </p:txBody>
      </p:sp>
      <p:sp>
        <p:nvSpPr>
          <p:cNvPr id="195" name="Shape 195"/>
          <p:cNvSpPr/>
          <p:nvPr/>
        </p:nvSpPr>
        <p:spPr>
          <a:xfrm flipV="1">
            <a:off x="4332897" y="5018296"/>
            <a:ext cx="1" cy="1825061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V="1">
            <a:off x="4361295" y="5203730"/>
            <a:ext cx="2005824" cy="1842882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V="1">
            <a:off x="4350378" y="5617044"/>
            <a:ext cx="3725729" cy="1692370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V="1">
            <a:off x="4315417" y="5946435"/>
            <a:ext cx="5514384" cy="1658029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5571942" y="5707247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0" name="Shape 200"/>
          <p:cNvSpPr/>
          <p:nvPr/>
        </p:nvSpPr>
        <p:spPr>
          <a:xfrm>
            <a:off x="6946911" y="5976783"/>
            <a:ext cx="5941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1" name="Shape 201"/>
          <p:cNvSpPr/>
          <p:nvPr/>
        </p:nvSpPr>
        <p:spPr>
          <a:xfrm>
            <a:off x="8675296" y="6322848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2" name="Shape 202"/>
          <p:cNvSpPr/>
          <p:nvPr/>
        </p:nvSpPr>
        <p:spPr>
          <a:xfrm>
            <a:off x="4373854" y="5555021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1013" y="-109327"/>
            <a:ext cx="11861800" cy="703749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Реакция на угрозу с партнером</a:t>
            </a:r>
            <a:r>
              <a:rPr lang="ru-RU" sz="2800" dirty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571500" y="2006600"/>
            <a:ext cx="11861800" cy="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8" name="Shape 204"/>
          <p:cNvSpPr/>
          <p:nvPr/>
        </p:nvSpPr>
        <p:spPr>
          <a:xfrm>
            <a:off x="7384472" y="1460828"/>
            <a:ext cx="2754826" cy="1290408"/>
          </a:xfrm>
          <a:prstGeom prst="roundRect">
            <a:avLst>
              <a:gd name="adj" fmla="val 14763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 err="1"/>
              <a:t>Партнер</a:t>
            </a:r>
            <a:endParaRPr dirty="0"/>
          </a:p>
        </p:txBody>
      </p:sp>
      <p:sp>
        <p:nvSpPr>
          <p:cNvPr id="19" name="Shape 207"/>
          <p:cNvSpPr/>
          <p:nvPr/>
        </p:nvSpPr>
        <p:spPr>
          <a:xfrm>
            <a:off x="5829750" y="3856875"/>
            <a:ext cx="1604326" cy="1290408"/>
          </a:xfrm>
          <a:prstGeom prst="roundRect">
            <a:avLst>
              <a:gd name="adj" fmla="val 14763"/>
            </a:avLst>
          </a:prstGeom>
          <a:solidFill>
            <a:srgbClr val="CBCBCB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Б</a:t>
            </a:r>
          </a:p>
        </p:txBody>
      </p:sp>
      <p:sp>
        <p:nvSpPr>
          <p:cNvPr id="20" name="Shape 208"/>
          <p:cNvSpPr/>
          <p:nvPr/>
        </p:nvSpPr>
        <p:spPr>
          <a:xfrm>
            <a:off x="7517752" y="4199028"/>
            <a:ext cx="1604326" cy="1290409"/>
          </a:xfrm>
          <a:prstGeom prst="roundRect">
            <a:avLst>
              <a:gd name="adj" fmla="val 14763"/>
            </a:avLst>
          </a:prstGeom>
          <a:solidFill>
            <a:srgbClr val="CBCBCB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В</a:t>
            </a:r>
          </a:p>
        </p:txBody>
      </p:sp>
      <p:sp>
        <p:nvSpPr>
          <p:cNvPr id="21" name="Shape 218"/>
          <p:cNvSpPr/>
          <p:nvPr/>
        </p:nvSpPr>
        <p:spPr>
          <a:xfrm flipH="1">
            <a:off x="6946911" y="2878843"/>
            <a:ext cx="1637798" cy="800532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2" name="Shape 219"/>
          <p:cNvSpPr/>
          <p:nvPr/>
        </p:nvSpPr>
        <p:spPr>
          <a:xfrm flipH="1">
            <a:off x="8788400" y="2878844"/>
            <a:ext cx="21852" cy="1192578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197"/>
          <p:cNvSpPr/>
          <p:nvPr/>
        </p:nvSpPr>
        <p:spPr>
          <a:xfrm flipV="1">
            <a:off x="4361295" y="5598243"/>
            <a:ext cx="3725729" cy="1692370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" name="Shape 221"/>
          <p:cNvSpPr/>
          <p:nvPr/>
        </p:nvSpPr>
        <p:spPr>
          <a:xfrm>
            <a:off x="6909826" y="3059076"/>
            <a:ext cx="317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—</a:t>
            </a:r>
          </a:p>
        </p:txBody>
      </p:sp>
      <p:sp>
        <p:nvSpPr>
          <p:cNvPr id="26" name="Shape 221"/>
          <p:cNvSpPr/>
          <p:nvPr/>
        </p:nvSpPr>
        <p:spPr>
          <a:xfrm>
            <a:off x="8267139" y="3386328"/>
            <a:ext cx="317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28854365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9607" y="2979735"/>
            <a:ext cx="9076290" cy="6290872"/>
          </a:xfrm>
          <a:prstGeom prst="rect">
            <a:avLst/>
          </a:prstGeom>
        </p:spPr>
      </p:pic>
      <p:sp>
        <p:nvSpPr>
          <p:cNvPr id="190" name="Shape 190"/>
          <p:cNvSpPr/>
          <p:nvPr/>
        </p:nvSpPr>
        <p:spPr>
          <a:xfrm>
            <a:off x="1394853" y="7046612"/>
            <a:ext cx="2754825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ru-RU" dirty="0"/>
              <a:t>Угроза</a:t>
            </a:r>
            <a:endParaRPr dirty="0"/>
          </a:p>
        </p:txBody>
      </p:sp>
      <p:sp>
        <p:nvSpPr>
          <p:cNvPr id="191" name="Shape 191"/>
          <p:cNvSpPr/>
          <p:nvPr/>
        </p:nvSpPr>
        <p:spPr>
          <a:xfrm>
            <a:off x="4109961" y="3591926"/>
            <a:ext cx="1604326" cy="1290409"/>
          </a:xfrm>
          <a:prstGeom prst="roundRect">
            <a:avLst>
              <a:gd name="adj" fmla="val 14763"/>
            </a:avLst>
          </a:prstGeom>
          <a:solidFill>
            <a:schemeClr val="accent4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А</a:t>
            </a:r>
          </a:p>
        </p:txBody>
      </p:sp>
      <p:sp>
        <p:nvSpPr>
          <p:cNvPr id="195" name="Shape 195"/>
          <p:cNvSpPr/>
          <p:nvPr/>
        </p:nvSpPr>
        <p:spPr>
          <a:xfrm flipV="1">
            <a:off x="4332897" y="5018296"/>
            <a:ext cx="1" cy="1825061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 flipV="1">
            <a:off x="4361295" y="5203730"/>
            <a:ext cx="2005824" cy="1842882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V="1">
            <a:off x="4350378" y="5617044"/>
            <a:ext cx="3725729" cy="1692370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V="1">
            <a:off x="4315417" y="5946435"/>
            <a:ext cx="5514384" cy="1658029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5571942" y="5707247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0" name="Shape 200"/>
          <p:cNvSpPr/>
          <p:nvPr/>
        </p:nvSpPr>
        <p:spPr>
          <a:xfrm>
            <a:off x="6946911" y="5976783"/>
            <a:ext cx="5941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1" name="Shape 201"/>
          <p:cNvSpPr/>
          <p:nvPr/>
        </p:nvSpPr>
        <p:spPr>
          <a:xfrm>
            <a:off x="8675296" y="6322848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202" name="Shape 202"/>
          <p:cNvSpPr/>
          <p:nvPr/>
        </p:nvSpPr>
        <p:spPr>
          <a:xfrm>
            <a:off x="4373854" y="5555021"/>
            <a:ext cx="4140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+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1013" y="-161021"/>
            <a:ext cx="11861800" cy="703749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Реакция на угрозу с партнером в качественных отношениях</a:t>
            </a:r>
            <a:r>
              <a:rPr lang="ru-RU" sz="2800" dirty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571500" y="2006600"/>
            <a:ext cx="11861800" cy="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8" name="Shape 204"/>
          <p:cNvSpPr/>
          <p:nvPr/>
        </p:nvSpPr>
        <p:spPr>
          <a:xfrm>
            <a:off x="7384472" y="1460828"/>
            <a:ext cx="2754826" cy="1290408"/>
          </a:xfrm>
          <a:prstGeom prst="roundRect">
            <a:avLst>
              <a:gd name="adj" fmla="val 14763"/>
            </a:avLst>
          </a:prstGeom>
          <a:solidFill>
            <a:schemeClr val="accent1">
              <a:lumMod val="75000"/>
            </a:schemeClr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 err="1"/>
              <a:t>Партне</a:t>
            </a:r>
            <a:r>
              <a:rPr lang="ru-RU" dirty="0"/>
              <a:t>р +</a:t>
            </a:r>
          </a:p>
          <a:p>
            <a:r>
              <a:rPr lang="ru-RU" dirty="0"/>
              <a:t>Качественные отношения</a:t>
            </a:r>
            <a:endParaRPr dirty="0"/>
          </a:p>
        </p:txBody>
      </p:sp>
      <p:sp>
        <p:nvSpPr>
          <p:cNvPr id="19" name="Shape 207"/>
          <p:cNvSpPr/>
          <p:nvPr/>
        </p:nvSpPr>
        <p:spPr>
          <a:xfrm>
            <a:off x="5829750" y="3856875"/>
            <a:ext cx="1604326" cy="1290408"/>
          </a:xfrm>
          <a:prstGeom prst="roundRect">
            <a:avLst>
              <a:gd name="adj" fmla="val 14763"/>
            </a:avLst>
          </a:prstGeom>
          <a:solidFill>
            <a:srgbClr val="CBCBCB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Б</a:t>
            </a:r>
          </a:p>
        </p:txBody>
      </p:sp>
      <p:sp>
        <p:nvSpPr>
          <p:cNvPr id="20" name="Shape 208"/>
          <p:cNvSpPr/>
          <p:nvPr/>
        </p:nvSpPr>
        <p:spPr>
          <a:xfrm>
            <a:off x="7517752" y="4199028"/>
            <a:ext cx="1604326" cy="1290409"/>
          </a:xfrm>
          <a:prstGeom prst="roundRect">
            <a:avLst>
              <a:gd name="adj" fmla="val 14763"/>
            </a:avLst>
          </a:prstGeom>
          <a:solidFill>
            <a:srgbClr val="CBCBCB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В</a:t>
            </a:r>
          </a:p>
        </p:txBody>
      </p:sp>
      <p:sp>
        <p:nvSpPr>
          <p:cNvPr id="21" name="Shape 218"/>
          <p:cNvSpPr/>
          <p:nvPr/>
        </p:nvSpPr>
        <p:spPr>
          <a:xfrm flipH="1">
            <a:off x="6946911" y="2878843"/>
            <a:ext cx="1637798" cy="800532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2" name="Shape 219"/>
          <p:cNvSpPr/>
          <p:nvPr/>
        </p:nvSpPr>
        <p:spPr>
          <a:xfrm flipH="1">
            <a:off x="8788400" y="2878844"/>
            <a:ext cx="21852" cy="1192578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197"/>
          <p:cNvSpPr/>
          <p:nvPr/>
        </p:nvSpPr>
        <p:spPr>
          <a:xfrm flipV="1">
            <a:off x="4361295" y="5598243"/>
            <a:ext cx="3725729" cy="1692370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5" name="Shape 221"/>
          <p:cNvSpPr/>
          <p:nvPr/>
        </p:nvSpPr>
        <p:spPr>
          <a:xfrm>
            <a:off x="6909826" y="3059076"/>
            <a:ext cx="317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—</a:t>
            </a:r>
          </a:p>
        </p:txBody>
      </p:sp>
      <p:sp>
        <p:nvSpPr>
          <p:cNvPr id="26" name="Shape 221"/>
          <p:cNvSpPr/>
          <p:nvPr/>
        </p:nvSpPr>
        <p:spPr>
          <a:xfrm>
            <a:off x="8267139" y="3386328"/>
            <a:ext cx="3175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—</a:t>
            </a:r>
          </a:p>
        </p:txBody>
      </p:sp>
      <p:sp>
        <p:nvSpPr>
          <p:cNvPr id="24" name="Shape 219"/>
          <p:cNvSpPr/>
          <p:nvPr/>
        </p:nvSpPr>
        <p:spPr>
          <a:xfrm>
            <a:off x="9056898" y="2852126"/>
            <a:ext cx="930030" cy="1518475"/>
          </a:xfrm>
          <a:prstGeom prst="line">
            <a:avLst/>
          </a:prstGeom>
          <a:ln w="63500">
            <a:solidFill>
              <a:srgbClr val="5C5C5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7" name="Shape 228"/>
          <p:cNvSpPr/>
          <p:nvPr/>
        </p:nvSpPr>
        <p:spPr>
          <a:xfrm>
            <a:off x="9205754" y="4471491"/>
            <a:ext cx="1604326" cy="1290409"/>
          </a:xfrm>
          <a:prstGeom prst="roundRect">
            <a:avLst>
              <a:gd name="adj" fmla="val 14763"/>
            </a:avLst>
          </a:prstGeom>
          <a:solidFill>
            <a:srgbClr val="CBCBCB"/>
          </a:solidFill>
          <a:ln w="38100">
            <a:solidFill>
              <a:srgbClr val="5C5C5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spc="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Г</a:t>
            </a:r>
          </a:p>
        </p:txBody>
      </p:sp>
      <p:sp>
        <p:nvSpPr>
          <p:cNvPr id="28" name="Shape 220"/>
          <p:cNvSpPr/>
          <p:nvPr/>
        </p:nvSpPr>
        <p:spPr>
          <a:xfrm>
            <a:off x="9314656" y="3837122"/>
            <a:ext cx="38464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/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45476984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43305">
              <a:spcBef>
                <a:spcPts val="2100"/>
              </a:spcBef>
              <a:defRPr sz="4836"/>
            </a:pPr>
            <a:endParaRPr/>
          </a:p>
        </p:txBody>
      </p:sp>
      <p:pic>
        <p:nvPicPr>
          <p:cNvPr id="139" name="landing-slider-b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5729" y="-6152"/>
            <a:ext cx="13972278" cy="976596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776960" y="454445"/>
            <a:ext cx="1186180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10000" cap="all" spc="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 algn="ctr"/>
            <a:r>
              <a:rPr sz="5400" dirty="0"/>
              <a:t>CREATING CONNECTIONS 2016</a:t>
            </a:r>
          </a:p>
        </p:txBody>
      </p:sp>
      <p:sp>
        <p:nvSpPr>
          <p:cNvPr id="141" name="Shape 141"/>
          <p:cNvSpPr/>
          <p:nvPr/>
        </p:nvSpPr>
        <p:spPr>
          <a:xfrm>
            <a:off x="2664475" y="1338838"/>
            <a:ext cx="767584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2300"/>
              </a:spcBef>
              <a:defRPr sz="5200" cap="all"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 algn="ctr"/>
            <a:r>
              <a:rPr sz="2400" dirty="0"/>
              <a:t>NEW FRONTIERS IN SCIENCE &amp; PSYCOTHERAPY </a:t>
            </a:r>
          </a:p>
        </p:txBody>
      </p:sp>
      <p:pic>
        <p:nvPicPr>
          <p:cNvPr id="142" name="logo-iceeft-w-tex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9078" y="1927765"/>
            <a:ext cx="3926639" cy="2539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0" y="6540500"/>
            <a:ext cx="2375881" cy="2562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55" y="1890400"/>
            <a:ext cx="2348810" cy="2533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50" y="6534708"/>
            <a:ext cx="2381250" cy="2568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81" y="1927765"/>
            <a:ext cx="2408629" cy="2597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31" y="6534708"/>
            <a:ext cx="2377438" cy="2563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60" y="6551268"/>
            <a:ext cx="2365895" cy="255145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83820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rgbClr val="C00000"/>
                </a:solidFill>
              </a:rPr>
              <a:t>тсбл</a:t>
            </a:r>
            <a:r>
              <a:rPr lang="ru-RU" sz="4800" b="1" dirty="0">
                <a:solidFill>
                  <a:srgbClr val="C00000"/>
                </a:solidFill>
              </a:rPr>
              <a:t> и терапия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054" y="3288324"/>
            <a:ext cx="11861800" cy="34817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36600" y="2908300"/>
            <a:ext cx="11875780" cy="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ТСБЛ – не терапия</a:t>
            </a:r>
          </a:p>
          <a:p>
            <a:r>
              <a:rPr lang="ru-RU" dirty="0"/>
              <a:t>ТСБЛ </a:t>
            </a:r>
            <a:r>
              <a:rPr lang="en-US" dirty="0"/>
              <a:t>vs </a:t>
            </a:r>
            <a:r>
              <a:rPr lang="ru-RU" dirty="0"/>
              <a:t>Теория Привязанности</a:t>
            </a:r>
          </a:p>
          <a:p>
            <a:r>
              <a:rPr lang="ru-RU" dirty="0"/>
              <a:t>Эффект «Касания рук»  и ЭФТ</a:t>
            </a:r>
          </a:p>
          <a:p>
            <a:r>
              <a:rPr lang="ru-RU" dirty="0"/>
              <a:t>Создание Связи в будущих проектах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0156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571500" y="481316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543305">
              <a:spcBef>
                <a:spcPts val="2100"/>
              </a:spcBef>
              <a:defRPr sz="4836"/>
            </a:pPr>
            <a:r>
              <a:rPr lang="ru-RU" b="1" dirty="0">
                <a:solidFill>
                  <a:srgbClr val="C00000"/>
                </a:solidFill>
              </a:rPr>
              <a:t>ЭФТ: </a:t>
            </a:r>
            <a:r>
              <a:rPr lang="ru-RU" sz="3600" b="1" dirty="0">
                <a:solidFill>
                  <a:srgbClr val="C00000"/>
                </a:solidFill>
              </a:rPr>
              <a:t>Эмоционально-Фокусированная терапия</a:t>
            </a:r>
            <a:endParaRPr sz="3600" b="1" dirty="0">
              <a:solidFill>
                <a:srgbClr val="C00000"/>
              </a:solidFill>
            </a:endParaRPr>
          </a:p>
        </p:txBody>
      </p:sp>
      <p:pic>
        <p:nvPicPr>
          <p:cNvPr id="174" name="journal.pone.0079314.g001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757559" y="3294584"/>
            <a:ext cx="5737089" cy="612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r-Susan-Johns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499" y="1804685"/>
            <a:ext cx="5878651" cy="7136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journal.pone.0079314.g0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7559" y="1804685"/>
            <a:ext cx="5960885" cy="4396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егуляция тревог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14478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84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409980" y="848742"/>
            <a:ext cx="9690153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algn="ctr"/>
            <a:r>
              <a:rPr lang="ru-RU" b="1" dirty="0"/>
              <a:t>КАК ЭТО Я ИСПОЛЬЗУЮ В СВОЕЙ ПРАКТИКЕ?</a:t>
            </a:r>
            <a:endParaRPr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53" y="5270486"/>
            <a:ext cx="7736247" cy="3733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56" y="2057400"/>
            <a:ext cx="4384928" cy="584780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8"/>
          <p:cNvSpPr/>
          <p:nvPr/>
        </p:nvSpPr>
        <p:spPr>
          <a:xfrm>
            <a:off x="2678582" y="1348939"/>
            <a:ext cx="754212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 algn="ctr"/>
            <a:r>
              <a:rPr lang="ru-RU" sz="12000" spc="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СПАСИБО!</a:t>
            </a:r>
            <a:endParaRPr sz="12000" spc="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8746" y="2527300"/>
            <a:ext cx="11861800" cy="7226300"/>
          </a:xfrm>
        </p:spPr>
        <p:txBody>
          <a:bodyPr/>
          <a:lstStyle/>
          <a:p>
            <a:endParaRPr lang="ru-RU" u="sng" dirty="0"/>
          </a:p>
          <a:p>
            <a:endParaRPr lang="ru-RU" dirty="0"/>
          </a:p>
          <a:p>
            <a:pPr algn="ctr"/>
            <a:r>
              <a:rPr lang="ru-RU" dirty="0"/>
              <a:t>всем присутствующим,</a:t>
            </a:r>
          </a:p>
          <a:p>
            <a:pPr algn="ctr"/>
            <a:r>
              <a:rPr lang="ru-RU" dirty="0"/>
              <a:t>Джеймс Коэн</a:t>
            </a:r>
          </a:p>
          <a:p>
            <a:pPr algn="ctr"/>
            <a:r>
              <a:rPr lang="ru-RU" dirty="0"/>
              <a:t>Сью Джонсон</a:t>
            </a:r>
            <a:endParaRPr lang="en-US" dirty="0"/>
          </a:p>
          <a:p>
            <a:pPr algn="ctr"/>
            <a:r>
              <a:rPr lang="ru-RU" dirty="0"/>
              <a:t>и нашим клиентам!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8134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b="1" dirty="0">
                <a:solidFill>
                  <a:srgbClr val="C00000"/>
                </a:solidFill>
              </a:rPr>
              <a:t>Dr. James </a:t>
            </a:r>
            <a:r>
              <a:rPr b="1" dirty="0" err="1">
                <a:solidFill>
                  <a:srgbClr val="C00000"/>
                </a:solidFill>
              </a:rPr>
              <a:t>Coan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149" name="co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3200682"/>
            <a:ext cx="10972801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606684" y="1663248"/>
            <a:ext cx="11187358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Директор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Лаборатории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Аффективных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Нейронаук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шт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. </a:t>
            </a:r>
            <a:r>
              <a:rPr dirty="0" err="1">
                <a:solidFill>
                  <a:schemeClr val="tx1">
                    <a:lumMod val="75000"/>
                  </a:schemeClr>
                </a:solidFill>
              </a:rPr>
              <a:t>Вирджиния</a:t>
            </a:r>
            <a:r>
              <a:rPr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75000"/>
                  </a:schemeClr>
                </a:solidFill>
              </a:rPr>
              <a:t>(Virginia Affective Neuroscience Laboratory)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Собрана информация по регуляции аффектов </a:t>
            </a:r>
          </a:p>
          <a:p>
            <a:pPr marL="0" indent="0">
              <a:buNone/>
            </a:pPr>
            <a:r>
              <a:rPr lang="ru-RU" dirty="0"/>
              <a:t>на большом количестве супружеских пар и в более широком </a:t>
            </a:r>
          </a:p>
          <a:p>
            <a:pPr marL="0" indent="0">
              <a:buNone/>
            </a:pPr>
            <a:r>
              <a:rPr lang="ru-RU" dirty="0"/>
              <a:t>социальном контексте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Предложен механизм ингибирования стресса</a:t>
            </a:r>
          </a:p>
          <a:p>
            <a:endParaRPr lang="ru-RU" dirty="0"/>
          </a:p>
          <a:p>
            <a:r>
              <a:rPr lang="ru-RU" dirty="0"/>
              <a:t>Предложена Теория Социальной Базовой Линии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444500"/>
            <a:ext cx="11861800" cy="14732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 чем значимость экспериментов 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Д. Коэна?</a:t>
            </a:r>
          </a:p>
        </p:txBody>
      </p:sp>
    </p:spTree>
    <p:extLst>
      <p:ext uri="{BB962C8B-B14F-4D97-AF65-F5344CB8AC3E}">
        <p14:creationId xmlns:p14="http://schemas.microsoft.com/office/powerpoint/2010/main" val="40934071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571500" y="780976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543305">
              <a:spcBef>
                <a:spcPts val="2100"/>
              </a:spcBef>
              <a:defRPr sz="4836"/>
            </a:pPr>
            <a:r>
              <a:rPr lang="ru-RU" b="1" dirty="0">
                <a:solidFill>
                  <a:srgbClr val="C00000"/>
                </a:solidFill>
              </a:rPr>
              <a:t>ПТСР  и  Регуляция аффекта</a:t>
            </a:r>
            <a:endParaRPr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75" y="3930651"/>
            <a:ext cx="5484962" cy="3633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616" y="2158851"/>
            <a:ext cx="5473700" cy="354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6" y="5702451"/>
            <a:ext cx="4991100" cy="294991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2689065" y="845556"/>
            <a:ext cx="8062488" cy="8062488"/>
          </a:xfrm>
          <a:prstGeom prst="ellipse">
            <a:avLst/>
          </a:prstGeom>
          <a:ln w="330200">
            <a:solidFill>
              <a:srgbClr val="4D8B9C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chemeClr val="accent1">
                    <a:hueOff val="147319"/>
                    <a:satOff val="13526"/>
                    <a:lumOff val="-23026"/>
                  </a:schemeClr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pic>
        <p:nvPicPr>
          <p:cNvPr id="153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3226675" y="3356784"/>
            <a:ext cx="1743997" cy="139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hands_PNG925.png"/>
          <p:cNvPicPr>
            <a:picLocks noChangeAspect="1"/>
          </p:cNvPicPr>
          <p:nvPr/>
        </p:nvPicPr>
        <p:blipFill>
          <a:blip r:embed="rId2">
            <a:extLst/>
          </a:blip>
          <a:srcRect l="16493" r="10409"/>
          <a:stretch>
            <a:fillRect/>
          </a:stretch>
        </p:blipFill>
        <p:spPr>
          <a:xfrm>
            <a:off x="6346479" y="3356784"/>
            <a:ext cx="1743997" cy="139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to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1091" y="3140779"/>
            <a:ext cx="1188727" cy="170612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3041311" y="4643868"/>
            <a:ext cx="284565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dirty="0" err="1"/>
              <a:t>Партнер</a:t>
            </a:r>
            <a:r>
              <a:rPr dirty="0"/>
              <a:t> </a:t>
            </a:r>
          </a:p>
          <a:p>
            <a:pPr algn="ctr">
              <a:spcBef>
                <a:spcPts val="0"/>
              </a:spcBef>
            </a:pPr>
            <a:r>
              <a:rPr dirty="0" err="1"/>
              <a:t>держит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руку</a:t>
            </a:r>
            <a:endParaRPr dirty="0"/>
          </a:p>
        </p:txBody>
      </p:sp>
      <p:sp>
        <p:nvSpPr>
          <p:cNvPr id="157" name="Shape 157"/>
          <p:cNvSpPr/>
          <p:nvPr/>
        </p:nvSpPr>
        <p:spPr>
          <a:xfrm>
            <a:off x="5795585" y="4643868"/>
            <a:ext cx="284565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t>Незнакомец </a:t>
            </a:r>
          </a:p>
          <a:p>
            <a:pPr algn="ctr">
              <a:spcBef>
                <a:spcPts val="0"/>
              </a:spcBef>
            </a:pPr>
            <a:r>
              <a:t>держит за руку</a:t>
            </a:r>
          </a:p>
        </p:txBody>
      </p:sp>
      <p:sp>
        <p:nvSpPr>
          <p:cNvPr id="158" name="Shape 158"/>
          <p:cNvSpPr/>
          <p:nvPr/>
        </p:nvSpPr>
        <p:spPr>
          <a:xfrm>
            <a:off x="8244810" y="4716053"/>
            <a:ext cx="2845659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</a:pPr>
            <a:r>
              <a:t>Контакта </a:t>
            </a:r>
          </a:p>
          <a:p>
            <a:pPr algn="ctr">
              <a:spcBef>
                <a:spcPts val="0"/>
              </a:spcBef>
            </a:pPr>
            <a:r>
              <a:t>нет</a:t>
            </a:r>
          </a:p>
        </p:txBody>
      </p:sp>
      <p:grpSp>
        <p:nvGrpSpPr>
          <p:cNvPr id="168" name="Group 168"/>
          <p:cNvGrpSpPr/>
          <p:nvPr/>
        </p:nvGrpSpPr>
        <p:grpSpPr>
          <a:xfrm>
            <a:off x="4328395" y="5651791"/>
            <a:ext cx="5173079" cy="2035177"/>
            <a:chOff x="0" y="0"/>
            <a:chExt cx="5173078" cy="2035175"/>
          </a:xfrm>
        </p:grpSpPr>
        <p:sp>
          <p:nvSpPr>
            <p:cNvPr id="159" name="Shape 159"/>
            <p:cNvSpPr/>
            <p:nvPr/>
          </p:nvSpPr>
          <p:spPr>
            <a:xfrm>
              <a:off x="561843" y="1074800"/>
              <a:ext cx="4054575" cy="960376"/>
            </a:xfrm>
            <a:prstGeom prst="rect">
              <a:avLst/>
            </a:prstGeom>
            <a:solidFill>
              <a:schemeClr val="accent6">
                <a:hueOff val="268947"/>
                <a:satOff val="-2541"/>
                <a:lumOff val="-27730"/>
              </a:schemeClr>
            </a:solidFill>
            <a:ln w="254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162" name="Group 162"/>
            <p:cNvGrpSpPr/>
            <p:nvPr/>
          </p:nvGrpSpPr>
          <p:grpSpPr>
            <a:xfrm>
              <a:off x="1133380" y="1289127"/>
              <a:ext cx="579375" cy="531723"/>
              <a:chOff x="0" y="0"/>
              <a:chExt cx="579373" cy="531722"/>
            </a:xfrm>
          </p:grpSpPr>
          <p:sp>
            <p:nvSpPr>
              <p:cNvPr id="160" name="Shape 160"/>
              <p:cNvSpPr/>
              <p:nvPr/>
            </p:nvSpPr>
            <p:spPr>
              <a:xfrm flipV="1">
                <a:off x="0" y="0"/>
                <a:ext cx="579374" cy="531723"/>
              </a:xfrm>
              <a:prstGeom prst="line">
                <a:avLst/>
              </a:prstGeom>
              <a:noFill/>
              <a:ln w="114300" cap="flat">
                <a:solidFill>
                  <a:srgbClr val="FC3F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 flipH="1" flipV="1">
                <a:off x="-1" y="0"/>
                <a:ext cx="579375" cy="531723"/>
              </a:xfrm>
              <a:prstGeom prst="line">
                <a:avLst/>
              </a:prstGeom>
              <a:noFill/>
              <a:ln w="114300" cap="flat">
                <a:solidFill>
                  <a:srgbClr val="FC3F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2400" spc="0"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163" name="Shape 163"/>
            <p:cNvSpPr/>
            <p:nvPr/>
          </p:nvSpPr>
          <p:spPr>
            <a:xfrm>
              <a:off x="3532187" y="1268615"/>
              <a:ext cx="552705" cy="572747"/>
            </a:xfrm>
            <a:prstGeom prst="ellipse">
              <a:avLst/>
            </a:prstGeom>
            <a:noFill/>
            <a:ln w="101600" cap="flat">
              <a:solidFill>
                <a:srgbClr val="5DCBB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 flipV="1">
              <a:off x="2589130" y="1141889"/>
              <a:ext cx="1" cy="826199"/>
            </a:xfrm>
            <a:prstGeom prst="line">
              <a:avLst/>
            </a:prstGeom>
            <a:noFill/>
            <a:ln w="635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 flipV="1">
              <a:off x="2583947" y="67762"/>
              <a:ext cx="2589132" cy="999038"/>
            </a:xfrm>
            <a:prstGeom prst="line">
              <a:avLst/>
            </a:prstGeom>
            <a:noFill/>
            <a:ln w="38100" cap="flat">
              <a:solidFill>
                <a:srgbClr val="5C5C5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 flipH="1" flipV="1">
              <a:off x="-1" y="67762"/>
              <a:ext cx="2589132" cy="999038"/>
            </a:xfrm>
            <a:prstGeom prst="line">
              <a:avLst/>
            </a:prstGeom>
            <a:noFill/>
            <a:ln w="38100" cap="flat">
              <a:solidFill>
                <a:srgbClr val="5C5C5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 flipV="1">
              <a:off x="2589130" y="-1"/>
              <a:ext cx="1" cy="1066801"/>
            </a:xfrm>
            <a:prstGeom prst="line">
              <a:avLst/>
            </a:prstGeom>
            <a:noFill/>
            <a:ln w="38100" cap="flat">
              <a:solidFill>
                <a:srgbClr val="5C5C5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169" name="Shape 169"/>
          <p:cNvSpPr/>
          <p:nvPr/>
        </p:nvSpPr>
        <p:spPr>
          <a:xfrm>
            <a:off x="3635329" y="2118900"/>
            <a:ext cx="616995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spc="34"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</a:rPr>
              <a:t>ЭКСПЕРИМЕНТ «КАСАНИЕ РУК»</a:t>
            </a:r>
            <a:endParaRPr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35000" y="1981200"/>
            <a:ext cx="11925300" cy="5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66750" y="609600"/>
            <a:ext cx="11861800" cy="1485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543305">
              <a:spcBef>
                <a:spcPts val="2100"/>
              </a:spcBef>
              <a:defRPr sz="4836"/>
            </a:pPr>
            <a:r>
              <a:rPr lang="ru-RU" sz="4000" b="1" dirty="0" err="1">
                <a:solidFill>
                  <a:srgbClr val="C00000"/>
                </a:solidFill>
              </a:rPr>
              <a:t>РеГУЛЯЦИЯ</a:t>
            </a:r>
            <a:r>
              <a:rPr lang="ru-RU" sz="4000" b="1" dirty="0">
                <a:solidFill>
                  <a:srgbClr val="C00000"/>
                </a:solidFill>
              </a:rPr>
              <a:t> ЭФФЕКТА и КАЧЕСТВО СВЯЗИ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50900" y="1574800"/>
            <a:ext cx="11582400" cy="77851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</a:rPr>
              <a:t>любящих парах </a:t>
            </a:r>
            <a:r>
              <a:rPr lang="ru-RU" dirty="0"/>
              <a:t>(в </a:t>
            </a:r>
            <a:r>
              <a:rPr lang="ru-RU" dirty="0" err="1"/>
              <a:t>дистрессе</a:t>
            </a:r>
            <a:r>
              <a:rPr lang="ru-RU" dirty="0"/>
              <a:t>) через касание рук: </a:t>
            </a:r>
          </a:p>
          <a:p>
            <a:r>
              <a:rPr lang="ru-RU" sz="2800" dirty="0"/>
              <a:t>наступала регуляция аффекта и </a:t>
            </a:r>
          </a:p>
          <a:p>
            <a:r>
              <a:rPr lang="ru-RU" sz="2800" dirty="0"/>
              <a:t>наблюдался анестезирующий эффект</a:t>
            </a:r>
          </a:p>
          <a:p>
            <a:pPr marL="0" indent="0">
              <a:buNone/>
            </a:pPr>
            <a:r>
              <a:rPr lang="ru-RU" dirty="0"/>
              <a:t>В  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</a:rPr>
              <a:t>конфликтных парах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НЕ НАСТУПАЛА </a:t>
            </a:r>
            <a:r>
              <a:rPr lang="ru-RU" dirty="0"/>
              <a:t>регуляция аффекта </a:t>
            </a:r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238750"/>
            <a:ext cx="4876800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44" y="5330825"/>
            <a:ext cx="2997200" cy="1685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016750"/>
            <a:ext cx="2830456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149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8509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Стресс и качество отношений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71500" y="984455"/>
            <a:ext cx="11984112" cy="7226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>
              <a:spcBef>
                <a:spcPts val="0"/>
              </a:spcBef>
            </a:pPr>
            <a:endParaRPr lang="ru-RU" sz="2800" dirty="0"/>
          </a:p>
          <a:p>
            <a:pPr>
              <a:spcBef>
                <a:spcPts val="0"/>
              </a:spcBef>
            </a:pPr>
            <a:r>
              <a:rPr lang="ru-RU" sz="2800" dirty="0"/>
              <a:t>Высокое качество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/>
              <a:t>        отношений</a:t>
            </a:r>
          </a:p>
          <a:p>
            <a:r>
              <a:rPr lang="ru-RU" sz="2800" dirty="0"/>
              <a:t>Сниженное качество                 +</a:t>
            </a:r>
          </a:p>
          <a:p>
            <a:endParaRPr lang="ru-RU" sz="2800" dirty="0"/>
          </a:p>
          <a:p>
            <a:r>
              <a:rPr lang="ru-RU" sz="2800" dirty="0"/>
              <a:t>Незнакомец                                +                  +</a:t>
            </a:r>
          </a:p>
          <a:p>
            <a:pPr marL="0" indent="0">
              <a:buNone/>
            </a:pPr>
            <a:endParaRPr lang="ru-RU" sz="2800" dirty="0"/>
          </a:p>
          <a:p>
            <a:r>
              <a:rPr lang="ru-RU" sz="2800" dirty="0"/>
              <a:t>В одиночестве                            +                  +                     +</a:t>
            </a:r>
          </a:p>
          <a:p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538118" y="2035570"/>
            <a:ext cx="5338044" cy="3052150"/>
          </a:xfrm>
          <a:prstGeom prst="straightConnector1">
            <a:avLst/>
          </a:prstGeom>
          <a:noFill/>
          <a:ln w="47625" cap="flat" cmpd="sng">
            <a:solidFill>
              <a:schemeClr val="accent5">
                <a:lumMod val="75000"/>
              </a:schemeClr>
            </a:solidFill>
            <a:prstDash val="solid"/>
            <a:miter lim="400000"/>
            <a:headEnd w="lg" len="lg"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Овал 11"/>
          <p:cNvSpPr/>
          <p:nvPr/>
        </p:nvSpPr>
        <p:spPr>
          <a:xfrm>
            <a:off x="4576101" y="1835355"/>
            <a:ext cx="699284" cy="647700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986635" y="1881724"/>
            <a:ext cx="679450" cy="596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989" r="17035" b="35919"/>
          <a:stretch/>
        </p:blipFill>
        <p:spPr>
          <a:xfrm>
            <a:off x="3169438" y="6341221"/>
            <a:ext cx="6362700" cy="2971591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5430837" y="1860755"/>
            <a:ext cx="679450" cy="5969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569222" y="2993111"/>
            <a:ext cx="647700" cy="647700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557796" y="4267748"/>
            <a:ext cx="647700" cy="647700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75175" y="5535351"/>
            <a:ext cx="647700" cy="647700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51016" y="3008433"/>
            <a:ext cx="679450" cy="596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003006" y="4307370"/>
            <a:ext cx="679450" cy="596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55845" y="5560751"/>
            <a:ext cx="679450" cy="5969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404842" y="3008433"/>
            <a:ext cx="679450" cy="5969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430837" y="4325017"/>
            <a:ext cx="679450" cy="5969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496577" y="5560751"/>
            <a:ext cx="679450" cy="5969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569868" y="3018511"/>
            <a:ext cx="679450" cy="5969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accent6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596061" y="4293148"/>
            <a:ext cx="679450" cy="5969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accent6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648845" y="5525164"/>
            <a:ext cx="679450" cy="5969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971504" y="3018511"/>
            <a:ext cx="679450" cy="5969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006428" y="4279069"/>
            <a:ext cx="679450" cy="5969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089577" y="5507370"/>
            <a:ext cx="679450" cy="5969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389414" y="3030697"/>
            <a:ext cx="679450" cy="5969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416795" y="4264792"/>
            <a:ext cx="679450" cy="5969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504211" y="5521443"/>
            <a:ext cx="679450" cy="5969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524076" y="4257985"/>
            <a:ext cx="679450" cy="5969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8560586" y="5541354"/>
            <a:ext cx="679450" cy="5969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8870151" y="4257985"/>
            <a:ext cx="679450" cy="5969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8899011" y="5533386"/>
            <a:ext cx="679450" cy="5969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9271382" y="4250017"/>
            <a:ext cx="679450" cy="5969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331312" y="5528827"/>
            <a:ext cx="679450" cy="5969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666200" y="4264792"/>
            <a:ext cx="679450" cy="5969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9715664" y="5521443"/>
            <a:ext cx="679450" cy="5969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10779467" y="5476803"/>
            <a:ext cx="580195" cy="5969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1113796" y="5476801"/>
            <a:ext cx="646762" cy="5969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1489383" y="5476802"/>
            <a:ext cx="679450" cy="596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1876162" y="5476803"/>
            <a:ext cx="679450" cy="5969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DIN Alternate"/>
              <a:ea typeface="DIN Alternate"/>
              <a:cs typeface="DIN Alternate"/>
              <a:sym typeface="DIN Alternate"/>
            </a:endParaRPr>
          </a:p>
        </p:txBody>
      </p:sp>
    </p:spTree>
    <p:extLst>
      <p:ext uri="{BB962C8B-B14F-4D97-AF65-F5344CB8AC3E}">
        <p14:creationId xmlns:p14="http://schemas.microsoft.com/office/powerpoint/2010/main" val="18614089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Shot 2016-10-02 at 9.02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723281"/>
            <a:ext cx="13004800" cy="730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6-10-02 at 9.02.54 PM.png"/>
          <p:cNvPicPr>
            <a:picLocks noChangeAspect="1"/>
          </p:cNvPicPr>
          <p:nvPr/>
        </p:nvPicPr>
        <p:blipFill>
          <a:blip r:embed="rId2">
            <a:extLst/>
          </a:blip>
          <a:srcRect l="11728" b="11728"/>
          <a:stretch>
            <a:fillRect/>
          </a:stretch>
        </p:blipFill>
        <p:spPr>
          <a:xfrm>
            <a:off x="0" y="1558002"/>
            <a:ext cx="12839592" cy="721367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3414967" y="444311"/>
            <a:ext cx="6171561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spc="0">
                <a:solidFill>
                  <a:srgbClr val="AA4831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r>
              <a:rPr b="1" dirty="0"/>
              <a:t>М</a:t>
            </a:r>
            <a:r>
              <a:rPr lang="ru-RU" b="1" dirty="0"/>
              <a:t>АТЕРИНСКАЯ</a:t>
            </a:r>
            <a:r>
              <a:rPr b="1" dirty="0"/>
              <a:t> </a:t>
            </a:r>
            <a:r>
              <a:rPr lang="ru-RU" b="1" dirty="0"/>
              <a:t>ПОДДЕРЖКА</a:t>
            </a:r>
            <a:endParaRPr b="1" dirty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6281</TotalTime>
  <Words>389</Words>
  <Application>Microsoft Office PowerPoint</Application>
  <PresentationFormat>Произвольный</PresentationFormat>
  <Paragraphs>148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Baskerville SemiBold</vt:lpstr>
      <vt:lpstr>Calibri</vt:lpstr>
      <vt:lpstr>DIN Alternate</vt:lpstr>
      <vt:lpstr>DIN Condensed</vt:lpstr>
      <vt:lpstr>Helvetica</vt:lpstr>
      <vt:lpstr>Helvetica Neue</vt:lpstr>
      <vt:lpstr>Iowan Old Style Bold</vt:lpstr>
      <vt:lpstr>Iowan Old Style Italic</vt:lpstr>
      <vt:lpstr>Iowan Old Style Roman</vt:lpstr>
      <vt:lpstr>Zapf Dingbats</vt:lpstr>
      <vt:lpstr>New_Template9</vt:lpstr>
      <vt:lpstr>Создание Связи: нейронаука, ТСБЛ, ЭФТ  И пары  </vt:lpstr>
      <vt:lpstr>Презентация PowerPoint</vt:lpstr>
      <vt:lpstr>Dr. James Coan</vt:lpstr>
      <vt:lpstr>В чем значимость экспериментов   Д. Коэна?</vt:lpstr>
      <vt:lpstr>ПТСР  и  Регуляция аффекта</vt:lpstr>
      <vt:lpstr>Презентация PowerPoint</vt:lpstr>
      <vt:lpstr>РеГУЛЯЦИЯ ЭФФЕКТА и КАЧЕСТВО СВЯЗИ</vt:lpstr>
      <vt:lpstr>Стресс и качество отношений</vt:lpstr>
      <vt:lpstr>Презентация PowerPoint</vt:lpstr>
      <vt:lpstr>Презентация PowerPoint</vt:lpstr>
      <vt:lpstr>Ингибиторный цикл  </vt:lpstr>
      <vt:lpstr>Презентация PowerPoint</vt:lpstr>
      <vt:lpstr>Презентация PowerPoint</vt:lpstr>
      <vt:lpstr>Презентация PowerPoint</vt:lpstr>
      <vt:lpstr>Включение Другого в Себя</vt:lpstr>
      <vt:lpstr>Теория Социальной Базовой Линии (по Д. Коэн)</vt:lpstr>
      <vt:lpstr>Социальная Базовая теория (Д. Коэн) Реакция на угрозу при одиночестве:</vt:lpstr>
      <vt:lpstr> Реакция на угрозу с партнером:</vt:lpstr>
      <vt:lpstr> Реакция на угрозу с партнером в качественных отношениях:</vt:lpstr>
      <vt:lpstr>тсбл и терапия </vt:lpstr>
      <vt:lpstr>ЭФТ: Эмоционально-Фокусированная терапия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возьмитесь за руки: Создаем связи</dc:title>
  <dc:creator>Tatiana</dc:creator>
  <cp:lastModifiedBy>Tatiana</cp:lastModifiedBy>
  <cp:revision>95</cp:revision>
  <cp:lastPrinted>2016-10-14T15:27:11Z</cp:lastPrinted>
  <dcterms:modified xsi:type="dcterms:W3CDTF">2016-10-31T03:18:12Z</dcterms:modified>
</cp:coreProperties>
</file>