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09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8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81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98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6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61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44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57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69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56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36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9EC7-FB37-4134-AD5A-77234B5F71D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D7C63-489E-4018-9466-2D432F5F4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43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Центр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системной семейной терапии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844824"/>
            <a:ext cx="8075240" cy="36724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4400" b="1" dirty="0" err="1" smtClean="0">
                <a:solidFill>
                  <a:schemeClr val="tx2">
                    <a:lumMod val="50000"/>
                  </a:schemeClr>
                </a:solidFill>
              </a:rPr>
              <a:t>Созависимые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 отношения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в психодинамическом подходе</a:t>
            </a:r>
          </a:p>
          <a:p>
            <a:pPr marL="0" indent="0" algn="ctr">
              <a:buNone/>
            </a:pP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sz="3000" b="1" dirty="0" err="1" smtClean="0">
                <a:solidFill>
                  <a:schemeClr val="tx2">
                    <a:lumMod val="50000"/>
                  </a:schemeClr>
                </a:solidFill>
              </a:rPr>
              <a:t>Балясова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 Елена</a:t>
            </a:r>
          </a:p>
        </p:txBody>
      </p:sp>
    </p:spTree>
    <p:extLst>
      <p:ext uri="{BB962C8B-B14F-4D97-AF65-F5344CB8AC3E}">
        <p14:creationId xmlns:p14="http://schemas.microsoft.com/office/powerpoint/2010/main" val="4230294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Проективная идентификация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«в </a:t>
            </a:r>
            <a:r>
              <a:rPr lang="ru-RU" sz="2800" dirty="0"/>
              <a:t>вопросе о проективной идентификации с точки зрения выделения </a:t>
            </a:r>
            <a:r>
              <a:rPr lang="ru-RU" sz="2800" dirty="0" err="1"/>
              <a:t>интрапсихических</a:t>
            </a:r>
            <a:r>
              <a:rPr lang="ru-RU" sz="2800" dirty="0"/>
              <a:t> или </a:t>
            </a:r>
            <a:r>
              <a:rPr lang="ru-RU" sz="2800" dirty="0" err="1"/>
              <a:t>интерперсональных</a:t>
            </a:r>
            <a:r>
              <a:rPr lang="ru-RU" sz="2800" dirty="0"/>
              <a:t> аспектов влияет личный опыт отношений между собой и другими людьми в первые месяцы жизни, то есть опыт разрешения стадии, которую М. </a:t>
            </a:r>
            <a:r>
              <a:rPr lang="ru-RU" sz="2800" dirty="0" err="1"/>
              <a:t>Кляйн</a:t>
            </a:r>
            <a:r>
              <a:rPr lang="ru-RU" sz="2800" dirty="0"/>
              <a:t> назвала </a:t>
            </a:r>
            <a:r>
              <a:rPr lang="ru-RU" sz="2800" dirty="0" err="1"/>
              <a:t>паранойдно-шизойдной</a:t>
            </a:r>
            <a:r>
              <a:rPr lang="ru-RU" sz="2800" dirty="0"/>
              <a:t> позицией, где проективная идентификация появляется в качестве основной </a:t>
            </a:r>
            <a:r>
              <a:rPr lang="ru-RU" sz="2800" dirty="0" smtClean="0"/>
              <a:t>защиты» 			</a:t>
            </a:r>
            <a:r>
              <a:rPr lang="ru-RU" sz="2800" b="1" dirty="0" smtClean="0"/>
              <a:t>Дэвид и </a:t>
            </a:r>
            <a:r>
              <a:rPr lang="ru-RU" sz="2800" b="1" dirty="0" err="1" smtClean="0"/>
              <a:t>Джилл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Шарфф</a:t>
            </a:r>
            <a:r>
              <a:rPr lang="ru-RU" sz="28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1070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Созависимые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отношения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В </a:t>
            </a:r>
            <a:r>
              <a:rPr lang="ru-RU" sz="2800" dirty="0"/>
              <a:t>значительной степени тайный процесс, в основе которого лежат бессознательные сигналы и намеки, с помощью которых партнеры распознают более или менее центральную эго-</a:t>
            </a:r>
            <a:r>
              <a:rPr lang="ru-RU" sz="2800" dirty="0" err="1"/>
              <a:t>синтонную</a:t>
            </a:r>
            <a:r>
              <a:rPr lang="ru-RU" sz="2800" dirty="0"/>
              <a:t> личность и «готовность» другого к совместной проработке или повторению нерешенных пока расщеплений или конфликтов в личности друг друга и в то же самое время, как это ни парадоксально, гарантирующую, что с этим человеком эти конфликты останутся непроработанными. </a:t>
            </a:r>
            <a:endParaRPr lang="ru-RU" sz="2800" dirty="0" smtClean="0"/>
          </a:p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Таким </a:t>
            </a:r>
            <a:r>
              <a:rPr lang="ru-RU" sz="2800" dirty="0"/>
              <a:t>образом, оба партнера надеются на интеграцию потерянных частей, находя их в другом, а также надеются на то, что в результате обоюдной защиты или тайного сговора о «совместном сопротивлении» этого болезненного развития удастся избежать» </a:t>
            </a:r>
            <a:r>
              <a:rPr lang="ru-RU" sz="2800" dirty="0" smtClean="0"/>
              <a:t>					</a:t>
            </a:r>
            <a:r>
              <a:rPr lang="ru-RU" sz="2800" b="1" dirty="0" smtClean="0"/>
              <a:t>Г. </a:t>
            </a:r>
            <a:r>
              <a:rPr lang="ru-RU" sz="2800" b="1" dirty="0" err="1" smtClean="0"/>
              <a:t>Дикс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839833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Психодинамика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созависимых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отношений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2800" dirty="0" smtClean="0"/>
              <a:t>Защитные механизмы: проективная идентификация, расщепление, отрицание,  идеализация.</a:t>
            </a:r>
          </a:p>
          <a:p>
            <a:pPr algn="just"/>
            <a:r>
              <a:rPr lang="ru-RU" sz="2800" dirty="0" smtClean="0"/>
              <a:t>Центральная тревога: </a:t>
            </a:r>
            <a:r>
              <a:rPr lang="ru-RU" sz="2800" dirty="0" err="1" smtClean="0"/>
              <a:t>параноидальная</a:t>
            </a:r>
            <a:r>
              <a:rPr lang="ru-RU" sz="2800" dirty="0" smtClean="0"/>
              <a:t> (тиран-жертва-спаситель).</a:t>
            </a:r>
          </a:p>
          <a:p>
            <a:pPr algn="just"/>
            <a:r>
              <a:rPr lang="ru-RU" sz="2800" dirty="0" smtClean="0"/>
              <a:t>Спутанность между Я и объектом.</a:t>
            </a:r>
          </a:p>
          <a:p>
            <a:pPr algn="just"/>
            <a:r>
              <a:rPr lang="ru-RU" sz="2800" dirty="0" smtClean="0"/>
              <a:t>Низкое тестирование реальности - «</a:t>
            </a:r>
            <a:r>
              <a:rPr lang="ru-RU" sz="2800" dirty="0"/>
              <a:t>не объективная реальность, а фантасмагория, населенная личностными страхами и желаниями</a:t>
            </a:r>
            <a:r>
              <a:rPr lang="ru-RU" sz="2800" dirty="0" smtClean="0"/>
              <a:t>».</a:t>
            </a:r>
          </a:p>
          <a:p>
            <a:pPr algn="just"/>
            <a:r>
              <a:rPr lang="ru-RU" sz="2800" dirty="0" smtClean="0"/>
              <a:t>Желание к слиянию преобладает над стремлением к индивидуальности.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872154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Идеи У.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Биона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err="1" smtClean="0"/>
              <a:t>Созависимые</a:t>
            </a:r>
            <a:r>
              <a:rPr lang="ru-RU" sz="2800" dirty="0" smtClean="0"/>
              <a:t> </a:t>
            </a:r>
            <a:r>
              <a:rPr lang="ru-RU" sz="2800" dirty="0"/>
              <a:t>отношения также включают в себя динамику внутренней </a:t>
            </a:r>
            <a:r>
              <a:rPr lang="ru-RU" sz="2800" dirty="0" smtClean="0"/>
              <a:t>группы, </a:t>
            </a:r>
            <a:r>
              <a:rPr lang="ru-RU" sz="2800" dirty="0"/>
              <a:t>но функционирующей не как группа Эдиповой </a:t>
            </a:r>
            <a:r>
              <a:rPr lang="ru-RU" sz="2800" dirty="0" smtClean="0"/>
              <a:t>семьи, </a:t>
            </a:r>
            <a:r>
              <a:rPr lang="ru-RU" sz="2800" dirty="0"/>
              <a:t>а как регрессивная группа, подчиняющаяся базовым допущениям У. </a:t>
            </a:r>
            <a:r>
              <a:rPr lang="ru-RU" sz="2800" dirty="0" err="1"/>
              <a:t>Биона</a:t>
            </a:r>
            <a:r>
              <a:rPr lang="ru-RU" sz="2800" dirty="0"/>
              <a:t> и продуцирующая шизоидно-параноидный </a:t>
            </a:r>
            <a:r>
              <a:rPr lang="ru-RU" sz="2800" dirty="0" smtClean="0"/>
              <a:t>ментальность.</a:t>
            </a:r>
          </a:p>
          <a:p>
            <a:pPr marL="0" indent="0" algn="just">
              <a:buNone/>
            </a:pPr>
            <a:endParaRPr lang="ru-RU" sz="2800" dirty="0" smtClean="0"/>
          </a:p>
          <a:p>
            <a:pPr algn="just"/>
            <a:r>
              <a:rPr lang="ru-RU" sz="2800" dirty="0" smtClean="0"/>
              <a:t>Базовые допущения «о паре» и «зависимости».</a:t>
            </a:r>
          </a:p>
          <a:p>
            <a:pPr marL="0" indent="0" algn="just">
              <a:buNone/>
            </a:pPr>
            <a:endParaRPr lang="ru-RU" sz="2800" dirty="0" smtClean="0"/>
          </a:p>
          <a:p>
            <a:pPr algn="just"/>
            <a:r>
              <a:rPr lang="ru-RU" sz="2800" dirty="0" smtClean="0"/>
              <a:t>Цель – справиться с примитивной тревогой и сохранить гомеостаз.</a:t>
            </a:r>
          </a:p>
          <a:p>
            <a:pPr algn="just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65587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Подход Дж.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Стайнера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Т</a:t>
            </a:r>
            <a:r>
              <a:rPr lang="ru-RU" sz="2800" dirty="0" smtClean="0"/>
              <a:t>ерапевт </a:t>
            </a:r>
            <a:r>
              <a:rPr lang="ru-RU" sz="2800" dirty="0"/>
              <a:t>служит «контейнером» для придания смысла разрозненным частям самости пациента. </a:t>
            </a:r>
            <a:r>
              <a:rPr lang="ru-RU" sz="2800" dirty="0" smtClean="0"/>
              <a:t>Постепенно </a:t>
            </a:r>
            <a:r>
              <a:rPr lang="ru-RU" sz="2800" dirty="0"/>
              <a:t>тревога уменьшается, внутренний мир становится менее преследующим. </a:t>
            </a:r>
            <a:endParaRPr lang="ru-RU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Происходит признание </a:t>
            </a:r>
            <a:r>
              <a:rPr lang="ru-RU" sz="2800" dirty="0"/>
              <a:t>зависимости пациента от объекта и осознание утраты. В процессе проработки приходит понимание, что принадлежит объекту, а что самости. По мере проработки проекции снимаются, объект видится более реалистично, а отвергнутые части самости признаются своими.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4556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Созависимые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отношения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 smtClean="0"/>
              <a:t>«Для того, чтобы быть связанным с другим человеком, Вам придется сначала найти связь с самим собой. Если мы не можем смириться со своим одиночеством, мы начинаем использовать другого как укрытие от изоляции»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 smtClean="0"/>
              <a:t>						        Ирвин Ялом</a:t>
            </a:r>
          </a:p>
        </p:txBody>
      </p:sp>
    </p:spTree>
    <p:extLst>
      <p:ext uri="{BB962C8B-B14F-4D97-AF65-F5344CB8AC3E}">
        <p14:creationId xmlns:p14="http://schemas.microsoft.com/office/powerpoint/2010/main" val="2098930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Спасибо за внимание!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2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Созависимые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отношения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сложное </a:t>
            </a:r>
            <a:r>
              <a:rPr lang="ru-RU" sz="2800" dirty="0"/>
              <a:t>системное явление, включающее в себя одновременно как </a:t>
            </a:r>
            <a:r>
              <a:rPr lang="ru-RU" sz="2800" dirty="0" err="1"/>
              <a:t>внутрипсихическую</a:t>
            </a:r>
            <a:r>
              <a:rPr lang="ru-RU" sz="2800" dirty="0"/>
              <a:t>, так и межличностную </a:t>
            </a:r>
            <a:r>
              <a:rPr lang="ru-RU" sz="2800" dirty="0" smtClean="0"/>
              <a:t>динамику.</a:t>
            </a:r>
          </a:p>
          <a:p>
            <a:pPr marL="0" indent="0" algn="just">
              <a:buNone/>
            </a:pPr>
            <a:endParaRPr lang="ru-RU" sz="2800" dirty="0" smtClean="0"/>
          </a:p>
          <a:p>
            <a:pPr algn="just"/>
            <a:r>
              <a:rPr lang="ru-RU" sz="2800" dirty="0" smtClean="0"/>
              <a:t>приобретенное </a:t>
            </a:r>
            <a:r>
              <a:rPr lang="ru-RU" sz="2800" dirty="0"/>
              <a:t> </a:t>
            </a:r>
            <a:r>
              <a:rPr lang="ru-RU" sz="2800" dirty="0" err="1"/>
              <a:t>дисфункциональное</a:t>
            </a:r>
            <a:r>
              <a:rPr lang="ru-RU" sz="2800" dirty="0"/>
              <a:t> поведение, возникающее </a:t>
            </a:r>
            <a:r>
              <a:rPr lang="ru-RU" sz="2800" dirty="0" smtClean="0"/>
              <a:t>в следствии </a:t>
            </a:r>
            <a:r>
              <a:rPr lang="ru-RU" sz="2800" dirty="0"/>
              <a:t>незавершенности решения одной или нескольких задач развития личности в раннем </a:t>
            </a:r>
            <a:r>
              <a:rPr lang="ru-RU" sz="2800" dirty="0" smtClean="0"/>
              <a:t>детстве.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66794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Теоретические модели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b="1" dirty="0" smtClean="0"/>
          </a:p>
          <a:p>
            <a:pPr algn="just"/>
            <a:r>
              <a:rPr lang="ru-RU" sz="2800" b="1" dirty="0" err="1" smtClean="0"/>
              <a:t>Мюррей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Боуэн</a:t>
            </a:r>
            <a:endParaRPr lang="ru-RU" sz="2800" b="1" dirty="0" smtClean="0"/>
          </a:p>
          <a:p>
            <a:pPr algn="just"/>
            <a:r>
              <a:rPr lang="ru-RU" sz="2800" b="1" dirty="0" smtClean="0"/>
              <a:t>Рональд </a:t>
            </a:r>
            <a:r>
              <a:rPr lang="ru-RU" sz="2800" b="1" dirty="0" err="1" smtClean="0"/>
              <a:t>Фэйрбейрн</a:t>
            </a:r>
            <a:endParaRPr lang="ru-RU" sz="2800" b="1" dirty="0" smtClean="0"/>
          </a:p>
          <a:p>
            <a:pPr algn="just"/>
            <a:r>
              <a:rPr lang="ru-RU" sz="2800" b="1" dirty="0" smtClean="0"/>
              <a:t>Генри </a:t>
            </a:r>
            <a:r>
              <a:rPr lang="ru-RU" sz="2800" b="1" dirty="0" err="1" smtClean="0"/>
              <a:t>Дикс</a:t>
            </a:r>
            <a:endParaRPr lang="ru-RU" sz="2800" b="1" dirty="0" smtClean="0"/>
          </a:p>
          <a:p>
            <a:pPr algn="just"/>
            <a:r>
              <a:rPr lang="ru-RU" sz="2800" b="1" dirty="0" smtClean="0"/>
              <a:t>Джон </a:t>
            </a:r>
            <a:r>
              <a:rPr lang="ru-RU" sz="2800" b="1" dirty="0" err="1" smtClean="0"/>
              <a:t>Стайнер</a:t>
            </a:r>
            <a:endParaRPr lang="ru-RU" sz="2800" b="1" dirty="0" smtClean="0"/>
          </a:p>
          <a:p>
            <a:pPr algn="just"/>
            <a:r>
              <a:rPr lang="ru-RU" sz="2800" b="1" dirty="0" smtClean="0"/>
              <a:t>Дэвид и </a:t>
            </a:r>
            <a:r>
              <a:rPr lang="ru-RU" sz="2800" b="1" dirty="0" err="1" smtClean="0"/>
              <a:t>Джилл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Шарфф</a:t>
            </a:r>
            <a:endParaRPr lang="ru-RU" sz="2800" b="1" dirty="0" smtClean="0"/>
          </a:p>
          <a:p>
            <a:pPr algn="just"/>
            <a:r>
              <a:rPr lang="ru-RU" sz="2800" b="1" dirty="0" smtClean="0"/>
              <a:t>Мелани </a:t>
            </a:r>
            <a:r>
              <a:rPr lang="ru-RU" sz="2800" b="1" dirty="0" err="1" smtClean="0"/>
              <a:t>кляйн</a:t>
            </a:r>
            <a:endParaRPr lang="ru-RU" sz="2800" b="1" dirty="0" smtClean="0"/>
          </a:p>
          <a:p>
            <a:pPr algn="just"/>
            <a:r>
              <a:rPr lang="ru-RU" sz="2800" b="1" dirty="0" err="1" smtClean="0"/>
              <a:t>Уилфред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Бион</a:t>
            </a:r>
            <a:endParaRPr lang="ru-RU" sz="2800" b="1" dirty="0" smtClean="0"/>
          </a:p>
          <a:p>
            <a:pPr algn="just"/>
            <a:endParaRPr lang="ru-RU" sz="28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88840"/>
            <a:ext cx="3252997" cy="328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34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Теория М.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Боуэна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/>
              <a:t>з</a:t>
            </a:r>
            <a:r>
              <a:rPr lang="ru-RU" sz="2800" dirty="0" smtClean="0"/>
              <a:t>доровая семейная система стремиться к равновесию между сплоченностью и индивидуальностью.</a:t>
            </a:r>
          </a:p>
          <a:p>
            <a:pPr algn="just"/>
            <a:r>
              <a:rPr lang="ru-RU" sz="2800" dirty="0" smtClean="0"/>
              <a:t>«</a:t>
            </a:r>
            <a:r>
              <a:rPr lang="ru-RU" sz="2800" dirty="0" err="1" smtClean="0"/>
              <a:t>недифференциация</a:t>
            </a:r>
            <a:r>
              <a:rPr lang="ru-RU" sz="2800" dirty="0" smtClean="0"/>
              <a:t>» - нарушение равновесия в сторону сплоченности.</a:t>
            </a:r>
          </a:p>
          <a:p>
            <a:pPr algn="just"/>
            <a:r>
              <a:rPr lang="ru-RU" sz="2800" dirty="0" smtClean="0"/>
              <a:t>«</a:t>
            </a:r>
            <a:r>
              <a:rPr lang="ru-RU" sz="2800" dirty="0" err="1" smtClean="0"/>
              <a:t>недифференциация</a:t>
            </a:r>
            <a:r>
              <a:rPr lang="ru-RU" sz="2800" dirty="0" smtClean="0"/>
              <a:t>» - </a:t>
            </a:r>
            <a:r>
              <a:rPr lang="ru-RU" sz="2800" dirty="0" err="1" smtClean="0"/>
              <a:t>интерпсихическое</a:t>
            </a:r>
            <a:r>
              <a:rPr lang="ru-RU" sz="2800" dirty="0" smtClean="0"/>
              <a:t> и </a:t>
            </a:r>
            <a:r>
              <a:rPr lang="ru-RU" sz="2800" dirty="0" err="1" smtClean="0"/>
              <a:t>интерперсональное</a:t>
            </a:r>
            <a:r>
              <a:rPr lang="ru-RU" sz="2800" dirty="0" smtClean="0"/>
              <a:t> явление.</a:t>
            </a:r>
          </a:p>
          <a:p>
            <a:pPr algn="just"/>
            <a:r>
              <a:rPr lang="ru-RU" sz="2800" dirty="0" smtClean="0"/>
              <a:t>отсутствие </a:t>
            </a:r>
            <a:r>
              <a:rPr lang="ru-RU" sz="2800" dirty="0"/>
              <a:t>дифференциации между мышлением и чувством сопровождается отсутствием дифференциации между собой и </a:t>
            </a:r>
            <a:r>
              <a:rPr lang="ru-RU" sz="2800" dirty="0" smtClean="0"/>
              <a:t>другими.</a:t>
            </a:r>
          </a:p>
          <a:p>
            <a:pPr algn="just"/>
            <a:endParaRPr lang="ru-RU" sz="2800" dirty="0" smtClean="0"/>
          </a:p>
          <a:p>
            <a:pPr algn="just"/>
            <a:endParaRPr lang="ru-RU" sz="2800" dirty="0" smtClean="0"/>
          </a:p>
          <a:p>
            <a:pPr algn="just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3813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Теория М.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Боуэна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z="2800" dirty="0" smtClean="0"/>
          </a:p>
          <a:p>
            <a:pPr algn="just"/>
            <a:r>
              <a:rPr lang="ru-RU" sz="2800" dirty="0" smtClean="0"/>
              <a:t>«</a:t>
            </a:r>
            <a:r>
              <a:rPr lang="ru-RU" sz="2800" dirty="0" err="1" smtClean="0"/>
              <a:t>Недифференцированность</a:t>
            </a:r>
            <a:r>
              <a:rPr lang="ru-RU" sz="2800" dirty="0" smtClean="0"/>
              <a:t>» </a:t>
            </a:r>
            <a:r>
              <a:rPr lang="ru-RU" sz="2800" dirty="0"/>
              <a:t>в рамках семейной системы </a:t>
            </a:r>
            <a:r>
              <a:rPr lang="ru-RU" sz="2800" dirty="0" smtClean="0"/>
              <a:t>- человек </a:t>
            </a:r>
            <a:r>
              <a:rPr lang="ru-RU" sz="2800" dirty="0"/>
              <a:t>легко попадает в эмоциональную зависимость от других членов семьи или партнера, не может отделить друг от друга эмоции и разум, собственные эмоции и эмоции, значимых для него людей. </a:t>
            </a:r>
            <a:endParaRPr lang="ru-RU" sz="2800" dirty="0" smtClean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«</a:t>
            </a:r>
            <a:r>
              <a:rPr lang="ru-RU" sz="2800" dirty="0" err="1" smtClean="0"/>
              <a:t>Недифференцированность</a:t>
            </a:r>
            <a:r>
              <a:rPr lang="ru-RU" sz="2800" dirty="0" smtClean="0"/>
              <a:t>» </a:t>
            </a:r>
            <a:r>
              <a:rPr lang="ru-RU" sz="2800" dirty="0"/>
              <a:t>на индивидуальном уровне характеризуется эмоциональной незрелостью, низкой стрессоустойчивостью, зависимостью от мнения окружающих, неадекватной самооценкой.</a:t>
            </a:r>
          </a:p>
          <a:p>
            <a:pPr algn="just"/>
            <a:endParaRPr lang="ru-RU" sz="2800" dirty="0" smtClean="0"/>
          </a:p>
          <a:p>
            <a:pPr algn="just"/>
            <a:endParaRPr lang="ru-RU" sz="2800" dirty="0" smtClean="0"/>
          </a:p>
          <a:p>
            <a:pPr algn="just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09179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Созависимые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отношения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«</a:t>
            </a:r>
            <a:r>
              <a:rPr lang="ru-RU" sz="2800" dirty="0" err="1" smtClean="0"/>
              <a:t>созависимые</a:t>
            </a:r>
            <a:r>
              <a:rPr lang="ru-RU" sz="2800" dirty="0" smtClean="0"/>
              <a:t> </a:t>
            </a:r>
            <a:r>
              <a:rPr lang="ru-RU" sz="2800" dirty="0"/>
              <a:t>отношения между взрослыми людьми это форма проявления проекции в процессе передачи от поколения к поколению, когда </a:t>
            </a:r>
            <a:r>
              <a:rPr lang="ru-RU" sz="2800" dirty="0" err="1"/>
              <a:t>недифференцированность</a:t>
            </a:r>
            <a:r>
              <a:rPr lang="ru-RU" sz="2800" dirty="0"/>
              <a:t> родителей формирует у ребенка преимущественное ролевое поведение в форме либо подчиняющейся, либо доминирующей </a:t>
            </a:r>
            <a:r>
              <a:rPr lang="ru-RU" sz="2800" dirty="0" smtClean="0"/>
              <a:t>личности» 			</a:t>
            </a:r>
            <a:r>
              <a:rPr lang="ru-RU" sz="2800" b="1" dirty="0" smtClean="0"/>
              <a:t>М. </a:t>
            </a:r>
            <a:r>
              <a:rPr lang="ru-RU" sz="2800" b="1" dirty="0" err="1" smtClean="0"/>
              <a:t>Боуэн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9252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Теория Г.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Дикса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/>
              <a:t>индивидуальная </a:t>
            </a:r>
            <a:r>
              <a:rPr lang="ru-RU" sz="2800" dirty="0"/>
              <a:t>личность </a:t>
            </a:r>
            <a:r>
              <a:rPr lang="ru-RU" sz="2800" dirty="0" smtClean="0"/>
              <a:t>состоит </a:t>
            </a:r>
            <a:r>
              <a:rPr lang="ru-RU" sz="2800" dirty="0"/>
              <a:t>из сознательных и бессознательных систем объектных отношений. </a:t>
            </a:r>
            <a:endParaRPr lang="ru-RU" sz="2800" dirty="0" smtClean="0"/>
          </a:p>
          <a:p>
            <a:pPr algn="just"/>
            <a:r>
              <a:rPr lang="ru-RU" sz="2800" dirty="0" smtClean="0"/>
              <a:t>у пары существует степень </a:t>
            </a:r>
            <a:r>
              <a:rPr lang="ru-RU" sz="2800" dirty="0"/>
              <a:t>соответствия между этими системами и их частями на сознательном и бессознательном </a:t>
            </a:r>
            <a:r>
              <a:rPr lang="ru-RU" sz="2800" dirty="0" smtClean="0"/>
              <a:t>уровнях.</a:t>
            </a:r>
          </a:p>
          <a:p>
            <a:pPr algn="just"/>
            <a:r>
              <a:rPr lang="ru-RU" sz="2800" dirty="0" smtClean="0"/>
              <a:t>восприятие </a:t>
            </a:r>
            <a:r>
              <a:rPr lang="ru-RU" sz="2800" dirty="0"/>
              <a:t>партнера происходит так, как если бы другой человек был частью себя. </a:t>
            </a:r>
            <a:endParaRPr lang="ru-RU" sz="2800" dirty="0" smtClean="0"/>
          </a:p>
          <a:p>
            <a:pPr algn="just"/>
            <a:r>
              <a:rPr lang="ru-RU" sz="2800" dirty="0" smtClean="0"/>
              <a:t>с </a:t>
            </a:r>
            <a:r>
              <a:rPr lang="ru-RU" sz="2800" dirty="0"/>
              <a:t>партером обращаются в соответствии с тем, как этот аспект оценивался у себя </a:t>
            </a:r>
            <a:r>
              <a:rPr lang="ru-RU" sz="2800" dirty="0" smtClean="0"/>
              <a:t>самого. . </a:t>
            </a:r>
          </a:p>
          <a:p>
            <a:pPr algn="just"/>
            <a:endParaRPr lang="ru-RU" sz="2800" dirty="0" smtClean="0"/>
          </a:p>
          <a:p>
            <a:pPr algn="just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07380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Теория Г.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Дикса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по мере развития партнерства это бессознательное соответствие сохраняется наряду с размыванием границ между собой и другим до той точки, где пара развивает «супружескую совместную личность». 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Эта совместная, или составная, личность позволяет каждой половине заново обнаружить утраченные аспекты их первичных объектных отношений, которые они отщепили или вытеснили и которые стали заново переживаться благодаря проективной идентификации. </a:t>
            </a:r>
          </a:p>
          <a:p>
            <a:pPr algn="just"/>
            <a:endParaRPr lang="ru-RU" sz="2800" dirty="0" smtClean="0"/>
          </a:p>
          <a:p>
            <a:pPr algn="just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059263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noFill/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Проективная идентификация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dirty="0" smtClean="0"/>
              <a:t>жизненно важная </a:t>
            </a:r>
            <a:r>
              <a:rPr lang="ru-RU" dirty="0"/>
              <a:t>часть всех человеческих взаимодействий, является основой </a:t>
            </a:r>
            <a:r>
              <a:rPr lang="ru-RU" dirty="0" err="1"/>
              <a:t>эмпатии</a:t>
            </a:r>
            <a:r>
              <a:rPr lang="ru-RU" dirty="0"/>
              <a:t> и, следовательно, необходима для установления близких </a:t>
            </a:r>
            <a:r>
              <a:rPr lang="ru-RU" dirty="0" smtClean="0"/>
              <a:t>отношений.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если </a:t>
            </a:r>
            <a:r>
              <a:rPr lang="ru-RU" dirty="0"/>
              <a:t>проекции становятся необратимо связанными с объектами, в которые они были направлены, и не могут быть с достаточной легкостью возвращены в самость, то результатом становится хроническая патология.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у </a:t>
            </a:r>
            <a:r>
              <a:rPr lang="ru-RU" dirty="0" err="1"/>
              <a:t>созависимой</a:t>
            </a:r>
            <a:r>
              <a:rPr lang="ru-RU" dirty="0"/>
              <a:t> личности, как правило, травмированная часть самости отщеплена и с помощью механизма проективной идентификации помещается в другого. Внешний объект видится, как хрупкий, требующий постоянного восстановления. В такой ситуации существует необходимость в контроле объекта, поскольку та часть себя, которая ощущается поврежденной и нуждающейся в восстановлении, находится в другом. </a:t>
            </a:r>
            <a:r>
              <a:rPr lang="ru-RU" dirty="0" smtClean="0"/>
              <a:t>«Вместе скучно, врозь невыносимо»</a:t>
            </a:r>
          </a:p>
          <a:p>
            <a:pPr algn="just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5851840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818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Центр системной семейной терапии</vt:lpstr>
      <vt:lpstr>Созависимые отношения</vt:lpstr>
      <vt:lpstr>Теоретические модели</vt:lpstr>
      <vt:lpstr>Теория М. Боуэна</vt:lpstr>
      <vt:lpstr>Теория М. Боуэна</vt:lpstr>
      <vt:lpstr>Созависимые отношения</vt:lpstr>
      <vt:lpstr>Теория Г. Дикса</vt:lpstr>
      <vt:lpstr>Теория Г. Дикса</vt:lpstr>
      <vt:lpstr>Проективная идентификация</vt:lpstr>
      <vt:lpstr> Проективная идентификация </vt:lpstr>
      <vt:lpstr> Созависимые отношения </vt:lpstr>
      <vt:lpstr> Психодинамика созависимых отношений </vt:lpstr>
      <vt:lpstr> Идеи У. Биона </vt:lpstr>
      <vt:lpstr> Подход Дж. Стайнера  </vt:lpstr>
      <vt:lpstr>Созависимые отношения</vt:lpstr>
      <vt:lpstr> 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системной семейной терапии</dc:title>
  <dc:creator>Admin</dc:creator>
  <cp:lastModifiedBy>Администратор</cp:lastModifiedBy>
  <cp:revision>14</cp:revision>
  <dcterms:created xsi:type="dcterms:W3CDTF">2016-10-14T20:44:09Z</dcterms:created>
  <dcterms:modified xsi:type="dcterms:W3CDTF">2016-10-22T11:32:47Z</dcterms:modified>
</cp:coreProperties>
</file>