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649" r:id="rId1"/>
  </p:sldMasterIdLst>
  <p:notesMasterIdLst>
    <p:notesMasterId r:id="rId24"/>
  </p:notesMasterIdLst>
  <p:handoutMasterIdLst>
    <p:handoutMasterId r:id="rId25"/>
  </p:handoutMasterIdLst>
  <p:sldIdLst>
    <p:sldId id="257" r:id="rId2"/>
    <p:sldId id="259" r:id="rId3"/>
    <p:sldId id="260" r:id="rId4"/>
    <p:sldId id="262" r:id="rId5"/>
    <p:sldId id="283" r:id="rId6"/>
    <p:sldId id="296" r:id="rId7"/>
    <p:sldId id="263" r:id="rId8"/>
    <p:sldId id="264" r:id="rId9"/>
    <p:sldId id="265" r:id="rId10"/>
    <p:sldId id="268" r:id="rId11"/>
    <p:sldId id="284" r:id="rId12"/>
    <p:sldId id="285" r:id="rId13"/>
    <p:sldId id="272" r:id="rId14"/>
    <p:sldId id="286" r:id="rId15"/>
    <p:sldId id="287" r:id="rId16"/>
    <p:sldId id="278" r:id="rId17"/>
    <p:sldId id="282" r:id="rId18"/>
    <p:sldId id="290" r:id="rId19"/>
    <p:sldId id="291" r:id="rId20"/>
    <p:sldId id="292" r:id="rId21"/>
    <p:sldId id="293" r:id="rId22"/>
    <p:sldId id="294" r:id="rId23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88" autoAdjust="0"/>
  </p:normalViewPr>
  <p:slideViewPr>
    <p:cSldViewPr snapToGrid="0" snapToObjects="1">
      <p:cViewPr varScale="1">
        <p:scale>
          <a:sx n="78" d="100"/>
          <a:sy n="78" d="100"/>
        </p:scale>
        <p:origin x="-179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13F4FF-FB9D-C04A-B916-62DDB9FE5A4E}" type="datetimeFigureOut">
              <a:rPr lang="ru-RU" smtClean="0"/>
              <a:t>24.10.16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C5D9A-2307-434E-BC40-5F7E09ECB3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7513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A0E81-271A-4442-AF28-689649E5D705}" type="datetimeFigureOut">
              <a:rPr lang="ru-RU" smtClean="0"/>
              <a:t>24.10.16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3763A-4F9A-BA4E-899B-F9936AC66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5109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Название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C39EF9A-F2A5-1446-80F6-856CB1C60406}" type="datetime1">
              <a:rPr lang="ru-RU" smtClean="0"/>
              <a:t>24.10.16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копирайт Кокуркина Н 2016</a:t>
            </a:r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F02CE-D535-3146-AABD-BC2EB783D396}" type="datetime1">
              <a:rPr lang="ru-RU" smtClean="0"/>
              <a:t>24.10.16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67F9-E041-C74B-B48C-161A8261BD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DF0E0D6-6CD5-F74D-8215-88BE577633B7}" type="datetime1">
              <a:rPr lang="ru-RU" smtClean="0"/>
              <a:t>24.10.16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19967F9-E041-C74B-B48C-161A8261BD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F6AA-75D4-444E-9659-1C11A43F1C60}" type="datetime1">
              <a:rPr lang="ru-RU" smtClean="0"/>
              <a:t>24.10.16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9967F9-E041-C74B-B48C-161A8261BD6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976F-2791-0446-AC71-69B639D5F1D5}" type="datetime1">
              <a:rPr lang="ru-RU" smtClean="0"/>
              <a:t>24.10.16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kumimoji="0" lang="ru-RU" smtClean="0"/>
              <a:t>копирайт Кокуркина Н 2016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7BE5648-301D-8640-95CC-65422A16D4EA}" type="datetime1">
              <a:rPr lang="ru-RU" smtClean="0"/>
              <a:t>24.10.16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19967F9-E041-C74B-B48C-161A8261BD6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A512EBC-A52B-4747-BC60-9C1AB89036E5}" type="datetime1">
              <a:rPr lang="ru-RU" smtClean="0"/>
              <a:t>24.10.16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19967F9-E041-C74B-B48C-161A8261BD6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8A9B-3257-2E4B-9079-A39BFE997E69}" type="datetime1">
              <a:rPr lang="ru-RU" smtClean="0"/>
              <a:t>24.10.16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9967F9-E041-C74B-B48C-161A8261BD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A2F3-8157-9043-9A69-9A80BF8CB3C2}" type="datetime1">
              <a:rPr lang="ru-RU" smtClean="0"/>
              <a:t>24.10.16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9967F9-E041-C74B-B48C-161A8261BD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A6433-84F0-1348-9E04-4191182FBDB0}" type="datetime1">
              <a:rPr lang="ru-RU" smtClean="0"/>
              <a:t>24.10.16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9967F9-E041-C74B-B48C-161A8261BD6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7C27DB4-ADC9-8141-B667-BC3D883A2FAE}" type="datetime1">
              <a:rPr lang="ru-RU" smtClean="0"/>
              <a:t>24.10.16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19967F9-E041-C74B-B48C-161A8261BD6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Чтобы добавить рисунок, перетащите его на заполнитель или щелкните значок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6AE2A-3989-E84A-891D-DB16DC2FBD12}" type="datetime1">
              <a:rPr lang="ru-RU" smtClean="0"/>
              <a:t>24.10.16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19967F9-E041-C74B-B48C-161A8261BD6C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650" r:id="rId1"/>
    <p:sldLayoutId id="2147484651" r:id="rId2"/>
    <p:sldLayoutId id="2147484652" r:id="rId3"/>
    <p:sldLayoutId id="2147484653" r:id="rId4"/>
    <p:sldLayoutId id="2147484654" r:id="rId5"/>
    <p:sldLayoutId id="2147484655" r:id="rId6"/>
    <p:sldLayoutId id="2147484656" r:id="rId7"/>
    <p:sldLayoutId id="2147484657" r:id="rId8"/>
    <p:sldLayoutId id="2147484658" r:id="rId9"/>
    <p:sldLayoutId id="2147484659" r:id="rId10"/>
    <p:sldLayoutId id="2147484660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498348" y="575426"/>
            <a:ext cx="8147304" cy="3313667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3600" b="1" dirty="0" smtClean="0">
                <a:latin typeface="Corbel"/>
              </a:rPr>
              <a:t>Влияние стилей привязанности партнеров на супружеские отношения.  </a:t>
            </a:r>
            <a:br>
              <a:rPr lang="ru-RU" sz="3600" b="1" dirty="0" smtClean="0">
                <a:latin typeface="Corbel"/>
              </a:rPr>
            </a:br>
            <a:r>
              <a:rPr lang="ru-RU" sz="3600" b="1" dirty="0" smtClean="0">
                <a:latin typeface="Corbel"/>
              </a:rPr>
              <a:t>Эмоционально-фокусированная терапия пар в преодолении супружеского </a:t>
            </a:r>
            <a:r>
              <a:rPr lang="ru-RU" sz="3600" b="1" dirty="0" err="1" smtClean="0">
                <a:latin typeface="Corbel"/>
              </a:rPr>
              <a:t>дистресса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8348" y="4385152"/>
            <a:ext cx="8147304" cy="1567542"/>
          </a:xfrm>
        </p:spPr>
        <p:txBody>
          <a:bodyPr>
            <a:noAutofit/>
          </a:bodyPr>
          <a:lstStyle/>
          <a:p>
            <a:r>
              <a:rPr lang="ru-RU" sz="2800" b="1" dirty="0" err="1" smtClean="0">
                <a:latin typeface="Corbel"/>
              </a:rPr>
              <a:t>Кокуркина</a:t>
            </a:r>
            <a:r>
              <a:rPr lang="ru-RU" sz="2800" b="1" dirty="0" smtClean="0">
                <a:latin typeface="Corbel"/>
              </a:rPr>
              <a:t> Наталья Игоревна</a:t>
            </a:r>
          </a:p>
          <a:p>
            <a:r>
              <a:rPr lang="ru-RU" sz="2800" b="1" dirty="0">
                <a:latin typeface="Corbel"/>
              </a:rPr>
              <a:t>п</a:t>
            </a:r>
            <a:r>
              <a:rPr lang="ru-RU" sz="2800" b="1" dirty="0" smtClean="0">
                <a:latin typeface="Corbel"/>
              </a:rPr>
              <a:t>сихолог-консультант, </a:t>
            </a:r>
          </a:p>
          <a:p>
            <a:r>
              <a:rPr lang="ru-RU" sz="2800" b="1" dirty="0" smtClean="0">
                <a:latin typeface="Corbel"/>
              </a:rPr>
              <a:t>системный семейный </a:t>
            </a:r>
            <a:r>
              <a:rPr lang="ru-RU" sz="2800" b="1" dirty="0" smtClean="0">
                <a:latin typeface="Corbel"/>
              </a:rPr>
              <a:t>терапевт   8 (903) 774-22-66</a:t>
            </a:r>
            <a:endParaRPr lang="ru-RU" sz="2800" b="1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269939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7" name="Picture 3" descr="infin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284538"/>
            <a:ext cx="2576513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18" name="TextBox 4"/>
          <p:cNvSpPr txBox="1">
            <a:spLocks noChangeArrowheads="1"/>
          </p:cNvSpPr>
          <p:nvPr/>
        </p:nvSpPr>
        <p:spPr bwMode="auto">
          <a:xfrm>
            <a:off x="922338" y="268288"/>
            <a:ext cx="7305675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ctr" eaLnBrk="1" hangingPunct="1"/>
            <a:r>
              <a:rPr lang="en-US" sz="5400" dirty="0">
                <a:solidFill>
                  <a:srgbClr val="8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ru-RU" sz="3200" b="1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Цикл Взаимодействий</a:t>
            </a:r>
          </a:p>
          <a:p>
            <a:pPr algn="ctr" eaLnBrk="1" hangingPunct="1"/>
            <a:r>
              <a:rPr lang="en-US" sz="400" b="1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Scott </a:t>
            </a:r>
            <a:r>
              <a:rPr lang="en-US" sz="900" b="1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R. Woolley Ph.D. ©</a:t>
            </a:r>
          </a:p>
        </p:txBody>
      </p:sp>
      <p:sp>
        <p:nvSpPr>
          <p:cNvPr id="60419" name="TextBox 5"/>
          <p:cNvSpPr txBox="1">
            <a:spLocks noChangeArrowheads="1"/>
          </p:cNvSpPr>
          <p:nvPr/>
        </p:nvSpPr>
        <p:spPr bwMode="auto">
          <a:xfrm>
            <a:off x="0" y="1231900"/>
            <a:ext cx="4570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ctr" eaLnBrk="1" hangingPunct="1"/>
            <a:r>
              <a:rPr lang="ru-RU" sz="2400" b="1" dirty="0">
                <a:latin typeface="Times New Roman" charset="0"/>
                <a:cs typeface="Times New Roman" charset="0"/>
              </a:rPr>
              <a:t>Партнер </a:t>
            </a:r>
            <a:r>
              <a:rPr lang="ru-RU" sz="2400" b="1" dirty="0" smtClean="0">
                <a:latin typeface="Times New Roman" charset="0"/>
                <a:cs typeface="Times New Roman" charset="0"/>
              </a:rPr>
              <a:t>1 Преследующий</a:t>
            </a:r>
            <a:endParaRPr lang="en-US" sz="2400" b="1" dirty="0">
              <a:latin typeface="Times New Roman" charset="0"/>
              <a:cs typeface="Times New Roman" charset="0"/>
            </a:endParaRPr>
          </a:p>
        </p:txBody>
      </p:sp>
      <p:sp>
        <p:nvSpPr>
          <p:cNvPr id="60420" name="TextBox 6"/>
          <p:cNvSpPr txBox="1">
            <a:spLocks noChangeArrowheads="1"/>
          </p:cNvSpPr>
          <p:nvPr/>
        </p:nvSpPr>
        <p:spPr bwMode="auto">
          <a:xfrm>
            <a:off x="4570413" y="1231900"/>
            <a:ext cx="45735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ctr" eaLnBrk="1" hangingPunct="1"/>
            <a:r>
              <a:rPr lang="ru-RU" sz="2400" b="1" dirty="0">
                <a:latin typeface="Times New Roman" charset="0"/>
                <a:cs typeface="Times New Roman" charset="0"/>
              </a:rPr>
              <a:t>Партнер </a:t>
            </a:r>
            <a:r>
              <a:rPr lang="ru-RU" sz="2400" b="1" dirty="0" smtClean="0">
                <a:latin typeface="Times New Roman" charset="0"/>
                <a:cs typeface="Times New Roman" charset="0"/>
              </a:rPr>
              <a:t>2 Отстраняющийся</a:t>
            </a:r>
            <a:endParaRPr lang="en-US" sz="2400" b="1" dirty="0">
              <a:latin typeface="Times New Roman" charset="0"/>
              <a:cs typeface="Times New Roman" charset="0"/>
            </a:endParaRPr>
          </a:p>
        </p:txBody>
      </p:sp>
      <p:sp>
        <p:nvSpPr>
          <p:cNvPr id="60421" name="TextBox 7"/>
          <p:cNvSpPr txBox="1">
            <a:spLocks noChangeArrowheads="1"/>
          </p:cNvSpPr>
          <p:nvPr/>
        </p:nvSpPr>
        <p:spPr bwMode="auto">
          <a:xfrm>
            <a:off x="0" y="4200525"/>
            <a:ext cx="91440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ru-RU"/>
              <a:t>--------------------------------------------------------------------------------------------------------------------------------------------------------------------------------------</a:t>
            </a:r>
            <a:endParaRPr lang="en-US"/>
          </a:p>
        </p:txBody>
      </p:sp>
      <p:sp>
        <p:nvSpPr>
          <p:cNvPr id="60422" name="TextBox 8"/>
          <p:cNvSpPr txBox="1">
            <a:spLocks noChangeArrowheads="1"/>
          </p:cNvSpPr>
          <p:nvPr/>
        </p:nvSpPr>
        <p:spPr bwMode="auto">
          <a:xfrm>
            <a:off x="1812925" y="2209800"/>
            <a:ext cx="2757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ru-RU" sz="2000">
                <a:latin typeface="Times New Roman" charset="0"/>
                <a:cs typeface="Times New Roman" charset="0"/>
              </a:rPr>
              <a:t>Поведение/Действия</a:t>
            </a:r>
            <a:endParaRPr lang="en-US" sz="2000">
              <a:latin typeface="Times New Roman" charset="0"/>
              <a:cs typeface="Times New Roman" charset="0"/>
            </a:endParaRPr>
          </a:p>
        </p:txBody>
      </p:sp>
      <p:sp>
        <p:nvSpPr>
          <p:cNvPr id="60423" name="TextBox 9"/>
          <p:cNvSpPr txBox="1">
            <a:spLocks noChangeArrowheads="1"/>
          </p:cNvSpPr>
          <p:nvPr/>
        </p:nvSpPr>
        <p:spPr bwMode="auto">
          <a:xfrm>
            <a:off x="4797425" y="2209800"/>
            <a:ext cx="4097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ru-RU" sz="2000">
                <a:latin typeface="Times New Roman" charset="0"/>
                <a:cs typeface="Times New Roman" charset="0"/>
              </a:rPr>
              <a:t>Поведение/Действия</a:t>
            </a:r>
            <a:endParaRPr lang="en-US" sz="2000">
              <a:latin typeface="Times New Roman" charset="0"/>
              <a:cs typeface="Times New Roman" charset="0"/>
            </a:endParaRPr>
          </a:p>
        </p:txBody>
      </p:sp>
      <p:sp>
        <p:nvSpPr>
          <p:cNvPr id="60424" name="TextBox 10"/>
          <p:cNvSpPr txBox="1">
            <a:spLocks noChangeArrowheads="1"/>
          </p:cNvSpPr>
          <p:nvPr/>
        </p:nvSpPr>
        <p:spPr bwMode="auto">
          <a:xfrm>
            <a:off x="249238" y="2924175"/>
            <a:ext cx="3365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ru-RU" sz="2000">
                <a:latin typeface="Times New Roman" charset="0"/>
                <a:cs typeface="Times New Roman" charset="0"/>
              </a:rPr>
              <a:t>Восприятие/Приписывание</a:t>
            </a:r>
          </a:p>
          <a:p>
            <a:pPr eaLnBrk="1" hangingPunct="1"/>
            <a:r>
              <a:rPr lang="ru-RU" sz="2000">
                <a:latin typeface="Times New Roman" charset="0"/>
                <a:cs typeface="Times New Roman" charset="0"/>
              </a:rPr>
              <a:t>ВРМ</a:t>
            </a:r>
            <a:r>
              <a:rPr lang="en-US" sz="2000">
                <a:latin typeface="Times New Roman" charset="0"/>
                <a:cs typeface="Times New Roman" charset="0"/>
              </a:rPr>
              <a:t>*</a:t>
            </a:r>
          </a:p>
        </p:txBody>
      </p:sp>
      <p:sp>
        <p:nvSpPr>
          <p:cNvPr id="60425" name="TextBox 11"/>
          <p:cNvSpPr txBox="1">
            <a:spLocks noChangeArrowheads="1"/>
          </p:cNvSpPr>
          <p:nvPr/>
        </p:nvSpPr>
        <p:spPr bwMode="auto">
          <a:xfrm>
            <a:off x="5602288" y="2924175"/>
            <a:ext cx="35099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r" eaLnBrk="1" hangingPunct="1"/>
            <a:r>
              <a:rPr lang="ru-RU" sz="2000">
                <a:latin typeface="Times New Roman" charset="0"/>
                <a:cs typeface="Times New Roman" charset="0"/>
              </a:rPr>
              <a:t>Восприятие/Приписывание</a:t>
            </a:r>
            <a:endParaRPr lang="en-US" sz="2000">
              <a:latin typeface="Times New Roman" charset="0"/>
              <a:cs typeface="Times New Roman" charset="0"/>
            </a:endParaRPr>
          </a:p>
          <a:p>
            <a:pPr algn="r" eaLnBrk="1" hangingPunct="1"/>
            <a:r>
              <a:rPr lang="ru-RU" sz="2000">
                <a:latin typeface="Times New Roman" charset="0"/>
                <a:cs typeface="Times New Roman" charset="0"/>
              </a:rPr>
              <a:t>ВРМ</a:t>
            </a:r>
            <a:r>
              <a:rPr lang="en-US" sz="2000">
                <a:latin typeface="Times New Roman" charset="0"/>
                <a:cs typeface="Times New Roman" charset="0"/>
              </a:rPr>
              <a:t>*</a:t>
            </a:r>
          </a:p>
        </p:txBody>
      </p:sp>
      <p:sp>
        <p:nvSpPr>
          <p:cNvPr id="60426" name="TextBox 12"/>
          <p:cNvSpPr txBox="1">
            <a:spLocks noChangeArrowheads="1"/>
          </p:cNvSpPr>
          <p:nvPr/>
        </p:nvSpPr>
        <p:spPr bwMode="auto">
          <a:xfrm>
            <a:off x="249238" y="3717925"/>
            <a:ext cx="252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ru-RU" sz="2000">
                <a:latin typeface="Times New Roman" charset="0"/>
                <a:cs typeface="Times New Roman" charset="0"/>
              </a:rPr>
              <a:t>Вторичные эмоции</a:t>
            </a:r>
            <a:endParaRPr lang="en-US" sz="2000">
              <a:latin typeface="Times New Roman" charset="0"/>
              <a:cs typeface="Times New Roman" charset="0"/>
            </a:endParaRPr>
          </a:p>
        </p:txBody>
      </p:sp>
      <p:sp>
        <p:nvSpPr>
          <p:cNvPr id="60427" name="TextBox 13"/>
          <p:cNvSpPr txBox="1">
            <a:spLocks noChangeArrowheads="1"/>
          </p:cNvSpPr>
          <p:nvPr/>
        </p:nvSpPr>
        <p:spPr bwMode="auto">
          <a:xfrm>
            <a:off x="6513513" y="3717925"/>
            <a:ext cx="2381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ru-RU" sz="2000">
                <a:latin typeface="Times New Roman" charset="0"/>
                <a:cs typeface="Times New Roman" charset="0"/>
              </a:rPr>
              <a:t>Вторичные эмоции</a:t>
            </a:r>
            <a:endParaRPr lang="en-US" sz="2000">
              <a:latin typeface="Times New Roman" charset="0"/>
              <a:cs typeface="Times New Roman" charset="0"/>
            </a:endParaRPr>
          </a:p>
        </p:txBody>
      </p:sp>
      <p:sp>
        <p:nvSpPr>
          <p:cNvPr id="60428" name="TextBox 14"/>
          <p:cNvSpPr txBox="1">
            <a:spLocks noChangeArrowheads="1"/>
          </p:cNvSpPr>
          <p:nvPr/>
        </p:nvSpPr>
        <p:spPr bwMode="auto">
          <a:xfrm>
            <a:off x="827088" y="4868863"/>
            <a:ext cx="2366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ru-RU" sz="2000">
                <a:latin typeface="Times New Roman" charset="0"/>
                <a:cs typeface="Times New Roman" charset="0"/>
              </a:rPr>
              <a:t>Первичные эмоции</a:t>
            </a:r>
            <a:endParaRPr lang="en-US" sz="2000">
              <a:latin typeface="Times New Roman" charset="0"/>
              <a:cs typeface="Times New Roman" charset="0"/>
            </a:endParaRPr>
          </a:p>
        </p:txBody>
      </p:sp>
      <p:sp>
        <p:nvSpPr>
          <p:cNvPr id="60429" name="TextBox 15"/>
          <p:cNvSpPr txBox="1">
            <a:spLocks noChangeArrowheads="1"/>
          </p:cNvSpPr>
          <p:nvPr/>
        </p:nvSpPr>
        <p:spPr bwMode="auto">
          <a:xfrm>
            <a:off x="6011863" y="4868863"/>
            <a:ext cx="2463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ru-RU" sz="2000">
                <a:latin typeface="Times New Roman" charset="0"/>
                <a:cs typeface="Times New Roman" charset="0"/>
              </a:rPr>
              <a:t>Первичные эмоции</a:t>
            </a:r>
            <a:endParaRPr lang="en-US" sz="2000">
              <a:latin typeface="Times New Roman" charset="0"/>
              <a:cs typeface="Times New Roman" charset="0"/>
            </a:endParaRPr>
          </a:p>
        </p:txBody>
      </p:sp>
      <p:sp>
        <p:nvSpPr>
          <p:cNvPr id="60430" name="TextBox 16"/>
          <p:cNvSpPr txBox="1">
            <a:spLocks noChangeArrowheads="1"/>
          </p:cNvSpPr>
          <p:nvPr/>
        </p:nvSpPr>
        <p:spPr bwMode="auto">
          <a:xfrm>
            <a:off x="434975" y="5600700"/>
            <a:ext cx="37004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r" eaLnBrk="1" hangingPunct="1"/>
            <a:r>
              <a:rPr lang="ru-RU" sz="2000">
                <a:latin typeface="Times New Roman" charset="0"/>
                <a:cs typeface="Times New Roman" charset="0"/>
              </a:rPr>
              <a:t>Неудовлетворенные</a:t>
            </a:r>
          </a:p>
          <a:p>
            <a:pPr algn="r" eaLnBrk="1" hangingPunct="1"/>
            <a:r>
              <a:rPr lang="ru-RU" sz="2000">
                <a:latin typeface="Times New Roman" charset="0"/>
                <a:cs typeface="Times New Roman" charset="0"/>
              </a:rPr>
              <a:t>потребности привязанности</a:t>
            </a:r>
            <a:endParaRPr lang="en-US" sz="2000">
              <a:latin typeface="Times New Roman" charset="0"/>
              <a:cs typeface="Times New Roman" charset="0"/>
            </a:endParaRPr>
          </a:p>
        </p:txBody>
      </p:sp>
      <p:sp>
        <p:nvSpPr>
          <p:cNvPr id="60431" name="TextBox 17"/>
          <p:cNvSpPr txBox="1">
            <a:spLocks noChangeArrowheads="1"/>
          </p:cNvSpPr>
          <p:nvPr/>
        </p:nvSpPr>
        <p:spPr bwMode="auto">
          <a:xfrm>
            <a:off x="4949825" y="5600700"/>
            <a:ext cx="3803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ru-RU" sz="2000">
                <a:latin typeface="Times New Roman" charset="0"/>
                <a:cs typeface="Times New Roman" charset="0"/>
              </a:rPr>
              <a:t>Неудовлетворенные</a:t>
            </a:r>
          </a:p>
          <a:p>
            <a:pPr eaLnBrk="1" hangingPunct="1"/>
            <a:r>
              <a:rPr lang="ru-RU" sz="2000">
                <a:latin typeface="Times New Roman" charset="0"/>
                <a:cs typeface="Times New Roman" charset="0"/>
              </a:rPr>
              <a:t>потребности привязанности</a:t>
            </a:r>
            <a:endParaRPr lang="en-US" sz="2000">
              <a:latin typeface="Times New Roman" charset="0"/>
              <a:cs typeface="Times New Roman" charset="0"/>
            </a:endParaRPr>
          </a:p>
        </p:txBody>
      </p:sp>
      <p:sp>
        <p:nvSpPr>
          <p:cNvPr id="60432" name="TextBox 1"/>
          <p:cNvSpPr txBox="1">
            <a:spLocks noChangeArrowheads="1"/>
          </p:cNvSpPr>
          <p:nvPr/>
        </p:nvSpPr>
        <p:spPr bwMode="auto">
          <a:xfrm>
            <a:off x="179388" y="6381750"/>
            <a:ext cx="8820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ctr" eaLnBrk="1" hangingPunct="1"/>
            <a:r>
              <a:rPr lang="en-US" sz="1600"/>
              <a:t>*</a:t>
            </a:r>
            <a:r>
              <a:rPr lang="ru-RU" sz="1600"/>
              <a:t>ВРМ: Внутренние Рабочие Модели (Боулби)</a:t>
            </a:r>
            <a:endParaRPr lang="en-US" sz="160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67F9-E041-C74B-B48C-161A8261BD6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114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sz="3600" dirty="0" smtClean="0"/>
              <a:t>Именно негативные эмоции отражают и одновременно задают ограниченные паттерны взаимодействия, такие как требование – отстранение. Эти паттерны делают невозможной безопасную эмоциональную вовлеченность, необходимую для создания надежной связи.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19967F9-E041-C74B-B48C-161A8261BD6C}" type="slidenum">
              <a:rPr lang="ru-RU" smtClean="0"/>
              <a:t>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115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7" name="Picture 3" descr="infin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284538"/>
            <a:ext cx="2576513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18" name="TextBox 4"/>
          <p:cNvSpPr txBox="1">
            <a:spLocks noChangeArrowheads="1"/>
          </p:cNvSpPr>
          <p:nvPr/>
        </p:nvSpPr>
        <p:spPr bwMode="auto">
          <a:xfrm>
            <a:off x="922338" y="268288"/>
            <a:ext cx="7305675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ctr" eaLnBrk="1" hangingPunct="1"/>
            <a:r>
              <a:rPr lang="en-US" sz="5400" dirty="0">
                <a:solidFill>
                  <a:srgbClr val="8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ru-RU" sz="3200" b="1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Цикл Взаимодействий</a:t>
            </a:r>
          </a:p>
          <a:p>
            <a:pPr algn="ctr" eaLnBrk="1" hangingPunct="1"/>
            <a:r>
              <a:rPr lang="en-US" sz="400" b="1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Scott </a:t>
            </a:r>
            <a:r>
              <a:rPr lang="en-US" sz="900" b="1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R. Woolley Ph.D. ©</a:t>
            </a:r>
          </a:p>
        </p:txBody>
      </p:sp>
      <p:sp>
        <p:nvSpPr>
          <p:cNvPr id="60419" name="TextBox 5"/>
          <p:cNvSpPr txBox="1">
            <a:spLocks noChangeArrowheads="1"/>
          </p:cNvSpPr>
          <p:nvPr/>
        </p:nvSpPr>
        <p:spPr bwMode="auto">
          <a:xfrm>
            <a:off x="0" y="1231900"/>
            <a:ext cx="4570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ctr" eaLnBrk="1" hangingPunct="1"/>
            <a:r>
              <a:rPr lang="ru-RU" sz="2400" b="1" dirty="0">
                <a:latin typeface="Times New Roman" charset="0"/>
                <a:cs typeface="Times New Roman" charset="0"/>
              </a:rPr>
              <a:t>Партнер 1</a:t>
            </a:r>
            <a:endParaRPr lang="en-US" sz="2400" b="1" dirty="0">
              <a:latin typeface="Times New Roman" charset="0"/>
              <a:cs typeface="Times New Roman" charset="0"/>
            </a:endParaRPr>
          </a:p>
        </p:txBody>
      </p:sp>
      <p:sp>
        <p:nvSpPr>
          <p:cNvPr id="60420" name="TextBox 6"/>
          <p:cNvSpPr txBox="1">
            <a:spLocks noChangeArrowheads="1"/>
          </p:cNvSpPr>
          <p:nvPr/>
        </p:nvSpPr>
        <p:spPr bwMode="auto">
          <a:xfrm>
            <a:off x="4570413" y="1231900"/>
            <a:ext cx="45735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ctr" eaLnBrk="1" hangingPunct="1"/>
            <a:r>
              <a:rPr lang="ru-RU" sz="2400" b="1">
                <a:latin typeface="Times New Roman" charset="0"/>
                <a:cs typeface="Times New Roman" charset="0"/>
              </a:rPr>
              <a:t>Партнер 2</a:t>
            </a:r>
            <a:endParaRPr lang="en-US" sz="2400" b="1">
              <a:latin typeface="Times New Roman" charset="0"/>
              <a:cs typeface="Times New Roman" charset="0"/>
            </a:endParaRPr>
          </a:p>
        </p:txBody>
      </p:sp>
      <p:sp>
        <p:nvSpPr>
          <p:cNvPr id="60421" name="TextBox 7"/>
          <p:cNvSpPr txBox="1">
            <a:spLocks noChangeArrowheads="1"/>
          </p:cNvSpPr>
          <p:nvPr/>
        </p:nvSpPr>
        <p:spPr bwMode="auto">
          <a:xfrm>
            <a:off x="0" y="4200525"/>
            <a:ext cx="91440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ru-RU"/>
              <a:t>--------------------------------------------------------------------------------------------------------------------------------------------------------------------------------------</a:t>
            </a:r>
            <a:endParaRPr lang="en-US"/>
          </a:p>
        </p:txBody>
      </p:sp>
      <p:sp>
        <p:nvSpPr>
          <p:cNvPr id="60422" name="TextBox 8"/>
          <p:cNvSpPr txBox="1">
            <a:spLocks noChangeArrowheads="1"/>
          </p:cNvSpPr>
          <p:nvPr/>
        </p:nvSpPr>
        <p:spPr bwMode="auto">
          <a:xfrm>
            <a:off x="1812925" y="2209800"/>
            <a:ext cx="2757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ru-RU" sz="2000">
                <a:latin typeface="Times New Roman" charset="0"/>
                <a:cs typeface="Times New Roman" charset="0"/>
              </a:rPr>
              <a:t>Поведение/Действия</a:t>
            </a:r>
            <a:endParaRPr lang="en-US" sz="2000">
              <a:latin typeface="Times New Roman" charset="0"/>
              <a:cs typeface="Times New Roman" charset="0"/>
            </a:endParaRPr>
          </a:p>
        </p:txBody>
      </p:sp>
      <p:sp>
        <p:nvSpPr>
          <p:cNvPr id="60423" name="TextBox 9"/>
          <p:cNvSpPr txBox="1">
            <a:spLocks noChangeArrowheads="1"/>
          </p:cNvSpPr>
          <p:nvPr/>
        </p:nvSpPr>
        <p:spPr bwMode="auto">
          <a:xfrm>
            <a:off x="4797425" y="2209800"/>
            <a:ext cx="4097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ru-RU" sz="2000">
                <a:latin typeface="Times New Roman" charset="0"/>
                <a:cs typeface="Times New Roman" charset="0"/>
              </a:rPr>
              <a:t>Поведение/Действия</a:t>
            </a:r>
            <a:endParaRPr lang="en-US" sz="2000">
              <a:latin typeface="Times New Roman" charset="0"/>
              <a:cs typeface="Times New Roman" charset="0"/>
            </a:endParaRPr>
          </a:p>
        </p:txBody>
      </p:sp>
      <p:sp>
        <p:nvSpPr>
          <p:cNvPr id="60424" name="TextBox 10"/>
          <p:cNvSpPr txBox="1">
            <a:spLocks noChangeArrowheads="1"/>
          </p:cNvSpPr>
          <p:nvPr/>
        </p:nvSpPr>
        <p:spPr bwMode="auto">
          <a:xfrm>
            <a:off x="249238" y="2924175"/>
            <a:ext cx="3365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ru-RU" sz="2000">
                <a:latin typeface="Times New Roman" charset="0"/>
                <a:cs typeface="Times New Roman" charset="0"/>
              </a:rPr>
              <a:t>Восприятие/Приписывание</a:t>
            </a:r>
          </a:p>
          <a:p>
            <a:pPr eaLnBrk="1" hangingPunct="1"/>
            <a:r>
              <a:rPr lang="ru-RU" sz="2000">
                <a:latin typeface="Times New Roman" charset="0"/>
                <a:cs typeface="Times New Roman" charset="0"/>
              </a:rPr>
              <a:t>ВРМ</a:t>
            </a:r>
            <a:r>
              <a:rPr lang="en-US" sz="2000">
                <a:latin typeface="Times New Roman" charset="0"/>
                <a:cs typeface="Times New Roman" charset="0"/>
              </a:rPr>
              <a:t>*</a:t>
            </a:r>
          </a:p>
        </p:txBody>
      </p:sp>
      <p:sp>
        <p:nvSpPr>
          <p:cNvPr id="60425" name="TextBox 11"/>
          <p:cNvSpPr txBox="1">
            <a:spLocks noChangeArrowheads="1"/>
          </p:cNvSpPr>
          <p:nvPr/>
        </p:nvSpPr>
        <p:spPr bwMode="auto">
          <a:xfrm>
            <a:off x="5602288" y="2924175"/>
            <a:ext cx="35099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r" eaLnBrk="1" hangingPunct="1"/>
            <a:r>
              <a:rPr lang="ru-RU" sz="2000">
                <a:latin typeface="Times New Roman" charset="0"/>
                <a:cs typeface="Times New Roman" charset="0"/>
              </a:rPr>
              <a:t>Восприятие/Приписывание</a:t>
            </a:r>
            <a:endParaRPr lang="en-US" sz="2000">
              <a:latin typeface="Times New Roman" charset="0"/>
              <a:cs typeface="Times New Roman" charset="0"/>
            </a:endParaRPr>
          </a:p>
          <a:p>
            <a:pPr algn="r" eaLnBrk="1" hangingPunct="1"/>
            <a:r>
              <a:rPr lang="ru-RU" sz="2000">
                <a:latin typeface="Times New Roman" charset="0"/>
                <a:cs typeface="Times New Roman" charset="0"/>
              </a:rPr>
              <a:t>ВРМ</a:t>
            </a:r>
            <a:r>
              <a:rPr lang="en-US" sz="2000">
                <a:latin typeface="Times New Roman" charset="0"/>
                <a:cs typeface="Times New Roman" charset="0"/>
              </a:rPr>
              <a:t>*</a:t>
            </a:r>
          </a:p>
        </p:txBody>
      </p:sp>
      <p:sp>
        <p:nvSpPr>
          <p:cNvPr id="60426" name="TextBox 12"/>
          <p:cNvSpPr txBox="1">
            <a:spLocks noChangeArrowheads="1"/>
          </p:cNvSpPr>
          <p:nvPr/>
        </p:nvSpPr>
        <p:spPr bwMode="auto">
          <a:xfrm>
            <a:off x="249238" y="3717925"/>
            <a:ext cx="252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ru-RU" sz="2000">
                <a:latin typeface="Times New Roman" charset="0"/>
                <a:cs typeface="Times New Roman" charset="0"/>
              </a:rPr>
              <a:t>Вторичные эмоции</a:t>
            </a:r>
            <a:endParaRPr lang="en-US" sz="2000">
              <a:latin typeface="Times New Roman" charset="0"/>
              <a:cs typeface="Times New Roman" charset="0"/>
            </a:endParaRPr>
          </a:p>
        </p:txBody>
      </p:sp>
      <p:sp>
        <p:nvSpPr>
          <p:cNvPr id="60427" name="TextBox 13"/>
          <p:cNvSpPr txBox="1">
            <a:spLocks noChangeArrowheads="1"/>
          </p:cNvSpPr>
          <p:nvPr/>
        </p:nvSpPr>
        <p:spPr bwMode="auto">
          <a:xfrm>
            <a:off x="6513513" y="3717925"/>
            <a:ext cx="2381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ru-RU" sz="2000">
                <a:latin typeface="Times New Roman" charset="0"/>
                <a:cs typeface="Times New Roman" charset="0"/>
              </a:rPr>
              <a:t>Вторичные эмоции</a:t>
            </a:r>
            <a:endParaRPr lang="en-US" sz="2000">
              <a:latin typeface="Times New Roman" charset="0"/>
              <a:cs typeface="Times New Roman" charset="0"/>
            </a:endParaRPr>
          </a:p>
        </p:txBody>
      </p:sp>
      <p:sp>
        <p:nvSpPr>
          <p:cNvPr id="60428" name="TextBox 14"/>
          <p:cNvSpPr txBox="1">
            <a:spLocks noChangeArrowheads="1"/>
          </p:cNvSpPr>
          <p:nvPr/>
        </p:nvSpPr>
        <p:spPr bwMode="auto">
          <a:xfrm>
            <a:off x="827088" y="4868863"/>
            <a:ext cx="2366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ru-RU" sz="2000">
                <a:latin typeface="Times New Roman" charset="0"/>
                <a:cs typeface="Times New Roman" charset="0"/>
              </a:rPr>
              <a:t>Первичные эмоции</a:t>
            </a:r>
            <a:endParaRPr lang="en-US" sz="2000">
              <a:latin typeface="Times New Roman" charset="0"/>
              <a:cs typeface="Times New Roman" charset="0"/>
            </a:endParaRPr>
          </a:p>
        </p:txBody>
      </p:sp>
      <p:sp>
        <p:nvSpPr>
          <p:cNvPr id="60429" name="TextBox 15"/>
          <p:cNvSpPr txBox="1">
            <a:spLocks noChangeArrowheads="1"/>
          </p:cNvSpPr>
          <p:nvPr/>
        </p:nvSpPr>
        <p:spPr bwMode="auto">
          <a:xfrm>
            <a:off x="6011863" y="4868863"/>
            <a:ext cx="2463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ru-RU" sz="2000">
                <a:latin typeface="Times New Roman" charset="0"/>
                <a:cs typeface="Times New Roman" charset="0"/>
              </a:rPr>
              <a:t>Первичные эмоции</a:t>
            </a:r>
            <a:endParaRPr lang="en-US" sz="2000">
              <a:latin typeface="Times New Roman" charset="0"/>
              <a:cs typeface="Times New Roman" charset="0"/>
            </a:endParaRPr>
          </a:p>
        </p:txBody>
      </p:sp>
      <p:sp>
        <p:nvSpPr>
          <p:cNvPr id="60430" name="TextBox 16"/>
          <p:cNvSpPr txBox="1">
            <a:spLocks noChangeArrowheads="1"/>
          </p:cNvSpPr>
          <p:nvPr/>
        </p:nvSpPr>
        <p:spPr bwMode="auto">
          <a:xfrm>
            <a:off x="434975" y="5600700"/>
            <a:ext cx="37004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r" eaLnBrk="1" hangingPunct="1"/>
            <a:r>
              <a:rPr lang="ru-RU" sz="2000">
                <a:latin typeface="Times New Roman" charset="0"/>
                <a:cs typeface="Times New Roman" charset="0"/>
              </a:rPr>
              <a:t>Неудовлетворенные</a:t>
            </a:r>
          </a:p>
          <a:p>
            <a:pPr algn="r" eaLnBrk="1" hangingPunct="1"/>
            <a:r>
              <a:rPr lang="ru-RU" sz="2000">
                <a:latin typeface="Times New Roman" charset="0"/>
                <a:cs typeface="Times New Roman" charset="0"/>
              </a:rPr>
              <a:t>потребности привязанности</a:t>
            </a:r>
            <a:endParaRPr lang="en-US" sz="2000">
              <a:latin typeface="Times New Roman" charset="0"/>
              <a:cs typeface="Times New Roman" charset="0"/>
            </a:endParaRPr>
          </a:p>
        </p:txBody>
      </p:sp>
      <p:sp>
        <p:nvSpPr>
          <p:cNvPr id="60431" name="TextBox 17"/>
          <p:cNvSpPr txBox="1">
            <a:spLocks noChangeArrowheads="1"/>
          </p:cNvSpPr>
          <p:nvPr/>
        </p:nvSpPr>
        <p:spPr bwMode="auto">
          <a:xfrm>
            <a:off x="4949825" y="5600700"/>
            <a:ext cx="3803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ru-RU" sz="2000">
                <a:latin typeface="Times New Roman" charset="0"/>
                <a:cs typeface="Times New Roman" charset="0"/>
              </a:rPr>
              <a:t>Неудовлетворенные</a:t>
            </a:r>
          </a:p>
          <a:p>
            <a:pPr eaLnBrk="1" hangingPunct="1"/>
            <a:r>
              <a:rPr lang="ru-RU" sz="2000">
                <a:latin typeface="Times New Roman" charset="0"/>
                <a:cs typeface="Times New Roman" charset="0"/>
              </a:rPr>
              <a:t>потребности привязанности</a:t>
            </a:r>
            <a:endParaRPr lang="en-US" sz="2000">
              <a:latin typeface="Times New Roman" charset="0"/>
              <a:cs typeface="Times New Roman" charset="0"/>
            </a:endParaRPr>
          </a:p>
        </p:txBody>
      </p:sp>
      <p:sp>
        <p:nvSpPr>
          <p:cNvPr id="60432" name="TextBox 1"/>
          <p:cNvSpPr txBox="1">
            <a:spLocks noChangeArrowheads="1"/>
          </p:cNvSpPr>
          <p:nvPr/>
        </p:nvSpPr>
        <p:spPr bwMode="auto">
          <a:xfrm>
            <a:off x="179388" y="6381750"/>
            <a:ext cx="8820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D7E2EE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ctr" eaLnBrk="1" hangingPunct="1"/>
            <a:r>
              <a:rPr lang="en-US" sz="1600"/>
              <a:t>*</a:t>
            </a:r>
            <a:r>
              <a:rPr lang="ru-RU" sz="1600"/>
              <a:t>ВРМ: Внутренние Рабочие Модели (Боулби)</a:t>
            </a:r>
            <a:endParaRPr lang="en-US" sz="160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67F9-E041-C74B-B48C-161A8261BD6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541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/>
              <a:t>Страхи и неудовлетворенные потребности привязанности  - «топливо» в негативном цикле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Быть отвергнутым;</a:t>
            </a:r>
          </a:p>
          <a:p>
            <a:r>
              <a:rPr lang="ru-RU" dirty="0" smtClean="0"/>
              <a:t>Быть оставленным;</a:t>
            </a:r>
          </a:p>
          <a:p>
            <a:r>
              <a:rPr lang="ru-RU" dirty="0" smtClean="0"/>
              <a:t>Не соответствовать ожиданиям;</a:t>
            </a:r>
          </a:p>
          <a:p>
            <a:r>
              <a:rPr lang="ru-RU" dirty="0" smtClean="0"/>
              <a:t>Быть неудачником;</a:t>
            </a:r>
          </a:p>
          <a:p>
            <a:r>
              <a:rPr lang="ru-RU" dirty="0" smtClean="0"/>
              <a:t>Быть непринятым или недооцененным;</a:t>
            </a:r>
          </a:p>
          <a:p>
            <a:r>
              <a:rPr lang="ru-RU" dirty="0" smtClean="0"/>
              <a:t>Недостойным любви, никому не нужным и др.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Знать, что я обладаю ценностью и имею значение в жизни этого человека;</a:t>
            </a:r>
          </a:p>
          <a:p>
            <a:r>
              <a:rPr lang="ru-RU" dirty="0" smtClean="0"/>
              <a:t>Быть утешенным и быть в объятиях в состоянии уязвимости;</a:t>
            </a:r>
          </a:p>
          <a:p>
            <a:r>
              <a:rPr lang="ru-RU" dirty="0" smtClean="0"/>
              <a:t>Иметь заверения, что другой ответит на открытость, когда это будет необходимо и др.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2400" dirty="0" smtClean="0"/>
              <a:t>Страхи привязанности</a:t>
            </a:r>
            <a:endParaRPr lang="ru-RU" sz="2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Потребности привязанности:</a:t>
            </a:r>
            <a:endParaRPr lang="ru-RU" sz="2400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119967F9-E041-C74B-B48C-161A8261BD6C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796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Терапевтический процесс в ЭФТ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Работа терапевта в этом подходе хорошо структурирована.</a:t>
            </a:r>
          </a:p>
          <a:p>
            <a:r>
              <a:rPr lang="ru-RU" sz="4000" dirty="0" smtClean="0"/>
              <a:t>Процесс терапии включает </a:t>
            </a:r>
          </a:p>
          <a:p>
            <a:pPr marL="0" indent="0">
              <a:buNone/>
            </a:pPr>
            <a:r>
              <a:rPr lang="ru-RU" sz="4000" b="1" dirty="0" smtClean="0"/>
              <a:t>3 стадии и 9 шагов</a:t>
            </a:r>
            <a:r>
              <a:rPr lang="ru-RU" sz="4000" dirty="0" smtClean="0"/>
              <a:t>, которые терапевт проходит совместно с парой.</a:t>
            </a:r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19967F9-E041-C74B-B48C-161A8261BD6C}" type="slidenum">
              <a:rPr lang="ru-RU" smtClean="0"/>
              <a:t>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205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ЭФТ терапевт помогает паре: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582950"/>
            <a:ext cx="8153400" cy="473145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>
              <a:lnSpc>
                <a:spcPct val="110000"/>
              </a:lnSpc>
            </a:pPr>
            <a:r>
              <a:rPr lang="ru-RU" sz="3600" dirty="0"/>
              <a:t>о</a:t>
            </a:r>
            <a:r>
              <a:rPr lang="ru-RU" sz="3600" dirty="0" smtClean="0"/>
              <a:t>сознать и прочувствовать тенденции к действиям;</a:t>
            </a:r>
          </a:p>
          <a:p>
            <a:pPr>
              <a:lnSpc>
                <a:spcPct val="110000"/>
              </a:lnSpc>
            </a:pPr>
            <a:r>
              <a:rPr lang="ru-RU" sz="3600" dirty="0"/>
              <a:t>и</a:t>
            </a:r>
            <a:r>
              <a:rPr lang="ru-RU" sz="3600" dirty="0" smtClean="0"/>
              <a:t>сследовать страхи и потребности привязанности, скрытые за защитным поведением (« я злюсь, но мною движет одиночество и страх»)</a:t>
            </a:r>
          </a:p>
          <a:p>
            <a:pPr>
              <a:lnSpc>
                <a:spcPct val="110000"/>
              </a:lnSpc>
            </a:pPr>
            <a:r>
              <a:rPr lang="ru-RU" sz="3600" dirty="0"/>
              <a:t>увидеть свой негативный </a:t>
            </a:r>
            <a:r>
              <a:rPr lang="ru-RU" sz="3600" dirty="0" smtClean="0"/>
              <a:t>цикл («Мы ссоримся, когда чувствуем одиночество или страх. Я давлю, а он меня игнорирует»)</a:t>
            </a:r>
          </a:p>
          <a:p>
            <a:pPr>
              <a:lnSpc>
                <a:spcPct val="110000"/>
              </a:lnSpc>
            </a:pPr>
            <a:r>
              <a:rPr lang="ru-RU" sz="3600" dirty="0" smtClean="0"/>
              <a:t>Рисковать, делясь уязвимыми чувствами (страхами и желаниями – «мне нужна твоя поддержка и одобрение» ),  </a:t>
            </a:r>
            <a:r>
              <a:rPr lang="ru-RU" sz="4000" dirty="0" smtClean="0"/>
              <a:t>т.е</a:t>
            </a:r>
            <a:r>
              <a:rPr lang="ru-RU" sz="3600" dirty="0" smtClean="0"/>
              <a:t>. делая противоположное тому, что происходит в отношениях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19967F9-E041-C74B-B48C-161A8261BD6C}" type="slidenum">
              <a:rPr lang="ru-RU" smtClean="0"/>
              <a:t>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797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Таким образом……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600" dirty="0" smtClean="0"/>
              <a:t>НАДЕЖНОСТЬ И БЕЗОПАСНОСТЬ в отношениях создается благодаря новому эмоциональному опыту в новых взаимодействиях партнеров, где есть эмоциональный  риск и способность быть уязвимым друг с другом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19967F9-E041-C74B-B48C-161A8261BD6C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424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kr2.png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573" r="-39389" b="16725"/>
          <a:stretch/>
        </p:blipFill>
        <p:spPr>
          <a:xfrm>
            <a:off x="1560513" y="0"/>
            <a:ext cx="7583487" cy="4568825"/>
          </a:xfr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9967F9-E041-C74B-B48C-161A8261BD6C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3925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Внутренние рабочие модели2: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dirty="0" smtClean="0"/>
              <a:t>Надежная: </a:t>
            </a:r>
            <a:r>
              <a:rPr lang="ru-RU" dirty="0" smtClean="0"/>
              <a:t>представления о себе как достойном и компетентном; мир и другие люди представляются надежными и безопасными.</a:t>
            </a:r>
          </a:p>
          <a:p>
            <a:endParaRPr lang="ru-RU" dirty="0" smtClean="0"/>
          </a:p>
          <a:p>
            <a:r>
              <a:rPr lang="ru-RU" b="1" i="1" dirty="0" smtClean="0"/>
              <a:t>Тревожная: </a:t>
            </a:r>
            <a:r>
              <a:rPr lang="ru-RU" dirty="0" smtClean="0"/>
              <a:t>представления о себе как недостойном человеке; мир и другие люди представляются ненадежными; сильная потребность в близости сочетается со страхом отвержения;</a:t>
            </a:r>
          </a:p>
          <a:p>
            <a:endParaRPr lang="ru-RU" dirty="0" smtClean="0"/>
          </a:p>
          <a:p>
            <a:r>
              <a:rPr lang="ru-RU" b="1" i="1" dirty="0" smtClean="0"/>
              <a:t>Избегающая: </a:t>
            </a:r>
            <a:r>
              <a:rPr lang="ru-RU" dirty="0" smtClean="0"/>
              <a:t>представления о себе как непривлекательном, некомпетентном и всегда недостаточно хорошем; мир и другие представляются ненадежными. Выглядят незаинтересованными в близких отношениях. Предпочитают не зависеть от других или чтобы другие зависели от них.</a:t>
            </a:r>
          </a:p>
          <a:p>
            <a:endParaRPr lang="ru-RU" dirty="0" smtClean="0"/>
          </a:p>
          <a:p>
            <a:r>
              <a:rPr lang="ru-RU" b="1" i="1" dirty="0" smtClean="0"/>
              <a:t>Дезорганизованная: </a:t>
            </a:r>
            <a:r>
              <a:rPr lang="ru-RU" dirty="0" smtClean="0"/>
              <a:t>нет организованных внутренних моделей.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19967F9-E041-C74B-B48C-161A8261BD6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6628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/>
              <a:t>Терапевтический процесс в ЭФТ =</a:t>
            </a:r>
            <a:br>
              <a:rPr lang="ru-RU" sz="3200" b="1" dirty="0"/>
            </a:br>
            <a:r>
              <a:rPr lang="ru-RU" sz="3200" b="1" dirty="0"/>
              <a:t>3 стадии и 9 шагов</a:t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b="1" dirty="0" smtClean="0"/>
              <a:t>Стадия 1: де-эскалация</a:t>
            </a:r>
          </a:p>
          <a:p>
            <a:r>
              <a:rPr lang="ru-RU" dirty="0" smtClean="0"/>
              <a:t>1. Диагностика и альянс</a:t>
            </a:r>
          </a:p>
          <a:p>
            <a:r>
              <a:rPr lang="ru-RU" dirty="0" smtClean="0"/>
              <a:t>2. Определение негативных циклов/проблем привязанности</a:t>
            </a:r>
          </a:p>
          <a:p>
            <a:r>
              <a:rPr lang="ru-RU" dirty="0" smtClean="0"/>
              <a:t>3. Определение не признаваемых эмоций привязанности</a:t>
            </a:r>
          </a:p>
          <a:p>
            <a:r>
              <a:rPr lang="ru-RU" dirty="0" smtClean="0"/>
              <a:t>4. Переопределение проблемы в терминах цикла, страхов или потребностей привязанности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19967F9-E041-C74B-B48C-161A8261BD6C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183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ЭФТ – краткосрочный подход к супружеской терапии (от 8 до 20 сессий). Создан в 80-е годы </a:t>
            </a:r>
            <a:r>
              <a:rPr lang="en-US" dirty="0" smtClean="0"/>
              <a:t>XX </a:t>
            </a:r>
            <a:r>
              <a:rPr lang="ru-RU" dirty="0" smtClean="0"/>
              <a:t>века </a:t>
            </a:r>
            <a:r>
              <a:rPr lang="ru-RU" dirty="0" err="1" smtClean="0"/>
              <a:t>Сьюзан</a:t>
            </a:r>
            <a:r>
              <a:rPr lang="ru-RU" dirty="0" smtClean="0"/>
              <a:t> Джонсон и Лесли Гринбергом, Канада</a:t>
            </a:r>
            <a:endParaRPr lang="ru-RU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Сьюзан</a:t>
            </a:r>
            <a:r>
              <a:rPr lang="ru-RU" dirty="0" smtClean="0"/>
              <a:t> Джонсон, создатель ЭФТ, Канада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049" b="1049"/>
          <a:stretch>
            <a:fillRect/>
          </a:stretch>
        </p:blipFill>
        <p:spPr/>
      </p:pic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9967F9-E041-C74B-B48C-161A8261BD6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328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Стадии и Шаги в ЭФТ  - продолжение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Стадия 2 – Реструктурирование связи</a:t>
            </a:r>
          </a:p>
          <a:p>
            <a:r>
              <a:rPr lang="ru-RU" dirty="0" smtClean="0"/>
              <a:t>5. </a:t>
            </a:r>
            <a:r>
              <a:rPr lang="ru-RU" dirty="0" err="1"/>
              <a:t>Н</a:t>
            </a:r>
            <a:r>
              <a:rPr lang="ru-RU" dirty="0" err="1" smtClean="0"/>
              <a:t>епризнаваемые</a:t>
            </a:r>
            <a:r>
              <a:rPr lang="ru-RU" dirty="0" smtClean="0"/>
              <a:t> страхи, потребности и аспекты Я теперь четко выражены и интегрируются в отношения</a:t>
            </a:r>
          </a:p>
          <a:p>
            <a:r>
              <a:rPr lang="ru-RU" dirty="0" smtClean="0"/>
              <a:t>6. </a:t>
            </a:r>
            <a:r>
              <a:rPr lang="ru-RU" dirty="0"/>
              <a:t>С</a:t>
            </a:r>
            <a:r>
              <a:rPr lang="ru-RU" dirty="0" smtClean="0"/>
              <a:t>оздание условий для принятия партнером новых реакций и переживаний</a:t>
            </a:r>
          </a:p>
          <a:p>
            <a:r>
              <a:rPr lang="ru-RU" dirty="0" smtClean="0"/>
              <a:t>7. Создание эмоциональной вовлеченности для выражения потребностей привязанности.</a:t>
            </a:r>
          </a:p>
          <a:p>
            <a:r>
              <a:rPr lang="ru-RU" b="1" i="1" dirty="0" smtClean="0"/>
              <a:t>СУТЬ 2 СТАДИИ– изменение позиций – смягчение обвиняющего и вовлечение отстраняющегося!!!</a:t>
            </a:r>
            <a:endParaRPr lang="ru-RU" b="1" i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19967F9-E041-C74B-B48C-161A8261BD6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765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ЭФТ стадии и шаги – продолжение…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Стадия 3 : Консолидация</a:t>
            </a:r>
          </a:p>
          <a:p>
            <a:r>
              <a:rPr lang="ru-RU" dirty="0" smtClean="0"/>
              <a:t>8. Помощь и поддержка найти новые решения старых проблем.</a:t>
            </a:r>
          </a:p>
          <a:p>
            <a:r>
              <a:rPr lang="ru-RU" dirty="0" smtClean="0"/>
              <a:t>9. Консолидация новых позиций и новых циклов поведения привязанности.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19967F9-E041-C74B-B48C-161A8261BD6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1108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mtClean="0"/>
              <a:t>Поведение А влияет на не признаваемые эмоции Б, и это выраженно в его вторичных эмоциях гнева/отстранения, которые в свою очередь влияют на не признаваемые эмоции и потребности привязанности А, что толкает его к определенным действиям,  и так цикл закольцовывается.</a:t>
            </a:r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19967F9-E041-C74B-B48C-161A8261BD6C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074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азвание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ЭФТ – интегративный подход:</a:t>
            </a:r>
            <a:endParaRPr lang="ru-RU" b="1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Теория привязанности (Джон </a:t>
            </a:r>
            <a:r>
              <a:rPr lang="ru-RU" sz="3200" dirty="0" err="1" smtClean="0"/>
              <a:t>Боулби</a:t>
            </a:r>
            <a:r>
              <a:rPr lang="ru-RU" sz="3200" dirty="0" smtClean="0"/>
              <a:t> и его последователи)</a:t>
            </a:r>
          </a:p>
          <a:p>
            <a:r>
              <a:rPr lang="ru-RU" sz="3200" dirty="0" smtClean="0"/>
              <a:t>Системная семейная терапия ( структурный подход С. </a:t>
            </a:r>
            <a:r>
              <a:rPr lang="ru-RU" sz="3200" dirty="0" err="1" smtClean="0"/>
              <a:t>Минухина</a:t>
            </a:r>
            <a:r>
              <a:rPr lang="ru-RU" sz="3200" dirty="0" smtClean="0"/>
              <a:t>)</a:t>
            </a:r>
          </a:p>
          <a:p>
            <a:r>
              <a:rPr lang="ru-RU" sz="3200" dirty="0" smtClean="0"/>
              <a:t>Гуманистический подход Карла </a:t>
            </a:r>
            <a:r>
              <a:rPr lang="ru-RU" sz="3200" dirty="0" err="1" smtClean="0"/>
              <a:t>Роджерса</a:t>
            </a:r>
            <a:endParaRPr lang="ru-RU" sz="3200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копирайт </a:t>
            </a:r>
            <a:r>
              <a:rPr lang="ru-RU" dirty="0" err="1" smtClean="0"/>
              <a:t>Кокуркина</a:t>
            </a:r>
            <a:r>
              <a:rPr lang="ru-RU" dirty="0" smtClean="0"/>
              <a:t> Н </a:t>
            </a:r>
            <a:r>
              <a:rPr lang="ru-RU" dirty="0" smtClean="0"/>
              <a:t>2016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19967F9-E041-C74B-B48C-161A8261BD6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072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Взгляд на отношения в паре через призму теории привязанности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Привязанность –  это врожденная потребность от «колыбели до могилы».</a:t>
            </a:r>
          </a:p>
          <a:p>
            <a:r>
              <a:rPr lang="ru-RU" sz="2800" dirty="0" smtClean="0"/>
              <a:t>Нет полной независимости. Зависимость – свойство человека как социального существа;</a:t>
            </a:r>
          </a:p>
          <a:p>
            <a:r>
              <a:rPr lang="ru-RU" sz="2800" dirty="0" smtClean="0"/>
              <a:t>Существует эффективная и неэффективная зависимость;</a:t>
            </a:r>
          </a:p>
          <a:p>
            <a:r>
              <a:rPr lang="ru-RU" sz="2800" dirty="0" smtClean="0"/>
              <a:t>Эффективная зависимость  поддерживает автономию  индивида и его уверенность в себе;</a:t>
            </a:r>
          </a:p>
          <a:p>
            <a:r>
              <a:rPr lang="ru-RU" sz="2800" dirty="0" smtClean="0"/>
              <a:t>Индивид обретает отдельность, сепарируется,  когда чувствует себя надежно;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19967F9-E041-C74B-B48C-161A8261BD6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1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kern="1700" dirty="0" smtClean="0"/>
              <a:t>Взгляд на отношения……</a:t>
            </a:r>
            <a:endParaRPr lang="ru-RU" sz="3600" b="1" kern="17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47334"/>
            <a:ext cx="8153400" cy="4495800"/>
          </a:xfrm>
        </p:spPr>
        <p:txBody>
          <a:bodyPr>
            <a:normAutofit/>
          </a:bodyPr>
          <a:lstStyle/>
          <a:p>
            <a:r>
              <a:rPr lang="ru-RU" dirty="0" smtClean="0"/>
              <a:t>Страх и неопределенность активируют потребность в привязанности.</a:t>
            </a:r>
          </a:p>
          <a:p>
            <a:r>
              <a:rPr lang="ru-RU" dirty="0" smtClean="0"/>
              <a:t>Присутствие фигуры привязанности (партнер), ее отзывчивость и доступность, успокаивает и приносит ощущение безопасности;</a:t>
            </a:r>
          </a:p>
          <a:p>
            <a:r>
              <a:rPr lang="ru-RU" dirty="0" smtClean="0"/>
              <a:t>При потере (связи) или разлуке наступает </a:t>
            </a:r>
            <a:r>
              <a:rPr lang="ru-RU" dirty="0" err="1" smtClean="0"/>
              <a:t>дистресс</a:t>
            </a:r>
            <a:r>
              <a:rPr lang="ru-RU" dirty="0" smtClean="0"/>
              <a:t>. </a:t>
            </a:r>
          </a:p>
          <a:p>
            <a:r>
              <a:rPr lang="ru-RU" dirty="0" smtClean="0"/>
              <a:t>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19967F9-E041-C74B-B48C-161A8261BD6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256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Супружеский </a:t>
            </a:r>
            <a:r>
              <a:rPr lang="ru-RU" dirty="0" err="1" smtClean="0"/>
              <a:t>дистресс</a:t>
            </a:r>
            <a:r>
              <a:rPr lang="ru-RU" dirty="0" smtClean="0"/>
              <a:t> с позиции ЭФТ терапевта: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19967F9-E041-C74B-B48C-161A8261BD6C}" type="slidenum">
              <a:rPr lang="ru-RU" smtClean="0"/>
              <a:t>6</a:t>
            </a:fld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Недостаток открытости и отзывчивости  во взаимодействиях запускает процесс </a:t>
            </a:r>
            <a:r>
              <a:rPr lang="ru-RU" dirty="0" err="1" smtClean="0"/>
              <a:t>дистресса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Личные потребности в привязанности оказываются </a:t>
            </a:r>
            <a:r>
              <a:rPr lang="ru-RU" dirty="0" err="1" smtClean="0"/>
              <a:t>неудовлетворены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Эта депривация и дистанция приводят к конфликту и </a:t>
            </a:r>
            <a:r>
              <a:rPr lang="ru-RU" dirty="0" err="1" smtClean="0"/>
              <a:t>дистрессу</a:t>
            </a:r>
            <a:r>
              <a:rPr lang="ru-RU" dirty="0" smtClean="0"/>
              <a:t>.</a:t>
            </a:r>
          </a:p>
          <a:p>
            <a:r>
              <a:rPr lang="ru-RU" dirty="0"/>
              <a:t>Поведение в ситуации </a:t>
            </a:r>
            <a:r>
              <a:rPr lang="ru-RU" dirty="0" err="1"/>
              <a:t>дистресса</a:t>
            </a:r>
            <a:r>
              <a:rPr lang="ru-RU" dirty="0"/>
              <a:t> определяется </a:t>
            </a:r>
            <a:r>
              <a:rPr lang="ru-RU" dirty="0" smtClean="0"/>
              <a:t>стилем привязанности.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1675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Стили привязанности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Описывают поведенческие паттерны в близких отношениях и способы эмоциональной регуляции;</a:t>
            </a:r>
          </a:p>
          <a:p>
            <a:r>
              <a:rPr lang="ru-RU" dirty="0" smtClean="0"/>
              <a:t>4 стиля привязанности:</a:t>
            </a:r>
          </a:p>
          <a:p>
            <a:pPr marL="0" indent="0">
              <a:buNone/>
            </a:pPr>
            <a:r>
              <a:rPr lang="ru-RU" b="1" dirty="0" smtClean="0"/>
              <a:t>НАДЕЖНАЯ </a:t>
            </a:r>
          </a:p>
          <a:p>
            <a:pPr marL="0" indent="0">
              <a:buNone/>
            </a:pPr>
            <a:r>
              <a:rPr lang="ru-RU" b="1" dirty="0" smtClean="0"/>
              <a:t>НЕ НАДЕЖНАЯ</a:t>
            </a:r>
            <a:r>
              <a:rPr lang="ru-RU" dirty="0" smtClean="0"/>
              <a:t>: </a:t>
            </a:r>
          </a:p>
          <a:p>
            <a:pPr lvl="1">
              <a:buFont typeface="Wingdings" charset="2"/>
              <a:buChar char="u"/>
            </a:pPr>
            <a:r>
              <a:rPr lang="ru-RU" dirty="0" smtClean="0"/>
              <a:t> тревожная </a:t>
            </a:r>
          </a:p>
          <a:p>
            <a:pPr lvl="1">
              <a:buFont typeface="Wingdings" charset="2"/>
              <a:buChar char="u"/>
            </a:pPr>
            <a:r>
              <a:rPr lang="ru-RU" dirty="0"/>
              <a:t>и</a:t>
            </a:r>
            <a:r>
              <a:rPr lang="ru-RU" dirty="0" smtClean="0"/>
              <a:t>збегающая</a:t>
            </a:r>
          </a:p>
          <a:p>
            <a:pPr lvl="1">
              <a:buFont typeface="Wingdings" charset="2"/>
              <a:buChar char="u"/>
            </a:pPr>
            <a:r>
              <a:rPr lang="ru-RU" dirty="0" smtClean="0"/>
              <a:t>Дезорганизованная (тревожно- избегающая)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19967F9-E041-C74B-B48C-161A8261BD6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76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Внутренние рабочие модели: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Стиль привязанности определяет внутренние рабочие </a:t>
            </a:r>
            <a:r>
              <a:rPr lang="ru-RU" sz="3200" b="1" i="1" dirty="0" smtClean="0"/>
              <a:t>модели собственного Я и мира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Внутренние рабочие модели отношение располагают людей к привычным формам взаимодействия с другими и к стратегиям эмоциональной регуляции;</a:t>
            </a:r>
          </a:p>
          <a:p>
            <a:r>
              <a:rPr lang="ru-RU" dirty="0" smtClean="0"/>
              <a:t>В случае угрозы разлуки или потери связи следующие стратегии: протест, цепляние, депрессия, отчаяние и отчуждение.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19967F9-E041-C74B-B48C-161A8261BD6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534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ru-RU" b="1" dirty="0">
                <a:latin typeface="Corbel" charset="0"/>
              </a:rPr>
              <a:t>История </a:t>
            </a:r>
            <a:r>
              <a:rPr kumimoji="0" lang="ru-RU" b="1" dirty="0" smtClean="0">
                <a:latin typeface="Corbel" charset="0"/>
              </a:rPr>
              <a:t>привязанности </a:t>
            </a:r>
            <a:br>
              <a:rPr kumimoji="0" lang="ru-RU" b="1" dirty="0" smtClean="0">
                <a:latin typeface="Corbel" charset="0"/>
              </a:rPr>
            </a:br>
            <a:endParaRPr kumimoji="0" lang="en-US" b="1" dirty="0">
              <a:latin typeface="Corbel" charset="0"/>
            </a:endParaRP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dirty="0">
                <a:latin typeface="Corbel" charset="0"/>
              </a:rPr>
              <a:t>Adult attachment </a:t>
            </a:r>
            <a:r>
              <a:rPr lang="en-US" sz="2800" dirty="0" smtClean="0">
                <a:latin typeface="Corbel" charset="0"/>
              </a:rPr>
              <a:t>interview </a:t>
            </a:r>
            <a:r>
              <a:rPr lang="en-US" sz="2800" dirty="0">
                <a:latin typeface="Corbel" charset="0"/>
              </a:rPr>
              <a:t>(Main,1985</a:t>
            </a:r>
            <a:r>
              <a:rPr lang="en-US" sz="2800" dirty="0" smtClean="0">
                <a:latin typeface="Corbel" charset="0"/>
              </a:rPr>
              <a:t>)</a:t>
            </a:r>
            <a:endParaRPr lang="ru-RU" sz="2800" dirty="0" smtClean="0">
              <a:latin typeface="Corbel" charset="0"/>
            </a:endParaRPr>
          </a:p>
          <a:p>
            <a:pPr>
              <a:lnSpc>
                <a:spcPct val="100000"/>
              </a:lnSpc>
            </a:pPr>
            <a:r>
              <a:rPr lang="ru-RU" sz="2800" dirty="0" smtClean="0">
                <a:latin typeface="Corbel" charset="0"/>
              </a:rPr>
              <a:t>Помогает понять отношение каждого партнера к  открытости, близости, эмоциям и уязвимости </a:t>
            </a:r>
            <a:endParaRPr kumimoji="0" lang="ru-RU" sz="2800" dirty="0">
              <a:latin typeface="Corbel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kumimoji="0" lang="ru-RU" sz="2800" dirty="0" smtClean="0">
                <a:latin typeface="Corbel" charset="0"/>
              </a:rPr>
              <a:t>Примеры вопросов:</a:t>
            </a:r>
          </a:p>
          <a:p>
            <a:pPr>
              <a:lnSpc>
                <a:spcPct val="100000"/>
              </a:lnSpc>
            </a:pPr>
            <a:r>
              <a:rPr kumimoji="0" lang="ru-RU" sz="2800" dirty="0" smtClean="0">
                <a:latin typeface="Corbel" charset="0"/>
              </a:rPr>
              <a:t>Когда Вы были маленьким, на кого вы могли рассчитывать и кому могли обратиться, когда были расстроены? </a:t>
            </a:r>
          </a:p>
          <a:p>
            <a:pPr>
              <a:lnSpc>
                <a:spcPct val="100000"/>
              </a:lnSpc>
            </a:pPr>
            <a:r>
              <a:rPr lang="ru-RU" sz="2800" dirty="0" smtClean="0">
                <a:latin typeface="Corbel" charset="0"/>
              </a:rPr>
              <a:t>Что происходило, когда Вам было грустно? К кому вы обращались за утешением? </a:t>
            </a:r>
          </a:p>
          <a:p>
            <a:pPr>
              <a:lnSpc>
                <a:spcPct val="100000"/>
              </a:lnSpc>
            </a:pPr>
            <a:r>
              <a:rPr kumimoji="0" lang="ru-RU" sz="2800" dirty="0" smtClean="0">
                <a:latin typeface="Corbel" charset="0"/>
              </a:rPr>
              <a:t>Был ли кто-то, с кем было чувство страха и небезопасности? </a:t>
            </a:r>
          </a:p>
          <a:p>
            <a:pPr>
              <a:lnSpc>
                <a:spcPct val="100000"/>
              </a:lnSpc>
            </a:pPr>
            <a:r>
              <a:rPr lang="ru-RU" sz="2800" dirty="0" smtClean="0">
                <a:latin typeface="Corbel" charset="0"/>
              </a:rPr>
              <a:t>Были ли потери и травмы? Как вы с ними справлялись?</a:t>
            </a:r>
            <a:endParaRPr kumimoji="0" lang="ru-RU" sz="2800" dirty="0" smtClean="0">
              <a:latin typeface="Corbe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51FA181-C2F4-674E-8884-098AD3A0351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копирайт Кокуркина Н 2016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669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3991</TotalTime>
  <Words>1523</Words>
  <Application>Microsoft Macintosh PowerPoint</Application>
  <PresentationFormat>Экран (4:3)</PresentationFormat>
  <Paragraphs>177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Обычная</vt:lpstr>
      <vt:lpstr>Влияние стилей привязанности партнеров на супружеские отношения.   Эмоционально-фокусированная терапия пар в преодолении супружеского дистресса</vt:lpstr>
      <vt:lpstr>Сьюзан Джонсон, создатель ЭФТ, Канада</vt:lpstr>
      <vt:lpstr>ЭФТ – интегративный подход:</vt:lpstr>
      <vt:lpstr>Взгляд на отношения в паре через призму теории привязанности:</vt:lpstr>
      <vt:lpstr>Взгляд на отношения……</vt:lpstr>
      <vt:lpstr>Супружеский дистресс с позиции ЭФТ терапевта:</vt:lpstr>
      <vt:lpstr>Стили привязанности</vt:lpstr>
      <vt:lpstr>Внутренние рабочие модели:</vt:lpstr>
      <vt:lpstr>История привязанности  </vt:lpstr>
      <vt:lpstr>Презентация PowerPoint</vt:lpstr>
      <vt:lpstr>Презентация PowerPoint</vt:lpstr>
      <vt:lpstr>Презентация PowerPoint</vt:lpstr>
      <vt:lpstr>Страхи и неудовлетворенные потребности привязанности  - «топливо» в негативном цикле</vt:lpstr>
      <vt:lpstr>Терапевтический процесс в ЭФТ </vt:lpstr>
      <vt:lpstr>ЭФТ терапевт помогает паре:</vt:lpstr>
      <vt:lpstr>Таким образом……</vt:lpstr>
      <vt:lpstr>Презентация PowerPoint</vt:lpstr>
      <vt:lpstr>Внутренние рабочие модели2:</vt:lpstr>
      <vt:lpstr>Терапевтический процесс в ЭФТ = 3 стадии и 9 шагов </vt:lpstr>
      <vt:lpstr>Стадии и Шаги в ЭФТ  - продолжение</vt:lpstr>
      <vt:lpstr>ЭФТ стадии и шаги – продолжение…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стилей привязанности партнеров на супружеские отношения. Эмоционально-фокусированная терапия пар в преодолении супружеского дистресса</dc:title>
  <dc:creator>VN</dc:creator>
  <cp:lastModifiedBy>Светлана Климова</cp:lastModifiedBy>
  <cp:revision>39</cp:revision>
  <dcterms:created xsi:type="dcterms:W3CDTF">2016-09-16T06:49:49Z</dcterms:created>
  <dcterms:modified xsi:type="dcterms:W3CDTF">2016-10-24T20:24:10Z</dcterms:modified>
</cp:coreProperties>
</file>