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392" r:id="rId6"/>
    <p:sldId id="393" r:id="rId7"/>
    <p:sldId id="407" r:id="rId8"/>
    <p:sldId id="394" r:id="rId9"/>
    <p:sldId id="395" r:id="rId10"/>
    <p:sldId id="368" r:id="rId11"/>
    <p:sldId id="403" r:id="rId12"/>
    <p:sldId id="404" r:id="rId13"/>
    <p:sldId id="400" r:id="rId14"/>
    <p:sldId id="377" r:id="rId15"/>
    <p:sldId id="396" r:id="rId16"/>
    <p:sldId id="376" r:id="rId17"/>
    <p:sldId id="397" r:id="rId18"/>
    <p:sldId id="378" r:id="rId19"/>
    <p:sldId id="371" r:id="rId20"/>
    <p:sldId id="380" r:id="rId21"/>
    <p:sldId id="379" r:id="rId22"/>
    <p:sldId id="262" r:id="rId23"/>
    <p:sldId id="398" r:id="rId24"/>
    <p:sldId id="401" r:id="rId25"/>
    <p:sldId id="399" r:id="rId26"/>
    <p:sldId id="391" r:id="rId27"/>
    <p:sldId id="384" r:id="rId28"/>
    <p:sldId id="388" r:id="rId29"/>
    <p:sldId id="382" r:id="rId30"/>
    <p:sldId id="390" r:id="rId31"/>
    <p:sldId id="406" r:id="rId32"/>
    <p:sldId id="260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8F8E"/>
    <a:srgbClr val="C89A92"/>
    <a:srgbClr val="D4B186"/>
    <a:srgbClr val="D78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83" d="100"/>
          <a:sy n="83" d="100"/>
        </p:scale>
        <p:origin x="38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86080C-5B4D-45F5-B745-B52D8F4AA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5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методов в психотерапии</a:t>
            </a:r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9D3C0B-886F-42E4-9C3F-9384857F6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61163"/>
            <a:ext cx="10058400" cy="1137457"/>
          </a:xfr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40000" lnSpcReduction="20000"/>
          </a:bodyPr>
          <a:lstStyle/>
          <a:p>
            <a:pPr algn="r"/>
            <a:r>
              <a:rPr lang="ru-RU" sz="4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Черников Александр Викторович </a:t>
            </a:r>
            <a:r>
              <a:rPr lang="ru-RU" sz="2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algn="r"/>
            <a:r>
              <a:rPr lang="en-US" sz="2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EMDR</a:t>
            </a:r>
            <a:r>
              <a:rPr lang="ru-RU" sz="2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IFS</a:t>
            </a:r>
            <a:r>
              <a:rPr lang="ru-RU" sz="2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,системный семейный</a:t>
            </a:r>
            <a:r>
              <a:rPr lang="en-US" sz="2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терапевт, супервизор </a:t>
            </a:r>
            <a:r>
              <a:rPr lang="en-US" sz="22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ICEEFT</a:t>
            </a:r>
            <a:r>
              <a:rPr lang="ru-RU" sz="2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r"/>
            <a:r>
              <a:rPr lang="ru-RU" sz="2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Московского Института Психоанализа, </a:t>
            </a:r>
          </a:p>
          <a:p>
            <a:pPr algn="r"/>
            <a:r>
              <a:rPr lang="ru-RU" sz="2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Экспертного совета </a:t>
            </a:r>
            <a:r>
              <a:rPr lang="ru-RU" sz="2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оскип</a:t>
            </a:r>
            <a:endParaRPr lang="ru-RU" sz="2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87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B897C999-3B80-4982-B21A-FA5CE3E9F5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194214"/>
              </p:ext>
            </p:extLst>
          </p:nvPr>
        </p:nvGraphicFramePr>
        <p:xfrm>
          <a:off x="1268361" y="719665"/>
          <a:ext cx="9527458" cy="5409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3729">
                  <a:extLst>
                    <a:ext uri="{9D8B030D-6E8A-4147-A177-3AD203B41FA5}">
                      <a16:colId xmlns:a16="http://schemas.microsoft.com/office/drawing/2014/main" val="4205073721"/>
                    </a:ext>
                  </a:extLst>
                </a:gridCol>
                <a:gridCol w="4763729">
                  <a:extLst>
                    <a:ext uri="{9D8B030D-6E8A-4147-A177-3AD203B41FA5}">
                      <a16:colId xmlns:a16="http://schemas.microsoft.com/office/drawing/2014/main" val="1429467531"/>
                    </a:ext>
                  </a:extLst>
                </a:gridCol>
              </a:tblGrid>
              <a:tr h="1294326"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терапии, ориентированные в основном  на работу с препятствиями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терапии, ориентированные в основном на </a:t>
                      </a:r>
                      <a:r>
                        <a:rPr lang="ru-RU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цели и выстраивание 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будущего.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343450"/>
                  </a:ext>
                </a:extLst>
              </a:tr>
              <a:tr h="328559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IFS (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Терапия внутренних семейных систем)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ЭФТ (Эмоционально-фокусированная терапия)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Стратегическая и Структурная школы семейной терапии.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EMDR (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Десенсибилизация и переработка движением глаз)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КБТ (Когнитивно-поведенческая терапия)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Схема-терапия и т.д.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ОРКТ (Ориентированная на Решение Краткосрочная Терапия)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Нарративная терапия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(Терапия Принятия и Ответственности) и т.д.</a:t>
                      </a:r>
                    </a:p>
                    <a:p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187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270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C19999-316B-44FA-ADCF-35CEC1616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представляет собой «препятствия», с которыми работают в психотерапии?</a:t>
            </a:r>
            <a:endParaRPr lang="ru-RU" sz="4000" dirty="0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946CE10A-950E-4B49-AAE0-CAB32D8748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2965276"/>
              </p:ext>
            </p:extLst>
          </p:nvPr>
        </p:nvGraphicFramePr>
        <p:xfrm>
          <a:off x="1096963" y="1838036"/>
          <a:ext cx="10058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0019">
                  <a:extLst>
                    <a:ext uri="{9D8B030D-6E8A-4147-A177-3AD203B41FA5}">
                      <a16:colId xmlns:a16="http://schemas.microsoft.com/office/drawing/2014/main" val="399162794"/>
                    </a:ext>
                  </a:extLst>
                </a:gridCol>
                <a:gridCol w="7248381">
                  <a:extLst>
                    <a:ext uri="{9D8B030D-6E8A-4147-A177-3AD203B41FA5}">
                      <a16:colId xmlns:a16="http://schemas.microsoft.com/office/drawing/2014/main" val="2706058122"/>
                    </a:ext>
                  </a:extLst>
                </a:gridCol>
              </a:tblGrid>
              <a:tr h="372796"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уровне семейной системы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индивидуальном уровне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178047"/>
                  </a:ext>
                </a:extLst>
              </a:tr>
              <a:tr h="119499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Дисфункциональная семейная структура,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Негативные циклы взаимодействия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Другие системные паттерна, такие как например треугольники взаимоотношений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Тревога, депрессия, низкая самооценка, зависимости и т.д.,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Эмоциональные и телесные блоки,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Схемы, глубинные убеждения,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 личности и т.д.</a:t>
                      </a: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эти препятствия часто связаны с ранним детским неосознаваемым обучением, сопровождающимся сильным аффектом. </a:t>
                      </a:r>
                    </a:p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Через эти схемы или фильтры человек видит настоящее и предсказывает будущее.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Это то как прошлое представлено в настоящем, в том, что происходит здесь и сейчас.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147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951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3F0826-1005-463C-91A4-D060C1630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объединяет такие разные модели терапии, как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EMDR, IFS,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ЭФТ, Схема-терапия? </a:t>
            </a:r>
            <a:b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какую метатеорию они входят?</a:t>
            </a:r>
            <a:b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71BBD1-4E7E-4DA9-9D27-CA2C5C35E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них всех крайне близкие идеи о том, как создаются проблемы. Проблемы  формируются в результате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эмоционального обучения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чаще всего в результате негативного детского опыта или сильных травм в любом возрасте. 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Во-вторых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каждая из этих моделей постулирует наличие в человеке в той или иной степени системы самоизлечения. В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Шварца ее называют Сэлф или Внутренний Лидер, в Схема-терапии – Здоровый Взрослый, в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EMDR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система адаптивной переработки информации (АПИ).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В-третьих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все эти 4 модели (и конечно, не только они) опираются на современные открытия нейронаук в области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реконсолидации памяти.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04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BD2276-C662-4BFC-A5B3-B82FF4B99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028700" indent="-1028700">
              <a:buFont typeface="+mj-lt"/>
              <a:buAutoNum type="romanUcPeriod" startAt="2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разных моделей терапии на основании использования механизма реконсолидации памяти.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DF9E1F-6D93-406E-AFF4-41E7EF009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8488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11B64D-CC7F-41CF-8FB0-0FFDD7E14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проблема психотерапии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ли переписать память или человек заключен в тюрьму собственного разума? </a:t>
            </a:r>
            <a:b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C32771-C4D3-4D3B-8C3F-6200364FC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 20-го века утвердился </a:t>
            </a:r>
            <a:r>
              <a:rPr lang="ru-RU" sz="24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«несмываемости памяти». </a:t>
            </a:r>
          </a:p>
          <a:p>
            <a:pPr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воспоминании снова активируются те же самые нейроны. Нейросети, содержащие в себе травматические воспоминания изолированы. Обычно эти сети находятся как бы в «пузыре» и не имеют соединения с нейросетями, несущими в себе адаптивную информацию.</a:t>
            </a:r>
          </a:p>
          <a:p>
            <a:pPr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раньше произошло неявное эмоциональное обучение, тем с большими структурами мозга она связана и тем сложнее на него воздействовать. Одно дело – это автомобильная авария во взрослом возрасте, а другое – рано сформированные паттерны привязанности.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Новое обучение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лишь конкурирует с первоначальным, но не заменяет его. </a:t>
            </a:r>
          </a:p>
          <a:p>
            <a:pPr>
              <a:lnSpc>
                <a:spcPct val="100000"/>
              </a:lnSpc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734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C412CB-915D-4780-A016-FB5747AA015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нейробиологами в начале 20-го века процесс</a:t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реконсолидации памяти</a:t>
            </a:r>
            <a:b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единственным известным в настоящее время механизмом глубокой трансформации наших клиентов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8C5BB0-A615-45AB-BB99-99AC4EE37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934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1C9CD6-47EA-4ECD-A260-C3E8D5EE4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представляет собой процесс консолидации памяти?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715208-E8D2-4A1A-83E9-D6176C9D0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«Консолидация памяти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значит что происходит структурное биохимическое изменение нейронального субстрата памяти. На уровне отдельных синапсов синтезируются новые белки, увеличиваются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шипики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части синапса. Когда память консолидируется, задействуются новые и новые структуры в мозге». (Винник Е.)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ли нарушить консолидацию памяти?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Да, если в течение 6-12 часов: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Дать электрический удар тока. 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химических веществ, используя блокаторы синтеза белка.   (они блокируют те самые структурные и биохимические изменения, которые формируют долговременную память о событии)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Тетрис с вращением в воображении после травмы уменьшает количество флешбэков.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725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DF054E-D2DE-43E1-AE1C-8F2AEE329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Память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не фиксация происходящего. Это динамический процесс обновления знаний о происходящем. </a:t>
            </a:r>
            <a:b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25309D-9FBD-44BA-96F3-192E62B90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3"/>
          </a:solidFill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2649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6CAAC2-34EB-4545-AC3B-06C4E6057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происходит в результате реконсолидации травматического воспоминания?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CC9DBB-7C41-4FC3-A7DF-7B1A34F0A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Обнаружилось, что у мозга есть способность удалять специфическое, нежелательное эмоциональное обучение, включая бессознательные убеждения и схемы, на уровне физических, нейронных синапсов, которые кодируют его в эмоциональной памяти. </a:t>
            </a:r>
          </a:p>
          <a:p>
            <a:pPr>
              <a:lnSpc>
                <a:spcPct val="100000"/>
              </a:lnSpc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Конечно, в результате мы не теряем память на произошедшее, но из нее уходит непереносимый аффект боли и страдания. В этом процессе мы меняем свое отношение к прошлому и как бы отпускаем его, двигаемся дальше. Воспоминания превращаются в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«нарратив»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то есть просто историю о том, что произошло без непереваренных кусков страдания и ужаса, которые свойственны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травматической памяти.</a:t>
            </a:r>
          </a:p>
          <a:p>
            <a:pPr>
              <a:lnSpc>
                <a:spcPct val="100000"/>
              </a:lnSpc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итоге мы лучше начинаем осознавать, что с нами произошло, кто мы есть и что нам было важно в этой истории.</a:t>
            </a:r>
          </a:p>
        </p:txBody>
      </p:sp>
    </p:spTree>
    <p:extLst>
      <p:ext uri="{BB962C8B-B14F-4D97-AF65-F5344CB8AC3E}">
        <p14:creationId xmlns:p14="http://schemas.microsoft.com/office/powerpoint/2010/main" val="3260057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7A081F2-338B-4A8D-8E71-A8C4D539A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366712"/>
            <a:ext cx="10858500" cy="612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93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AFF2F9-5272-4C25-8851-E59D7E729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чем идет речь в этом докладе?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0B9355-348C-4C68-8D65-3C6C9E452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Clr>
                <a:srgbClr val="C00000"/>
              </a:buClr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Типы интеграции в психотерапии.</a:t>
            </a:r>
          </a:p>
          <a:p>
            <a:pPr marL="742950" indent="-742950">
              <a:buClr>
                <a:srgbClr val="C00000"/>
              </a:buClr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Реконсолидация памяти -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единственный известный в настоящее время механизм глубокой трансформации.</a:t>
            </a:r>
          </a:p>
          <a:p>
            <a:pPr marL="742950" indent="-742950">
              <a:buClr>
                <a:srgbClr val="C00000"/>
              </a:buClr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составляющие эффективной психотерапии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17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E49BD4-99E1-43A2-A5DD-3CD319850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мы должны получить в результате?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E484AD-F350-4267-AF05-D0B1384C7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современной нейробиологии реконсолидация памяти-единственный известный процесс и тип нейропластичности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вызвать трансформацию и аннулирование эмоциональных схем.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то, что мы наблюдаем клинически: резкое, постоянное исчезновение сильной, давней, непроизвольной эмоциональной и/или поведенческой реакции, без каких-либо необходимых дополнительных мер противодействия.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Клиент испытывает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глубокое освобождение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тисков тревожного приобретенного ответа.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усвоенная, нежелательная эмоциональная реакция стирается, не происходит потеря памяти о событиях жизни. Так как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автобиографическая память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эмоциональное обучение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находятся в разных разделах мозга. «Нейронные цепи, кодирующие эмоциональное обучение, находятся в основном в подкорковых областях имплицитной памяти, а не в основных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неокорковых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областях явной памяти, которые хранят сознательные, эпизодические, автобиографические, декларативные знания».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Шоре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2003). </a:t>
            </a:r>
          </a:p>
        </p:txBody>
      </p:sp>
    </p:spTree>
    <p:extLst>
      <p:ext uri="{BB962C8B-B14F-4D97-AF65-F5344CB8AC3E}">
        <p14:creationId xmlns:p14="http://schemas.microsoft.com/office/powerpoint/2010/main" val="1569594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CE0981-0C2A-4D9D-AE6D-F4E0278AE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каких условиях происходит реконсолидация памяти?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34EA82-D4A2-44DC-A2FE-CAB488E71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Переучивание, десенсибилизация тревожного стимула не является процессом реконсолидации памяти! Исследования показывают, что обучение угасанию формирует отдельное, второе обучение, которое конкурирует с первоначальным обучением, но не изменяет его.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быть выполнены следующие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условия: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Память должна быть </a:t>
            </a:r>
            <a:r>
              <a:rPr lang="ru-RU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активирована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т.е.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 должна быть выведена на осознаваемый уровень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узком временном диапазоне – примерно 5 часов, так называемом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Окне реконсолидации.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Должен возникнуть «</a:t>
            </a:r>
            <a:r>
              <a:rPr lang="ru-RU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опыт не подтверждения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</a:t>
            </a:r>
            <a:r>
              <a:rPr lang="ru-RU" i="1" dirty="0">
                <a:solidFill>
                  <a:schemeClr val="tx1"/>
                </a:solidFill>
              </a:rPr>
              <a:t> опыт, должен опровергнуть первоначальное предсказание.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И эти два знания должны присутствовать </a:t>
            </a:r>
            <a:r>
              <a:rPr lang="ru-RU" b="1" i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одновременно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сознании человека.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0957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2A7881-438B-45AD-AEDA-03F06660F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Стадии терапевтического процесса 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(Брюс Экер):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F575B3D-2874-468B-A355-710237115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976890"/>
              </p:ext>
            </p:extLst>
          </p:nvPr>
        </p:nvGraphicFramePr>
        <p:xfrm>
          <a:off x="1179871" y="1838633"/>
          <a:ext cx="9724104" cy="4208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1368">
                  <a:extLst>
                    <a:ext uri="{9D8B030D-6E8A-4147-A177-3AD203B41FA5}">
                      <a16:colId xmlns:a16="http://schemas.microsoft.com/office/drawing/2014/main" val="2485895391"/>
                    </a:ext>
                  </a:extLst>
                </a:gridCol>
                <a:gridCol w="3241368">
                  <a:extLst>
                    <a:ext uri="{9D8B030D-6E8A-4147-A177-3AD203B41FA5}">
                      <a16:colId xmlns:a16="http://schemas.microsoft.com/office/drawing/2014/main" val="1223003256"/>
                    </a:ext>
                  </a:extLst>
                </a:gridCol>
                <a:gridCol w="3241368">
                  <a:extLst>
                    <a:ext uri="{9D8B030D-6E8A-4147-A177-3AD203B41FA5}">
                      <a16:colId xmlns:a16="http://schemas.microsoft.com/office/drawing/2014/main" val="3315642130"/>
                    </a:ext>
                  </a:extLst>
                </a:gridCol>
              </a:tblGrid>
              <a:tr h="969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46600" algn="l"/>
                        </a:tabLs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Доступ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46600" algn="l"/>
                        </a:tabLs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Трансформация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Проверочная фаза.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964449"/>
                  </a:ext>
                </a:extLst>
              </a:tr>
              <a:tr h="3238421">
                <a:tc>
                  <a:txBody>
                    <a:bodyPr/>
                    <a:lstStyle/>
                    <a:p>
                      <a:pPr marL="457200" lvl="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Идентификация симптома.</a:t>
                      </a:r>
                    </a:p>
                    <a:p>
                      <a:pPr marL="457200" lvl="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Поиск целевого обучения (схема, требующая симптомов)</a:t>
                      </a:r>
                    </a:p>
                    <a:p>
                      <a:pPr marL="457200" lvl="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не подтверждающего знания.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Реактивация схемы, требующей симптома. (2)</a:t>
                      </a:r>
                    </a:p>
                    <a:p>
                      <a:pPr marL="457200" lvl="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Активация не подтверждающего знания (опыта несоответствия) (3)</a:t>
                      </a:r>
                    </a:p>
                    <a:p>
                      <a:pPr marL="457200" lvl="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Повторение сопряжения (2)-(3)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Наблюдение за ключевыми маркерами: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Эмоциональная не реактивация.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Прекращение симптомов.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466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Стабильность без усилий.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6416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968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F877B3-30CD-4EFF-9318-55D0974DB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для этого нужно сделать?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RECON Courtney Armstrong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45603B-DD94-4326-A7DC-049CA6BF8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симптомом, паттерном или проблемой нужно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обнаружить травматические воспоминания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где произошло эмоциональное обучение. Например с помощью техники аффективный мост.</a:t>
            </a:r>
          </a:p>
          <a:p>
            <a:pPr marL="457200" indent="-457200">
              <a:buFont typeface="+mj-lt"/>
              <a:buAutoNum type="arabicParenR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Активировать воспоминание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(Какие образы, ощущении, эмоции, импульсы действия приходят на ум?)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негативные убеждения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связанные с событием 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желаемые убеждения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клиента)</a:t>
            </a:r>
            <a:r>
              <a:rPr lang="ru-RU" dirty="0"/>
              <a:t> </a:t>
            </a:r>
          </a:p>
          <a:p>
            <a:pPr marL="457200" indent="-457200">
              <a:buClr>
                <a:srgbClr val="0070C0"/>
              </a:buClr>
              <a:buFont typeface="+mj-lt"/>
              <a:buAutoNum type="alphaL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это событие изменило то, что вы думаете или чувствуете о: 1. Себе? 2. Других людях? 3. Жизни, мире, вашем будущем? </a:t>
            </a:r>
          </a:p>
          <a:p>
            <a:pPr marL="457200" lvl="0" indent="-457200">
              <a:buClr>
                <a:srgbClr val="0070C0"/>
              </a:buClr>
              <a:buFont typeface="+mj-lt"/>
              <a:buAutoNum type="alphaL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что вы хотите верить сейчас? Какой наилучший возможный результат вы можете себе представить? Что вы смогли сделать, несмотря на это событие? </a:t>
            </a:r>
          </a:p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0616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9D5C36-48E2-4379-9765-1B167C7B1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Эмоциональный мозг учится на собственном опыте. Это надо почувствовать, чтобы поверить в это!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Желаемые убеждения нужно как-то прожить в новом «опыте несоответствия»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067737C-46CA-491F-B9C9-031B50FDC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pPr algn="r"/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 жизни нет ничего важного, если на это не обратил</a:t>
            </a:r>
          </a:p>
          <a:p>
            <a:pPr algn="r"/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внимание наш аффект»    Лесли Гринберг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0000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59503F-09CD-47FA-9C05-9B302851F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для этого нужно сделать? (продолжение)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0A53B3-6A5A-40B0-87F1-2503FF3B0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новый смысловой опыт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пробуждающий желаемые убеждения клиента. Этот опыт должен обращаться к эмоциональному мозгу и не быть только на уровне интеллектуальных конструкций.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</a:t>
            </a:r>
          </a:p>
          <a:p>
            <a:pPr>
              <a:buClr>
                <a:srgbClr val="FF0000"/>
              </a:buClr>
            </a:pPr>
            <a:r>
              <a:rPr lang="ru-RU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этот смысловой опыт пересмотреть воспоминание, создавая таким образом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не подтверждения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старых убеждений и схем. Так как старые схемы и новый смысловой опыт присутствуют в сознании одновременно, происходит переписывание старых схем, реконсолидация памяти.</a:t>
            </a:r>
          </a:p>
          <a:p>
            <a:pPr>
              <a:buClr>
                <a:srgbClr val="FF0000"/>
              </a:buClr>
            </a:pPr>
            <a:r>
              <a:rPr lang="ru-RU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Фаза интеграции нового нарратива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Перерасказывание истории вслух помогает префронтальной коре головного мозга и левому полушарию интегрировать воспоминание в связанное. Возможно будет необходимо сделать это 1-2 раза.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</a:t>
            </a:r>
          </a:p>
          <a:p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7)</a:t>
            </a:r>
            <a:r>
              <a:rPr lang="ru-RU" b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Проверочная фаза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Старые негативные убеждения не ощущаются как правдивые, клиент чувствует облегчение и травматический опыт не кажется таким тяжелым как когда-то.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5737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428236-74EB-4869-AF9E-6100DB7E7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реконсолидации памяти.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br>
              <a:rPr lang="ru-RU" b="1" dirty="0"/>
            </a:b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Изменяется смысл воспоминания, меняется отношение к самому себе и событию.</a:t>
            </a:r>
            <a:endParaRPr lang="ru-RU" sz="2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C5E8AA-9766-4A97-B001-2019831EB9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407" y="1964581"/>
            <a:ext cx="8353425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204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58C2B7-1368-4BAF-BF2E-60F091EE4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создается опыт несоответствия в разных моделях терапии?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836530-FA84-4072-A9DD-39E4F79B3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43624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Двойной фокус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работе с травмой (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EMDR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др.)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адаптивной информации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момент активации травматической схемы. Например, когнитивные переплетения в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EMDR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эмпирическое психообразование и т.д.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 ситуации меняется через подъем и переживание адаптивных эмоций</a:t>
            </a:r>
            <a:r>
              <a:rPr lang="ru-RU" sz="2400" dirty="0">
                <a:solidFill>
                  <a:schemeClr val="tx1"/>
                </a:solidFill>
              </a:rPr>
              <a:t>: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ассертивного гнева, горе от потери, сострадания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(Гринберг)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Введением заботящейся фигуры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терапевта или Здорового Взрослого в техниках переработки травмы в воображении (Рескриптинг в Схема-терапии).  Это создаст опровержение детского опыта покинутости и беззащитности.</a:t>
            </a:r>
          </a:p>
        </p:txBody>
      </p:sp>
    </p:spTree>
    <p:extLst>
      <p:ext uri="{BB962C8B-B14F-4D97-AF65-F5344CB8AC3E}">
        <p14:creationId xmlns:p14="http://schemas.microsoft.com/office/powerpoint/2010/main" val="28972512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25130E-7232-496D-B8A1-9350F68C1C7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создается опыт несоответствия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разных моделях терапии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(продолжение)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C8B419-2777-49A2-B1A9-403E3573E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IFS </a:t>
            </a:r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 Селф с изгнанником –это  доступ к целевой схеме. Свидетельствование, переделывание опыта, снятие бремени и возвращение потерянных качеств – это создание опыта не соответствия на основе принятия и заботы со стороны Сэлф и терапевта.</a:t>
            </a:r>
            <a:endParaRPr lang="en-US" sz="4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супружеской ЭФТ</a:t>
            </a:r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Через глубокое самораскрытие, выражение уязвимых потребностей и их принятие партнером на второй стадии ЭФТ.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жизненного опыта клиента</a:t>
            </a:r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из его прошлого и настоящего, когда этот опыт осознанно переживается клиентом в сопоставлении с тем, что предсказывает схема. (Жан Вальжан в романе Гюго «Отверженные»)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Переживание и осознавание «опыта не подтверждения» </a:t>
            </a:r>
            <a:r>
              <a:rPr lang="ru-RU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терапевтических отношениях</a:t>
            </a:r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AEDP </a:t>
            </a:r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Ускоренная Эмпирическая Динамическая Психотерапия Диана </a:t>
            </a:r>
            <a:r>
              <a:rPr lang="ru-RU" sz="4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Фоша</a:t>
            </a:r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др.).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45960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C9B7E7-48FF-4043-A5DF-9A98C3D53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0407" y="263527"/>
            <a:ext cx="9975274" cy="1450757"/>
          </a:xfrm>
          <a:solidFill>
            <a:srgbClr val="CC8F8E"/>
          </a:solidFill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может пойти не так?</a:t>
            </a:r>
            <a:b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B0515F-B154-42AF-8800-E6B23DC10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Переучивание, десенсибилизация тревожного стимула не является процессом реконсолидации памяти!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Простая активация травматического опыта, без создания опыта не соответствия ведет к ретравматизации и усилению негативного опыта.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очень точно сфокусировать опыт, который лежит в основе травмы. Необходимо выявить схему, которая должна быть опровергнута. 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Травматическая память может активироваться не до конца. Она может быть связана также со многими воспоминаниями. И глубинные убеждения могут быть не полностью опровергнуты.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Старая схема должна быть в осознанном доступе для сопоставления с новым опытом.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Оба знания должны удерживаться в сознании одновременно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произошел опыт сопоставления и реконсолидации старой записи.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549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DFFC43-656D-4BD5-8E7B-C68991BDE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Эклектика или интеграция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D951D8-1860-4A5E-8CFB-4FD71CFE2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Эклектика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перескакивание с одного подхода на другой без ясного понимания цели. </a:t>
            </a:r>
          </a:p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движение к одной и той же цели разными средствами.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28759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F28558-8AC3-4AD1-93B8-7964363D5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интеграции в психотерапии: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77F691-0E7F-46F8-8A5B-D6CF0E8300D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для реконсолидации и стирания целевого обучения — это определенная последовательность внутренних переживаний, а не внешних процедур и техник</a:t>
            </a:r>
            <a:r>
              <a:rPr lang="ru-RU" i="1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34262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3F6A3B-7A2D-4D7A-B5B7-4C5949ABCCF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ли одной идеи реконсолидации памяти для проведения эффективной терапии?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19353B-32A0-4F0B-8BD6-C1356B0884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9854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A85985-AD57-41F0-AC49-127C7FCB86B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857250" indent="-857250">
              <a:buFont typeface="+mj-lt"/>
              <a:buAutoNum type="romanUcPeriod" startAt="3"/>
            </a:pPr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Итак, хорошая терапия должна быть: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E7E0B1-981C-4E1B-B535-424AC54C3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  <a:p>
            <a:pPr marL="457200" indent="-457200">
              <a:buClr>
                <a:srgbClr val="7030A0"/>
              </a:buClr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Эмпирической.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Она не должна быть только разговорной. Хорошая терапия должна создавать трансформирующий опыт, менять ранние эмоциональные схемы.</a:t>
            </a:r>
          </a:p>
          <a:p>
            <a:pPr marL="457200" indent="-457200">
              <a:buClr>
                <a:srgbClr val="7030A0"/>
              </a:buClr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Усиливать автономию клиента. Включать осознанность, опираться на механизмы самоизлечивания.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Задействовать то что в разных методах терапии называется Селф, Здоровый Взрослый, Позицией авторства, Дифференциацией или Психологической гибкостью.</a:t>
            </a:r>
          </a:p>
          <a:p>
            <a:pPr marL="457200" indent="-457200">
              <a:buClr>
                <a:srgbClr val="7030A0"/>
              </a:buClr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устремленной в будущее,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важным целям и ценностям человека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Clr>
                <a:srgbClr val="7030A0"/>
              </a:buClr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корректирующий опыт привязанности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отношениях с терапевтом и членами семьи.</a:t>
            </a:r>
          </a:p>
          <a:p>
            <a:pPr marL="457200" indent="-457200">
              <a:buClr>
                <a:srgbClr val="7030A0"/>
              </a:buClr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Учитывать системный аспект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включенность клиента в циклы и треугольники взаимодействия с другими людьми.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5122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6613C9-E282-41F2-AA33-56E71798F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28700" indent="-1028700">
              <a:buFont typeface="+mj-lt"/>
              <a:buAutoNum type="romanU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интеграции в психотерапии.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680585-33DC-4C91-9532-03584E255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«Народная техника».</a:t>
            </a:r>
          </a:p>
          <a:p>
            <a:pPr marL="457200" lvl="0" indent="-457200"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«Новый сплав».</a:t>
            </a:r>
          </a:p>
          <a:p>
            <a:pPr marL="457200" lvl="0" indent="-457200"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Разные методы на разных этапах терапии.</a:t>
            </a:r>
          </a:p>
          <a:p>
            <a:pPr marL="457200" lvl="0" indent="-457200"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«Разные дороги в Рим».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048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E419D9-7B76-4C51-B207-1BB73DF3E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«Народная техника»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ECDCF-22D2-4D23-8534-300429341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тип интеграции, когда некоторые техники становятся достоянием всего поля психотерапии: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Генограмма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Прослеживание циклов взаимодействия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Шкалирование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1338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BFFCD-7B0E-4EB1-85BA-01CE39278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«Новый сплав».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5B18A7-B47B-48ED-9DBF-901FF5899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Такими моделями «нового сплава» являются, например:</a:t>
            </a:r>
          </a:p>
          <a:p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ЭФТ Сью Джонсон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Системная терапия Сальвадора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Минухина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Гуманистическая терапия Карла Роджерса и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привязанности Джона Боулби.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IFS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Ричарда Шварца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Идеи множественности психики с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Системной теорией</a:t>
            </a:r>
          </a:p>
          <a:p>
            <a:pPr marL="0" indent="0">
              <a:buClr>
                <a:srgbClr val="C00000"/>
              </a:buCl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447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B7F294-2265-4C80-B26D-597CEBDB5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Трехфазовая терапия травмы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7FE82F-9361-4CB9-83B2-91500D899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Фаза стабилизации.</a:t>
            </a:r>
          </a:p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Проработка травмы. </a:t>
            </a:r>
          </a:p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Фаза интеграции.</a:t>
            </a:r>
          </a:p>
        </p:txBody>
      </p:sp>
    </p:spTree>
    <p:extLst>
      <p:ext uri="{BB962C8B-B14F-4D97-AF65-F5344CB8AC3E}">
        <p14:creationId xmlns:p14="http://schemas.microsoft.com/office/powerpoint/2010/main" val="3494884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4DEA8-248D-425D-B6A3-1A445C43E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Разные методы на разных этапах терапии.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EBE4FF-E5C3-4BAF-A436-3464CBD2A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Примером является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EMDR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терапия комплексной детской травмы, диссоциативных расстройств. Для таких сложных случаев необходимо использовать на стадии стабилизации множество дополнительных методов терапии.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Джим Найп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Сандра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Полсен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Долорес Москуэра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известные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EMDR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терапевты, работая с комплексной ПТСР у взрослых на стадии стабилизации во многом опираются на идеи работы с частями Я.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Анна Гомес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работая с детьми с диссоциативными расстройствами добавляет к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EMDR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телесной терапии в виде Сенсомоторной терапии, 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Особый вид игровой терапии Theraplay и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Терапию внутренних семейных систем Ричарда Шварца</a:t>
            </a:r>
          </a:p>
        </p:txBody>
      </p:sp>
    </p:spTree>
    <p:extLst>
      <p:ext uri="{BB962C8B-B14F-4D97-AF65-F5344CB8AC3E}">
        <p14:creationId xmlns:p14="http://schemas.microsoft.com/office/powerpoint/2010/main" val="4288512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EADB25-497D-4B5E-9732-233255732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«Разные дороги в Рим».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4B907A-4876-4B75-8CAF-65998EFDB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 один из подходов не является абсолютно универсальным.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Любая школа в психотерапии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по-настоящему фирменных техник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особый протокол их использования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кусок теории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объясняющий, почему эти техники действуют. Плюс куча неспецифических для данного подхода умений, которые используют терапевты самых разных направлений.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Однако, большинство школ развиваются в русле более широких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Метатеорий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тогда отдельная, конкретная школа – это просто оригинальное решение тех же самых задач, что поставлены в более широкой теории. Здесь разные подходы не складываются воедино – это просто разные дороги, ведущие в одном направлении, «ведущие в Рим». Примеры: 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Структурная, Стратегическая и Миланская школа.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EMDR, IFS,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ЭФТ, Схема-терапия</a:t>
            </a:r>
          </a:p>
        </p:txBody>
      </p:sp>
    </p:spTree>
    <p:extLst>
      <p:ext uri="{BB962C8B-B14F-4D97-AF65-F5344CB8AC3E}">
        <p14:creationId xmlns:p14="http://schemas.microsoft.com/office/powerpoint/2010/main" val="285721679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8165</TotalTime>
  <Words>2210</Words>
  <Application>Microsoft Office PowerPoint</Application>
  <PresentationFormat>Широкоэкранный</PresentationFormat>
  <Paragraphs>174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Symbol</vt:lpstr>
      <vt:lpstr>Times New Roman</vt:lpstr>
      <vt:lpstr>Wingdings</vt:lpstr>
      <vt:lpstr>Ретро</vt:lpstr>
      <vt:lpstr>Интеграция методов в психотерапии. </vt:lpstr>
      <vt:lpstr>О чем идет речь в этом докладе?</vt:lpstr>
      <vt:lpstr>Эклектика или интеграция</vt:lpstr>
      <vt:lpstr>Типы интеграции в психотерапии.</vt:lpstr>
      <vt:lpstr>«Народная техника»</vt:lpstr>
      <vt:lpstr>«Новый сплав».</vt:lpstr>
      <vt:lpstr>Трехфазовая терапия травмы</vt:lpstr>
      <vt:lpstr>Разные методы на разных этапах терапии.</vt:lpstr>
      <vt:lpstr>«Разные дороги в Рим». </vt:lpstr>
      <vt:lpstr>Презентация PowerPoint</vt:lpstr>
      <vt:lpstr>Что представляет собой «препятствия», с которыми работают в психотерапии?</vt:lpstr>
      <vt:lpstr>Что объединяет такие разные модели терапии, как EMDR, IFS, ЭФТ, Схема-терапия?  В какую метатеорию они входят? </vt:lpstr>
      <vt:lpstr>Интеграция разных моделей терапии на основании использования механизма реконсолидации памяти.</vt:lpstr>
      <vt:lpstr>Основная проблема психотерапии: Можно ли переписать память или человек заключен в тюрьму собственного разума?  </vt:lpstr>
      <vt:lpstr>Открытый нейробиологами в начале 20-го века процесс   реконсолидации памяти   является единственным известным в настоящее время механизмом глубокой трансформации наших клиентов.</vt:lpstr>
      <vt:lpstr>Что представляет собой процесс консолидации памяти?</vt:lpstr>
      <vt:lpstr>Память– это не фиксация происходящего. Это динамический процесс обновления знаний о происходящем.  </vt:lpstr>
      <vt:lpstr>Что происходит в результате реконсолидации травматического воспоминания?</vt:lpstr>
      <vt:lpstr>Презентация PowerPoint</vt:lpstr>
      <vt:lpstr>Что мы должны получить в результате?</vt:lpstr>
      <vt:lpstr>При каких условиях происходит реконсолидация памяти?</vt:lpstr>
      <vt:lpstr>Стадии терапевтического процесса (Брюс Экер):</vt:lpstr>
      <vt:lpstr>Что для этого нужно сделать?  (Протокол RECON Courtney Armstrong)</vt:lpstr>
      <vt:lpstr>Эмоциональный мозг учится на собственном опыте. Это надо почувствовать, чтобы поверить в это!  Желаемые убеждения нужно как-то прожить в новом «опыте несоответствия» </vt:lpstr>
      <vt:lpstr>Что для этого нужно сделать? (продолжение)</vt:lpstr>
      <vt:lpstr>Процесс реконсолидации памяти.  Изменяется смысл воспоминания, меняется отношение к самому себе и событию.</vt:lpstr>
      <vt:lpstr>Как создается опыт несоответствия в разных моделях терапии?</vt:lpstr>
      <vt:lpstr>Как создается опыт несоответствия в разных моделях терапии? (продолжение)</vt:lpstr>
      <vt:lpstr>Что может пойти не так? </vt:lpstr>
      <vt:lpstr> Возможность интеграции в психотерапии:</vt:lpstr>
      <vt:lpstr>Достаточно ли одной идеи реконсолидации памяти для проведения эффективной терапии? </vt:lpstr>
      <vt:lpstr>Итак, хорошая терапия должна быть: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Интеграция методов в психотерапии. </dc:title>
  <dc:creator>-</dc:creator>
  <cp:lastModifiedBy>-</cp:lastModifiedBy>
  <cp:revision>62</cp:revision>
  <dcterms:created xsi:type="dcterms:W3CDTF">2022-11-12T09:37:30Z</dcterms:created>
  <dcterms:modified xsi:type="dcterms:W3CDTF">2022-11-23T10:58:35Z</dcterms:modified>
</cp:coreProperties>
</file>