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6" r:id="rId6"/>
    <p:sldId id="267" r:id="rId7"/>
    <p:sldId id="260" r:id="rId8"/>
    <p:sldId id="259" r:id="rId9"/>
    <p:sldId id="262" r:id="rId10"/>
    <p:sldId id="264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80E-48C0-4F5A-A7C3-F9DFEA1CC95D}" type="datetimeFigureOut">
              <a:rPr lang="ru-RU" smtClean="0"/>
              <a:t>14.10.2016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49B9E-1256-450C-9678-FEAD566FE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11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История 60-летней</a:t>
            </a:r>
            <a:r>
              <a:rPr lang="ru-RU" baseline="0" dirty="0"/>
              <a:t> женщины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5DDF6-1661-4FCC-BD19-37AF76A6AC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01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 мы по симптомам, а тут по нозологиям; деменция </a:t>
            </a:r>
            <a:r>
              <a:rPr lang="ru-RU"/>
              <a:t>это синдром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5DDF6-1661-4FCC-BD19-37AF76A6AC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26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Всё бывает когда-нибудь в первый раз. Теперь теоретически подкованные, мы идём в практику. Как мы действуем?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5DDF6-1661-4FCC-BD19-37AF76A6ACC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5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5A385D3-4C71-4C69-ABEA-89334EE33055}" type="datetime1">
              <a:rPr lang="ru-RU" smtClean="0"/>
              <a:t>14.10.2016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290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84B-7A12-40F1-B6C0-8A5F066D2663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5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3708-E897-436C-B013-7CB9F7FD721B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89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4A19-F531-49B3-97CC-5FC4B76EBB7D}" type="datetime1">
              <a:rPr lang="ru-RU" smtClean="0"/>
              <a:t>14.10.2016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25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3E5E9E3-EB84-4ACF-ACBB-DA5F566FEE05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40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CD82-BAF0-4BCD-8257-52B460052D31}" type="datetime1">
              <a:rPr lang="ru-RU" smtClean="0"/>
              <a:t>14.10.2016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32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03E6-867E-4C04-8B05-196888F2B1D7}" type="datetime1">
              <a:rPr lang="ru-RU" smtClean="0"/>
              <a:t>14.10.2016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3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0F819-3AC3-4050-9E08-C554930FBBBD}" type="datetime1">
              <a:rPr lang="ru-RU" smtClean="0"/>
              <a:t>14.10.2016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5EF7-00F6-4378-9351-1CB9BFF11CAC}" type="datetime1">
              <a:rPr lang="ru-RU" smtClean="0"/>
              <a:t>14.10.2016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08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72B8-B0BD-4F7A-96FA-8FFAF16EA89E}" type="datetime1">
              <a:rPr lang="ru-RU" smtClean="0"/>
              <a:t>14.10.2016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568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CEFA6EE-1924-4ED5-89E0-0B01A4BFA04F}" type="datetime1">
              <a:rPr lang="ru-RU" smtClean="0"/>
              <a:t>14.10.2016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961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2F987C0-D6D6-4C1C-963A-CE52070F7AD3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618233-405D-4E01-88B7-94ECBD777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02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708" y="576775"/>
            <a:ext cx="9068586" cy="4105288"/>
          </a:xfrm>
        </p:spPr>
        <p:txBody>
          <a:bodyPr/>
          <a:lstStyle/>
          <a:p>
            <a:r>
              <a:rPr lang="ru-RU" sz="4400" dirty="0"/>
              <a:t>Психология и психиатрия пожилого возраста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1708" y="3151163"/>
            <a:ext cx="9106292" cy="3706837"/>
          </a:xfrm>
        </p:spPr>
        <p:txBody>
          <a:bodyPr>
            <a:normAutofit/>
          </a:bodyPr>
          <a:lstStyle/>
          <a:p>
            <a:r>
              <a:rPr lang="ru-RU" sz="1800" b="1" i="1" dirty="0"/>
              <a:t>Горшунин Григорий Юрьевич </a:t>
            </a:r>
            <a:r>
              <a:rPr lang="ru-RU" sz="1800" i="1" dirty="0"/>
              <a:t>- врач-психиатр психоневрологического диспансерного отделения Городской клинической больницы №1 г. Королёва, психотерапевт</a:t>
            </a:r>
            <a:br>
              <a:rPr lang="ru-RU" sz="1800" i="1" dirty="0"/>
            </a:br>
            <a:r>
              <a:rPr lang="ru-RU" sz="1800" i="1" dirty="0"/>
              <a:t> кандидат  Общества Психоаналитической Психотерапии (часть Европейской Ассоциации психоаналитической психотерапии)</a:t>
            </a:r>
            <a:br>
              <a:rPr lang="ru-RU" sz="1800" i="1" dirty="0"/>
            </a:br>
            <a:r>
              <a:rPr lang="ru-RU" sz="1800" i="1" dirty="0"/>
              <a:t> преподаватель Центра Системной Семейной Терапии г. Москвы</a:t>
            </a:r>
            <a:br>
              <a:rPr lang="ru-RU" sz="1800" i="1" dirty="0"/>
            </a:br>
            <a:r>
              <a:rPr lang="ru-RU" sz="1800" i="1" dirty="0"/>
              <a:t> гериатр-консультант благотворительного Фонда «Старость в радость»</a:t>
            </a:r>
            <a:br>
              <a:rPr lang="ru-RU" sz="1800" i="1" dirty="0"/>
            </a:br>
            <a:r>
              <a:rPr lang="ru-RU" sz="1800" i="1" dirty="0"/>
              <a:t> автор портала </a:t>
            </a:r>
            <a:r>
              <a:rPr lang="en-US" sz="1800" i="1" dirty="0"/>
              <a:t>Doctorgor</a:t>
            </a:r>
            <a:r>
              <a:rPr lang="ru-RU" sz="1800" i="1" dirty="0"/>
              <a:t>.</a:t>
            </a:r>
            <a:r>
              <a:rPr lang="en-US" sz="1800" i="1" dirty="0"/>
              <a:t>com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987275" y="5970697"/>
            <a:ext cx="5905500" cy="227580"/>
          </a:xfrm>
        </p:spPr>
        <p:txBody>
          <a:bodyPr/>
          <a:lstStyle/>
          <a:p>
            <a:pPr algn="ctr"/>
            <a:r>
              <a:rPr lang="ru-RU" dirty="0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40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9537" y="347404"/>
            <a:ext cx="8352928" cy="126951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С чего начинаются психические болезни пожилого возраста с точки зрения близких? </a:t>
            </a:r>
            <a:r>
              <a:rPr lang="ru-RU" sz="2200" dirty="0"/>
              <a:t>«Пиковое событие»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81200" y="1645920"/>
            <a:ext cx="8229600" cy="4923692"/>
          </a:xfrm>
        </p:spPr>
        <p:txBody>
          <a:bodyPr>
            <a:noAutofit/>
          </a:bodyPr>
          <a:lstStyle/>
          <a:p>
            <a:r>
              <a:rPr lang="ru-RU" dirty="0"/>
              <a:t> </a:t>
            </a:r>
            <a:r>
              <a:rPr lang="ru-RU" sz="2000" dirty="0"/>
              <a:t>Состояние спутанности, бессонницы с возбуждением (в т.ч. в больнице, реанимации);</a:t>
            </a:r>
          </a:p>
          <a:p>
            <a:r>
              <a:rPr lang="ru-RU" sz="2000" dirty="0"/>
              <a:t>Человек потерялся;</a:t>
            </a:r>
          </a:p>
          <a:p>
            <a:r>
              <a:rPr lang="ru-RU" sz="2000" dirty="0"/>
              <a:t>Человек сжег чайник\ залил соседей;</a:t>
            </a:r>
          </a:p>
          <a:p>
            <a:r>
              <a:rPr lang="ru-RU" sz="2000" dirty="0"/>
              <a:t>Человек не смог выйти на связь;</a:t>
            </a:r>
          </a:p>
          <a:p>
            <a:r>
              <a:rPr lang="ru-RU" sz="2000" dirty="0"/>
              <a:t>Человек открыл чужим дверь и отдал свои деньги;</a:t>
            </a:r>
          </a:p>
          <a:p>
            <a:r>
              <a:rPr lang="ru-RU" sz="2000" dirty="0"/>
              <a:t>Человек Вас не узнал и прогоняет;</a:t>
            </a:r>
          </a:p>
          <a:p>
            <a:r>
              <a:rPr lang="ru-RU" sz="2000" dirty="0"/>
              <a:t>Человек потерял ключи и не смог адекватно обратиться за помощью;</a:t>
            </a:r>
          </a:p>
          <a:p>
            <a:r>
              <a:rPr lang="ru-RU" sz="2000" dirty="0"/>
              <a:t>Человек не запер входную дверь;</a:t>
            </a:r>
          </a:p>
          <a:p>
            <a:r>
              <a:rPr lang="ru-RU" sz="2000" dirty="0"/>
              <a:t>Человек обвинил Вас в воровстве;</a:t>
            </a:r>
          </a:p>
          <a:p>
            <a:r>
              <a:rPr lang="ru-RU" sz="2000" dirty="0"/>
              <a:t> Человек перепутал лекарства, отравился.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919537" y="6448177"/>
            <a:ext cx="3719283" cy="309201"/>
          </a:xfrm>
        </p:spPr>
        <p:txBody>
          <a:bodyPr/>
          <a:lstStyle/>
          <a:p>
            <a:r>
              <a:rPr lang="ru-RU" dirty="0">
                <a:solidFill>
                  <a:srgbClr val="FEFAC9"/>
                </a:solidFill>
              </a:rPr>
              <a:t>ЦССТ (с) Григорий Горшунин www.doctorgor.com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415480" y="0"/>
            <a:ext cx="795746" cy="503578"/>
          </a:xfrm>
        </p:spPr>
        <p:txBody>
          <a:bodyPr/>
          <a:lstStyle/>
          <a:p>
            <a:r>
              <a:rPr lang="ru-RU" dirty="0">
                <a:solidFill>
                  <a:srgbClr val="FEFAC9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560749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3593" y="329309"/>
            <a:ext cx="7920880" cy="10352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Рейтинг ошибок ухаживающих 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5561" y="1463040"/>
            <a:ext cx="8208913" cy="51065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Деменция воспринимается, как часть "нормального старения«;</a:t>
            </a:r>
          </a:p>
          <a:p>
            <a:r>
              <a:rPr lang="ru-RU" dirty="0"/>
              <a:t>Расстройства характера, обвинения, связанные с развитием деменции, воспринимаются за «чистую монету»;</a:t>
            </a:r>
          </a:p>
          <a:p>
            <a:r>
              <a:rPr lang="ru-RU" dirty="0"/>
              <a:t>Депрессия у пожилых считается  вариантом нормы;</a:t>
            </a:r>
          </a:p>
          <a:p>
            <a:r>
              <a:rPr lang="ru-RU" dirty="0"/>
              <a:t>Бредовые конструкции воспринимаются, не как болезненные проявление;</a:t>
            </a:r>
          </a:p>
          <a:p>
            <a:r>
              <a:rPr lang="ru-RU" dirty="0"/>
              <a:t>Полностью посвятив себя уходу, можно избежать противоречивых сильных чувств после смерти опекаемого;</a:t>
            </a:r>
          </a:p>
          <a:p>
            <a:r>
              <a:rPr lang="ru-RU" dirty="0"/>
              <a:t>В больнице от деменции лечиться лучше, чем дома;</a:t>
            </a:r>
          </a:p>
          <a:p>
            <a:r>
              <a:rPr lang="ru-RU" dirty="0"/>
              <a:t>Если лекарства от деменции не приводят к улучшению, они бессмысленны;</a:t>
            </a:r>
          </a:p>
          <a:p>
            <a:r>
              <a:rPr lang="ru-RU" dirty="0"/>
              <a:t>Стыдно обращаться к психиатрам и невропатологам по вышеприведённым пунктам; </a:t>
            </a:r>
          </a:p>
          <a:p>
            <a:r>
              <a:rPr lang="ru-RU" dirty="0"/>
              <a:t>Ухаживающее лицо, всегда здоровее </a:t>
            </a:r>
            <a:r>
              <a:rPr lang="ru-RU" dirty="0" err="1"/>
              <a:t>ухаживаемого</a:t>
            </a:r>
            <a:r>
              <a:rPr lang="ru-RU" dirty="0"/>
              <a:t>;</a:t>
            </a:r>
          </a:p>
          <a:p>
            <a:r>
              <a:rPr lang="ru-RU" dirty="0"/>
              <a:t>Ухаживающее лицо не нуждается в заботе.</a:t>
            </a:r>
          </a:p>
          <a:p>
            <a:pPr marL="0" indent="0">
              <a:buNone/>
            </a:pPr>
            <a:endParaRPr lang="ru-RU" sz="24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23593" y="6169139"/>
            <a:ext cx="4034004" cy="688861"/>
          </a:xfrm>
        </p:spPr>
        <p:txBody>
          <a:bodyPr/>
          <a:lstStyle/>
          <a:p>
            <a:r>
              <a:rPr lang="ru-RU" dirty="0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4080329" y="1364566"/>
            <a:ext cx="795746" cy="2651760"/>
          </a:xfrm>
        </p:spPr>
        <p:txBody>
          <a:bodyPr/>
          <a:lstStyle/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0605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1703968"/>
          </a:xfrm>
        </p:spPr>
        <p:txBody>
          <a:bodyPr/>
          <a:lstStyle/>
          <a:p>
            <a:r>
              <a:rPr lang="ru-RU" dirty="0"/>
              <a:t>Спасибо большое!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3623" y="3883413"/>
            <a:ext cx="9070848" cy="1556247"/>
          </a:xfrm>
        </p:spPr>
        <p:txBody>
          <a:bodyPr/>
          <a:lstStyle/>
          <a:p>
            <a:r>
              <a:rPr lang="ru-RU" sz="1800" dirty="0"/>
              <a:t>ТЕМЫ НЕОБЪЯТНЫЕ! Если важно что-то ещё узнать, звоните, пишите!</a:t>
            </a:r>
          </a:p>
          <a:p>
            <a:r>
              <a:rPr lang="ru-RU" sz="1800" dirty="0"/>
              <a:t>Мой телефон </a:t>
            </a:r>
            <a:r>
              <a:rPr lang="ru-RU" sz="1800" b="1" dirty="0"/>
              <a:t>8(916)847-4864</a:t>
            </a:r>
          </a:p>
          <a:p>
            <a:r>
              <a:rPr lang="ru-RU" sz="1800" dirty="0"/>
              <a:t>Моя почта </a:t>
            </a:r>
            <a:r>
              <a:rPr lang="en-US" sz="1800" b="1" dirty="0"/>
              <a:t>gorshunin@mail.ru</a:t>
            </a:r>
            <a:r>
              <a:rPr lang="en-US" sz="1800" dirty="0"/>
              <a:t> </a:t>
            </a:r>
            <a:r>
              <a:rPr lang="ru-RU" sz="1800" dirty="0"/>
              <a:t>или </a:t>
            </a:r>
            <a:r>
              <a:rPr lang="en-US" sz="1800" b="1" dirty="0"/>
              <a:t>info@doctorgor.com</a:t>
            </a:r>
          </a:p>
          <a:p>
            <a:r>
              <a:rPr lang="ru-RU" sz="1800" dirty="0"/>
              <a:t>Читайте мой сайт </a:t>
            </a:r>
            <a:r>
              <a:rPr lang="en-US" sz="1800" b="1" dirty="0"/>
              <a:t>Doctorgor.com</a:t>
            </a:r>
            <a:endParaRPr lang="ru-RU" sz="1800" b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45535" y="6310107"/>
            <a:ext cx="5907024" cy="228600"/>
          </a:xfrm>
        </p:spPr>
        <p:txBody>
          <a:bodyPr/>
          <a:lstStyle/>
          <a:p>
            <a:pPr algn="ctr"/>
            <a:r>
              <a:rPr lang="ru-RU" dirty="0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4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508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Когда приходишь на вызов видишь двух страдающих людей: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307102"/>
            <a:ext cx="10058400" cy="3727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Пожилого человека и ухаживающее за ним лицо</a:t>
            </a:r>
          </a:p>
          <a:p>
            <a:pPr algn="ctr"/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ПОЧЕМУ ТАК?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99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излишнего страдания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Психологические и психиатрические расстройства пожилого возраста воспринимаются, как «возрастная норма»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К этой «возрастной норме» культивируется политика бессилия («Ну что вы хотите, он же старый»!)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Ухаживают люди, сами лишённые помощи и ресурса, не обладающие знаниями и навыками об уходе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Медицинские вложения в пожилого человека зачастую видятся как убыток, нет понимания, что можно получить и что потерять при правильном/неправильном отношении к проблеме и правильном/неправильном лечении пожилого человека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87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Каковы могут быть критерии правильного отношения и лечения?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Если в процессе ухода, ухаживающее лицо «выгорает», отношения и лечение – неправильные;</a:t>
            </a:r>
          </a:p>
          <a:p>
            <a:r>
              <a:rPr lang="ru-RU" sz="2400" dirty="0"/>
              <a:t>Если ухаживающее лицо чувствует тупик и бессилие, ему срочно необходимо позаботиться о себе;</a:t>
            </a:r>
          </a:p>
          <a:p>
            <a:r>
              <a:rPr lang="ru-RU" sz="2400" dirty="0"/>
              <a:t>Любые психопатологические симптомы, затрудняющие уход, должны быть немедленно и максимально устранены.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14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Почему важно правильное лечение и отношение?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Избежать позиции «жертвы обстоятельств» и/или «заложника любви» с ощущением потери смысла и контроля в собственной жизни;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Сохранить конструктивную позицию без излишней ненависти в адрес объекта ухода;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Избежать болезней, как неосознанной попытке снять с себя обязанности по уходу;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Лучше понять себя и быть честным с уходящим человеком.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311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096586"/>
            <a:ext cx="9070848" cy="2587752"/>
          </a:xfrm>
        </p:spPr>
        <p:txBody>
          <a:bodyPr/>
          <a:lstStyle/>
          <a:p>
            <a:r>
              <a:rPr lang="ru-RU" sz="5400" dirty="0"/>
              <a:t>Правильная модель ухода: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3624" y="4318782"/>
            <a:ext cx="9070848" cy="820480"/>
          </a:xfrm>
        </p:spPr>
        <p:txBody>
          <a:bodyPr>
            <a:normAutofit/>
          </a:bodyPr>
          <a:lstStyle/>
          <a:p>
            <a:r>
              <a:rPr lang="ru-RU" sz="1800" dirty="0"/>
              <a:t>МОДЕЛЬ, ЦЕНТРИРОВАННАЯ НА ПОТРЕБНОСТЯХ УХАЖИВАЮЩЕГО ЛИЦА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8233-405D-4E01-88B7-94ECBD7779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26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Типичные душевные болезни пожилого возраста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Деменция (нажитое слабоумие)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Спутанность (делирий)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Депрессия в инволюции (чаще с заторможенностью)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Тревожные расстройства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Обострение патохарактерологических личностных черт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Психопатоподобные расстройства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0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деменции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/>
              <a:t>Преддементная</a:t>
            </a:r>
            <a:r>
              <a:rPr lang="ru-RU" sz="2400" dirty="0"/>
              <a:t> стадия, УКР – умеренные когнитивные расстройства (до 5-7 лет)</a:t>
            </a:r>
          </a:p>
          <a:p>
            <a:pPr>
              <a:buFontTx/>
              <a:buChar char="-"/>
            </a:pPr>
            <a:r>
              <a:rPr lang="ru-RU" sz="2400" dirty="0"/>
              <a:t>«Когнитивная стадия» (по тестам)</a:t>
            </a:r>
          </a:p>
          <a:p>
            <a:pPr>
              <a:buFontTx/>
              <a:buChar char="-"/>
            </a:pPr>
            <a:r>
              <a:rPr lang="ru-RU" sz="2400" dirty="0"/>
              <a:t>«Функциональная стадия» (навыки)</a:t>
            </a:r>
          </a:p>
          <a:p>
            <a:pPr>
              <a:buFontTx/>
              <a:buChar char="-"/>
            </a:pPr>
            <a:r>
              <a:rPr lang="ru-RU" sz="2400" dirty="0"/>
              <a:t>«Поведенческая» (бытовая беспомощность, психозы)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От когнитивной стадии до гибели пациента проходит около 8 лет.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ЦССТ (с) Григорий Горшунин www.doctorgor.com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875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обычно воспринимается деменция в семье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 Стадия отрицания (не замечание проблемы)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 Стадия конфронтации (столкновение с проблемой)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 Стадия новой структуры (приспособление, изменение, принятие)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ЦССТ (с) Григорий Горшунин www.doctorgor.com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24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101</TotalTime>
  <Words>724</Words>
  <Application>Microsoft Office PowerPoint</Application>
  <PresentationFormat>Широкоэкранный</PresentationFormat>
  <Paragraphs>96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Garamond</vt:lpstr>
      <vt:lpstr>Wingdings</vt:lpstr>
      <vt:lpstr>Савон</vt:lpstr>
      <vt:lpstr>Психология и психиатрия пожилого возраста</vt:lpstr>
      <vt:lpstr>Когда приходишь на вызов видишь двух страдающих людей: </vt:lpstr>
      <vt:lpstr>Причины излишнего страдания</vt:lpstr>
      <vt:lpstr>Каковы могут быть критерии правильного отношения и лечения?</vt:lpstr>
      <vt:lpstr>Почему важно правильное лечение и отношение?</vt:lpstr>
      <vt:lpstr>Правильная модель ухода:</vt:lpstr>
      <vt:lpstr>Типичные душевные болезни пожилого возраста</vt:lpstr>
      <vt:lpstr>Развитие деменции</vt:lpstr>
      <vt:lpstr>Как обычно воспринимается деменция в семье</vt:lpstr>
      <vt:lpstr>С чего начинаются психические болезни пожилого возраста с точки зрения близких? «Пиковое событие» </vt:lpstr>
      <vt:lpstr>Рейтинг ошибок ухаживающих лиц</vt:lpstr>
      <vt:lpstr>Спасибо большое!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и психиатрия пожилого возраста</dc:title>
  <dc:creator>Григорий Горшунин</dc:creator>
  <cp:lastModifiedBy>Григорий Горшунин</cp:lastModifiedBy>
  <cp:revision>13</cp:revision>
  <dcterms:created xsi:type="dcterms:W3CDTF">2016-10-11T17:42:23Z</dcterms:created>
  <dcterms:modified xsi:type="dcterms:W3CDTF">2016-10-14T10:38:51Z</dcterms:modified>
</cp:coreProperties>
</file>