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59" r:id="rId6"/>
    <p:sldId id="258" r:id="rId7"/>
    <p:sldId id="261" r:id="rId8"/>
    <p:sldId id="260" r:id="rId9"/>
    <p:sldId id="262" r:id="rId10"/>
    <p:sldId id="279" r:id="rId11"/>
    <p:sldId id="267" r:id="rId12"/>
    <p:sldId id="270" r:id="rId13"/>
    <p:sldId id="269" r:id="rId14"/>
    <p:sldId id="268" r:id="rId15"/>
    <p:sldId id="271" r:id="rId16"/>
    <p:sldId id="272" r:id="rId17"/>
    <p:sldId id="281" r:id="rId18"/>
    <p:sldId id="265" r:id="rId19"/>
    <p:sldId id="274" r:id="rId20"/>
    <p:sldId id="275" r:id="rId21"/>
    <p:sldId id="276" r:id="rId22"/>
    <p:sldId id="277" r:id="rId23"/>
    <p:sldId id="278" r:id="rId24"/>
    <p:sldId id="273" r:id="rId25"/>
    <p:sldId id="28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-616" y="-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21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ubscribe.ru/digest/woman/psychology/n206487249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inde-eit.livejournal.com/278269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hildpsy.ru/lib/articles/id/10363.php" TargetMode="External"/><Relationship Id="rId2" Type="http://schemas.openxmlformats.org/officeDocument/2006/relationships/hyperlink" Target="http://childpsy.ru/lib/authors/id/11787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История как Часть Семейной Системы: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Влияние </a:t>
            </a:r>
            <a:r>
              <a:rPr lang="ru-RU" sz="3600" b="1" dirty="0"/>
              <a:t>Трансгенерационной Травмы на Родительско-Детские Отношения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Татьяна Глебова, </a:t>
            </a:r>
            <a:r>
              <a:rPr lang="en-US" dirty="0" smtClean="0"/>
              <a:t>PhD, Alliant International University</a:t>
            </a:r>
            <a:endParaRPr lang="ru-RU" dirty="0" smtClean="0"/>
          </a:p>
          <a:p>
            <a:r>
              <a:rPr lang="en-US" dirty="0" smtClean="0"/>
              <a:t>tglebova@alliant.edu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444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Механизмы передачи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6880"/>
            <a:ext cx="10820400" cy="4962144"/>
          </a:xfrm>
        </p:spPr>
        <p:txBody>
          <a:bodyPr>
            <a:noAutofit/>
          </a:bodyPr>
          <a:lstStyle/>
          <a:p>
            <a:r>
              <a:rPr lang="ru-RU" b="1" dirty="0" smtClean="0"/>
              <a:t>Индивидуально-психологический</a:t>
            </a:r>
            <a:r>
              <a:rPr lang="en-US" b="1" dirty="0"/>
              <a:t>: </a:t>
            </a: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Отрицание, проекции и др. защиты</a:t>
            </a:r>
            <a:r>
              <a:rPr lang="en-US" b="1" dirty="0" smtClean="0"/>
              <a:t> </a:t>
            </a: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Когнитивные схемы </a:t>
            </a:r>
            <a:r>
              <a:rPr lang="en-US" b="1" dirty="0" smtClean="0"/>
              <a:t>(</a:t>
            </a:r>
            <a:r>
              <a:rPr lang="ru-RU" b="1" dirty="0" smtClean="0"/>
              <a:t>«людям нельзя верить»</a:t>
            </a:r>
            <a:r>
              <a:rPr lang="en-US" b="1" dirty="0" smtClean="0"/>
              <a:t>)</a:t>
            </a: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Уязвимость для стресса</a:t>
            </a:r>
            <a:endParaRPr lang="en-US" b="1" dirty="0"/>
          </a:p>
          <a:p>
            <a:r>
              <a:rPr lang="ru-RU" b="1" dirty="0"/>
              <a:t>Межличностный и семейный</a:t>
            </a:r>
            <a:r>
              <a:rPr lang="en-US" b="1" dirty="0"/>
              <a:t>: </a:t>
            </a:r>
            <a:r>
              <a:rPr lang="ru-RU" b="1" dirty="0" smtClean="0"/>
              <a:t> подражание</a:t>
            </a:r>
            <a:r>
              <a:rPr lang="en-US" b="1" dirty="0" smtClean="0"/>
              <a:t>, </a:t>
            </a:r>
            <a:r>
              <a:rPr lang="ru-RU" b="1" dirty="0" smtClean="0"/>
              <a:t>стили общения</a:t>
            </a:r>
            <a:r>
              <a:rPr lang="en-US" b="1" dirty="0" smtClean="0"/>
              <a:t>, </a:t>
            </a:r>
            <a:r>
              <a:rPr lang="ru-RU" b="1" dirty="0" smtClean="0"/>
              <a:t>воспитание и родительско-детские отношения</a:t>
            </a:r>
            <a:r>
              <a:rPr lang="en-US" b="1" dirty="0" smtClean="0"/>
              <a:t>, </a:t>
            </a:r>
            <a:r>
              <a:rPr lang="ru-RU" b="1" dirty="0" smtClean="0"/>
              <a:t>семейные роли, правила и верность</a:t>
            </a:r>
            <a:endParaRPr lang="en-US" b="1" dirty="0"/>
          </a:p>
          <a:p>
            <a:r>
              <a:rPr lang="ru-RU" b="1" dirty="0"/>
              <a:t>Групповая идентичность</a:t>
            </a:r>
            <a:endParaRPr lang="en-US" b="1" dirty="0"/>
          </a:p>
          <a:p>
            <a:r>
              <a:rPr lang="ru-RU" b="1" dirty="0"/>
              <a:t>Социальный</a:t>
            </a:r>
            <a:r>
              <a:rPr lang="en-US" b="1" dirty="0"/>
              <a:t>: </a:t>
            </a:r>
            <a:r>
              <a:rPr lang="ru-RU" b="1" dirty="0" smtClean="0"/>
              <a:t>стигматизация, стереотипы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77337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36436"/>
            <a:ext cx="10820400" cy="4482249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Потомки</a:t>
            </a:r>
            <a:r>
              <a:rPr lang="en-US" sz="2400" b="1" dirty="0" smtClean="0"/>
              <a:t> </a:t>
            </a:r>
            <a:r>
              <a:rPr lang="ru-RU" sz="2400" b="1" dirty="0" smtClean="0"/>
              <a:t> переживших Холокост: десятки исследований 2ого и 3его поколения</a:t>
            </a:r>
          </a:p>
          <a:p>
            <a:pPr marL="0" indent="0">
              <a:buNone/>
            </a:pPr>
            <a:r>
              <a:rPr lang="ru-RU" sz="2400" b="1" dirty="0" smtClean="0"/>
              <a:t>  - Метаанализ (</a:t>
            </a:r>
            <a:r>
              <a:rPr lang="en-US" sz="2400" b="1" dirty="0" smtClean="0"/>
              <a:t>32 </a:t>
            </a:r>
            <a:r>
              <a:rPr lang="ru-RU" sz="2400" b="1" dirty="0" smtClean="0"/>
              <a:t>выборки, </a:t>
            </a:r>
            <a:r>
              <a:rPr lang="en-US" sz="2400" b="1" dirty="0" smtClean="0"/>
              <a:t>4418 </a:t>
            </a:r>
            <a:r>
              <a:rPr lang="ru-RU" sz="2400" b="1" dirty="0" smtClean="0"/>
              <a:t>человек) – в неклинической популяции нет влияния родительского опыта на детей, в клинической наблюдается вторичная травматизация </a:t>
            </a:r>
            <a:r>
              <a:rPr lang="en-US" sz="2400" b="1" dirty="0" smtClean="0"/>
              <a:t>(van </a:t>
            </a:r>
            <a:r>
              <a:rPr lang="en-US" sz="2400" b="1" dirty="0" err="1" smtClean="0"/>
              <a:t>IJzendoorn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Bakermans-Kranenburg</a:t>
            </a:r>
            <a:r>
              <a:rPr lang="en-US" sz="2400" b="1" dirty="0" smtClean="0"/>
              <a:t>, &amp; </a:t>
            </a:r>
            <a:r>
              <a:rPr lang="en-US" sz="2400" b="1" dirty="0" err="1" smtClean="0"/>
              <a:t>Sagi</a:t>
            </a:r>
            <a:r>
              <a:rPr lang="en-US" sz="2400" b="1" dirty="0" smtClean="0"/>
              <a:t>-Schwartz, 2003).</a:t>
            </a:r>
          </a:p>
          <a:p>
            <a:pPr marL="0" indent="0">
              <a:buNone/>
            </a:pPr>
            <a:r>
              <a:rPr lang="ru-RU" sz="2400" b="1" dirty="0" smtClean="0"/>
              <a:t> -  В целом благополучные потомки более подвержены развитию посттравматического расстройства </a:t>
            </a:r>
            <a:r>
              <a:rPr lang="en-US" sz="2400" b="1" dirty="0" smtClean="0"/>
              <a:t>(PTSD)  (Braga, Mello, &amp; </a:t>
            </a:r>
            <a:r>
              <a:rPr lang="en-US" sz="2400" b="1" dirty="0" err="1" smtClean="0"/>
              <a:t>Fiks</a:t>
            </a:r>
            <a:r>
              <a:rPr lang="en-US" sz="2400" b="1" dirty="0" smtClean="0"/>
              <a:t>, 2012; Yehuda, Halligan, &amp; Grossman, 2001; Yehuda, </a:t>
            </a:r>
            <a:r>
              <a:rPr lang="en-US" sz="2400" b="1" dirty="0" err="1" smtClean="0"/>
              <a:t>Schmeidler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Wainberg</a:t>
            </a:r>
            <a:r>
              <a:rPr lang="en-US" sz="2400" b="1" dirty="0" smtClean="0"/>
              <a:t>, Binder-</a:t>
            </a:r>
            <a:r>
              <a:rPr lang="en-US" sz="2400" b="1" dirty="0" err="1" smtClean="0"/>
              <a:t>Brynes</a:t>
            </a:r>
            <a:r>
              <a:rPr lang="en-US" sz="2400" b="1" dirty="0" smtClean="0"/>
              <a:t>, &amp; </a:t>
            </a:r>
            <a:r>
              <a:rPr lang="en-US" sz="2400" b="1" dirty="0" err="1" smtClean="0"/>
              <a:t>Duvdevani</a:t>
            </a:r>
            <a:r>
              <a:rPr lang="en-US" sz="2400" b="1" dirty="0" smtClean="0"/>
              <a:t>, 1998).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503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Исследования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/>
              <a:t>Исследования с другими группами: </a:t>
            </a:r>
            <a:r>
              <a:rPr lang="en-US" sz="2400" b="1" dirty="0"/>
              <a:t>American Indians </a:t>
            </a:r>
            <a:r>
              <a:rPr lang="ru-RU" sz="2400" b="1" dirty="0"/>
              <a:t>и</a:t>
            </a:r>
            <a:r>
              <a:rPr lang="en-US" sz="2400" b="1" dirty="0"/>
              <a:t> Alaskan Natives (Morgan &amp; Freeman, 2009; Myhra,2011)</a:t>
            </a:r>
            <a:r>
              <a:rPr lang="ru-RU" sz="2400" b="1" dirty="0"/>
              <a:t>, дети ветеранов войны </a:t>
            </a:r>
            <a:r>
              <a:rPr lang="en-US" sz="2400" b="1" dirty="0"/>
              <a:t>(</a:t>
            </a:r>
            <a:r>
              <a:rPr lang="en-US" sz="2400" b="1" dirty="0" err="1"/>
              <a:t>Dekel</a:t>
            </a:r>
            <a:r>
              <a:rPr lang="en-US" sz="2400" b="1" dirty="0"/>
              <a:t> &amp; </a:t>
            </a:r>
            <a:r>
              <a:rPr lang="en-US" sz="2400" b="1" dirty="0" err="1"/>
              <a:t>Goldblatt</a:t>
            </a:r>
            <a:r>
              <a:rPr lang="en-US" sz="2400" b="1" dirty="0"/>
              <a:t>, 2008), </a:t>
            </a:r>
            <a:r>
              <a:rPr lang="ru-RU" sz="2400" b="1" dirty="0"/>
              <a:t>пережившие</a:t>
            </a:r>
            <a:r>
              <a:rPr lang="en-US" sz="2400" b="1" dirty="0"/>
              <a:t> </a:t>
            </a:r>
            <a:r>
              <a:rPr lang="ru-RU" sz="2400" b="1" dirty="0"/>
              <a:t>геноцид в Камбодже и их потомки </a:t>
            </a:r>
            <a:r>
              <a:rPr lang="en-US" sz="2400" b="1" dirty="0"/>
              <a:t>(Field,Muong,&amp;Sochanvimean,2013).</a:t>
            </a:r>
            <a:endParaRPr lang="ru-RU" sz="2400" b="1" dirty="0"/>
          </a:p>
          <a:p>
            <a:endParaRPr lang="ru-RU" sz="2400" b="1" dirty="0"/>
          </a:p>
          <a:p>
            <a:r>
              <a:rPr lang="ru-RU" sz="2400" b="1" dirty="0" smtClean="0"/>
              <a:t>Метаанализ</a:t>
            </a:r>
            <a:r>
              <a:rPr lang="en-US" sz="2400" b="1" dirty="0" smtClean="0"/>
              <a:t> </a:t>
            </a:r>
            <a:r>
              <a:rPr lang="ru-RU" sz="2400" b="1" dirty="0"/>
              <a:t>(4</a:t>
            </a:r>
            <a:r>
              <a:rPr lang="en-US" sz="2400" b="1" dirty="0"/>
              <a:t>2 </a:t>
            </a:r>
            <a:r>
              <a:rPr lang="ru-RU" sz="2400" b="1" dirty="0"/>
              <a:t>выборки)  связи родительского </a:t>
            </a:r>
            <a:r>
              <a:rPr lang="en-US" sz="2400" b="1" dirty="0"/>
              <a:t>PTSD </a:t>
            </a:r>
            <a:r>
              <a:rPr lang="ru-RU" sz="2400" b="1" dirty="0"/>
              <a:t>и психологических проблем у детей (эффект </a:t>
            </a:r>
            <a:r>
              <a:rPr lang="en-US" sz="2400" b="1" dirty="0"/>
              <a:t>r = .35</a:t>
            </a:r>
            <a:r>
              <a:rPr lang="ru-RU" sz="2400" b="1" dirty="0"/>
              <a:t>)</a:t>
            </a:r>
            <a:r>
              <a:rPr lang="en-US" sz="2400" b="1" dirty="0"/>
              <a:t> (Lambert, </a:t>
            </a:r>
            <a:r>
              <a:rPr lang="en-US" sz="2400" b="1" dirty="0" err="1"/>
              <a:t>Holzer</a:t>
            </a:r>
            <a:r>
              <a:rPr lang="en-US" sz="2400" b="1" dirty="0"/>
              <a:t>, &amp; </a:t>
            </a:r>
            <a:r>
              <a:rPr lang="en-US" sz="2400" b="1" dirty="0" err="1"/>
              <a:t>Hasbun</a:t>
            </a:r>
            <a:r>
              <a:rPr lang="en-US" sz="2400" b="1" dirty="0"/>
              <a:t>, 2014). </a:t>
            </a:r>
            <a:endParaRPr lang="ru-RU" sz="2400" b="1" dirty="0" smtClean="0"/>
          </a:p>
          <a:p>
            <a:endParaRPr lang="en-US" sz="2400" b="1" dirty="0"/>
          </a:p>
          <a:p>
            <a:r>
              <a:rPr lang="ru-RU" sz="2400" b="1" dirty="0" smtClean="0"/>
              <a:t>Эффект был сильнее в ситуации межличностной травмы (насилие), чем в ситуации войны.  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1489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Родительский стиль как медиатор передачи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Родительское отношение как медиатор передачи травмы </a:t>
            </a:r>
            <a:r>
              <a:rPr lang="en-US" sz="2400" b="1" dirty="0"/>
              <a:t>(e.g., </a:t>
            </a:r>
            <a:r>
              <a:rPr lang="en-US" sz="2400" b="1" dirty="0" err="1"/>
              <a:t>Sangalang</a:t>
            </a:r>
            <a:r>
              <a:rPr lang="en-US" sz="2400" b="1" dirty="0"/>
              <a:t> &amp; </a:t>
            </a:r>
            <a:r>
              <a:rPr lang="en-US" sz="2400" b="1" dirty="0" err="1"/>
              <a:t>Vang</a:t>
            </a:r>
            <a:r>
              <a:rPr lang="en-US" sz="2400" b="1" dirty="0"/>
              <a:t>, 2017</a:t>
            </a:r>
            <a:r>
              <a:rPr lang="en-US" sz="2400" b="1" dirty="0" smtClean="0"/>
              <a:t>)</a:t>
            </a:r>
            <a:endParaRPr lang="ru-RU" sz="2400" b="1" dirty="0" smtClean="0"/>
          </a:p>
          <a:p>
            <a:pPr marL="0" indent="0">
              <a:buNone/>
            </a:pPr>
            <a:endParaRPr lang="ru-RU" sz="2400" b="1" dirty="0"/>
          </a:p>
          <a:p>
            <a:r>
              <a:rPr lang="ru-RU" sz="2400" b="1" dirty="0"/>
              <a:t>Трансгенерационная передача родительского </a:t>
            </a:r>
            <a:r>
              <a:rPr lang="ru-RU" sz="2400" b="1" dirty="0" smtClean="0"/>
              <a:t>стиля-отношения (</a:t>
            </a:r>
            <a:r>
              <a:rPr lang="en-US" sz="2400" b="1" dirty="0" smtClean="0"/>
              <a:t>e.g., </a:t>
            </a:r>
            <a:r>
              <a:rPr lang="en-US" sz="2400" b="1" dirty="0" err="1" smtClean="0"/>
              <a:t>Belsky</a:t>
            </a:r>
            <a:r>
              <a:rPr lang="en-US" sz="2400" b="1" dirty="0" smtClean="0"/>
              <a:t>)</a:t>
            </a:r>
            <a:endParaRPr lang="ru-RU" sz="2400" b="1" dirty="0" smtClean="0"/>
          </a:p>
          <a:p>
            <a:pPr marL="0" indent="0">
              <a:buNone/>
            </a:pPr>
            <a:endParaRPr lang="en-US" sz="2400" b="1" dirty="0"/>
          </a:p>
          <a:p>
            <a:r>
              <a:rPr lang="ru-RU" sz="2400" b="1" dirty="0"/>
              <a:t>Трансгенерационная передача</a:t>
            </a:r>
            <a:r>
              <a:rPr lang="en-US" sz="2400" b="1" dirty="0"/>
              <a:t>  </a:t>
            </a:r>
            <a:r>
              <a:rPr lang="ru-RU" sz="2400" b="1" dirty="0" smtClean="0"/>
              <a:t>вида привязанности</a:t>
            </a:r>
            <a:r>
              <a:rPr lang="en-US" sz="2400" b="1" dirty="0" smtClean="0"/>
              <a:t> </a:t>
            </a:r>
            <a:r>
              <a:rPr lang="en-US" sz="2400" b="1" dirty="0"/>
              <a:t>(Almqvist &amp; </a:t>
            </a:r>
            <a:r>
              <a:rPr lang="en-US" sz="2400" b="1" dirty="0" err="1"/>
              <a:t>Broberg</a:t>
            </a:r>
            <a:r>
              <a:rPr lang="en-US" sz="2400" b="1" dirty="0"/>
              <a:t>, 2003; </a:t>
            </a:r>
            <a:r>
              <a:rPr lang="en-US" sz="2400" b="1" dirty="0" err="1"/>
              <a:t>Blankers</a:t>
            </a:r>
            <a:r>
              <a:rPr lang="en-US" sz="2400" b="1" dirty="0"/>
              <a:t>, 2013; De </a:t>
            </a:r>
            <a:r>
              <a:rPr lang="en-US" sz="2400" b="1" dirty="0" err="1"/>
              <a:t>Haene</a:t>
            </a:r>
            <a:r>
              <a:rPr lang="en-US" sz="2400" b="1" dirty="0"/>
              <a:t>, </a:t>
            </a:r>
            <a:r>
              <a:rPr lang="en-US" sz="2400" b="1" dirty="0" err="1"/>
              <a:t>Dalgaard</a:t>
            </a:r>
            <a:r>
              <a:rPr lang="en-US" sz="2400" b="1" dirty="0"/>
              <a:t>, Montgomery, </a:t>
            </a:r>
            <a:r>
              <a:rPr lang="en-US" sz="2400" b="1" dirty="0" err="1"/>
              <a:t>Grietens</a:t>
            </a:r>
            <a:r>
              <a:rPr lang="en-US" sz="2400" b="1" dirty="0"/>
              <a:t>, &amp; </a:t>
            </a:r>
            <a:r>
              <a:rPr lang="en-US" sz="2400" b="1" dirty="0" err="1"/>
              <a:t>Verschueren</a:t>
            </a:r>
            <a:r>
              <a:rPr lang="en-US" sz="2400" b="1" dirty="0"/>
              <a:t>, 2013; De </a:t>
            </a:r>
            <a:r>
              <a:rPr lang="en-US" sz="2400" b="1" dirty="0" err="1"/>
              <a:t>Haene</a:t>
            </a:r>
            <a:r>
              <a:rPr lang="en-US" sz="2400" b="1" dirty="0"/>
              <a:t>, </a:t>
            </a:r>
            <a:r>
              <a:rPr lang="en-US" sz="2400" b="1" dirty="0" err="1"/>
              <a:t>Grietens</a:t>
            </a:r>
            <a:r>
              <a:rPr lang="en-US" sz="2400" b="1" dirty="0"/>
              <a:t>, &amp; </a:t>
            </a:r>
            <a:r>
              <a:rPr lang="en-US" sz="2400" b="1" dirty="0" err="1"/>
              <a:t>Verschueren</a:t>
            </a:r>
            <a:r>
              <a:rPr lang="en-US" sz="2400" b="1" dirty="0"/>
              <a:t>, 2010a; van </a:t>
            </a:r>
            <a:r>
              <a:rPr lang="en-US" sz="2400" b="1" dirty="0" err="1"/>
              <a:t>Ee</a:t>
            </a:r>
            <a:r>
              <a:rPr lang="en-US" sz="2400" b="1" dirty="0"/>
              <a:t>, </a:t>
            </a:r>
            <a:r>
              <a:rPr lang="en-US" sz="2400" b="1" dirty="0" err="1"/>
              <a:t>Kleber</a:t>
            </a:r>
            <a:r>
              <a:rPr lang="en-US" sz="2400" b="1" dirty="0"/>
              <a:t>, &amp; </a:t>
            </a:r>
            <a:r>
              <a:rPr lang="en-US" sz="2400" b="1" dirty="0" err="1"/>
              <a:t>Mooren</a:t>
            </a:r>
            <a:r>
              <a:rPr lang="en-US" sz="2400" b="1" dirty="0"/>
              <a:t>, 2012). </a:t>
            </a:r>
            <a:endParaRPr lang="ru-RU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64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Модель факторов родительствования (</a:t>
            </a:r>
            <a:r>
              <a:rPr lang="en-US" b="1" dirty="0" err="1"/>
              <a:t>Belsky</a:t>
            </a:r>
            <a:r>
              <a:rPr lang="ru-RU" b="1" dirty="0"/>
              <a:t>,1984)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приложении к ТГТ</a:t>
            </a:r>
          </a:p>
          <a:p>
            <a:r>
              <a:rPr lang="ru-RU" dirty="0" smtClean="0"/>
              <a:t>Схема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http://imhoclub.lv/admuploads/image/image002_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455" y="3112655"/>
            <a:ext cx="5135417" cy="3315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816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Депрессия у матери, особенно в раннем детстве ребенка, серьезно влияет на эмоциональное, когнитивное и физическое состояние человека в течение всей жизни </a:t>
            </a:r>
            <a:r>
              <a:rPr lang="en-US" sz="2400" b="1" dirty="0" smtClean="0"/>
              <a:t>(e.g</a:t>
            </a:r>
            <a:r>
              <a:rPr lang="en-US" sz="2400" b="1" dirty="0"/>
              <a:t>., Goodman, 2007). </a:t>
            </a:r>
            <a:endParaRPr lang="ru-RU" sz="2400" b="1" dirty="0" smtClean="0"/>
          </a:p>
          <a:p>
            <a:pPr marL="0" indent="0">
              <a:buNone/>
            </a:pPr>
            <a:endParaRPr lang="en-US" sz="2400" b="1" dirty="0" smtClean="0"/>
          </a:p>
          <a:p>
            <a:r>
              <a:rPr lang="ru-RU" sz="2400" b="1" dirty="0" smtClean="0"/>
              <a:t>Трансгенерационная передача плохого обращения с детьми и факторы, влияющие на это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McWey</a:t>
            </a:r>
            <a:r>
              <a:rPr lang="en-US" sz="2400" b="1" dirty="0" smtClean="0"/>
              <a:t> </a:t>
            </a:r>
            <a:r>
              <a:rPr lang="en-US" sz="2400" b="1" dirty="0"/>
              <a:t>et al., 2013</a:t>
            </a:r>
            <a:r>
              <a:rPr lang="en-US" sz="2400" b="1" dirty="0" smtClean="0"/>
              <a:t>)</a:t>
            </a:r>
            <a:r>
              <a:rPr lang="ru-RU" sz="2400" b="1" dirty="0" smtClean="0"/>
              <a:t>.</a:t>
            </a:r>
          </a:p>
          <a:p>
            <a:pPr marL="0" indent="0">
              <a:buNone/>
            </a:pPr>
            <a:endParaRPr lang="ru-RU" sz="2400" b="1" dirty="0" smtClean="0"/>
          </a:p>
          <a:p>
            <a:r>
              <a:rPr lang="ru-RU" sz="2400" b="1" dirty="0" smtClean="0"/>
              <a:t>Родительское отношение как медиатор в адаптации подростков, переживших травму, войну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Dekel</a:t>
            </a:r>
            <a:r>
              <a:rPr lang="en-US" sz="2400" b="1" dirty="0" smtClean="0"/>
              <a:t> &amp; Solomon, 2016)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82642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«Оптимальное» родительствование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Зависит от возраста, пола и т.д.</a:t>
            </a:r>
          </a:p>
          <a:p>
            <a:pPr marL="0" indent="0">
              <a:buNone/>
            </a:pPr>
            <a:endParaRPr lang="ru-RU" sz="2400" b="1" dirty="0" smtClean="0"/>
          </a:p>
          <a:p>
            <a:r>
              <a:rPr lang="ru-RU" sz="2400" b="1" dirty="0" smtClean="0"/>
              <a:t>Теплота, эмоциональная связь, чувствительность к нуждам ребенка</a:t>
            </a:r>
          </a:p>
          <a:p>
            <a:pPr marL="0" indent="0">
              <a:buNone/>
            </a:pPr>
            <a:endParaRPr lang="ru-RU" sz="2400" b="1" dirty="0" smtClean="0"/>
          </a:p>
          <a:p>
            <a:r>
              <a:rPr lang="ru-RU" sz="2400" b="1" dirty="0" smtClean="0"/>
              <a:t>Оптимальный контроль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7406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 защиты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Т</a:t>
            </a:r>
            <a:r>
              <a:rPr lang="ru-RU" sz="2400" b="1" dirty="0" smtClean="0"/>
              <a:t>еория </a:t>
            </a:r>
            <a:r>
              <a:rPr lang="ru-RU" sz="2400" b="1" dirty="0"/>
              <a:t>«роста» (</a:t>
            </a:r>
            <a:r>
              <a:rPr lang="en-US" sz="2400" b="1" dirty="0" err="1"/>
              <a:t>Tedeschi</a:t>
            </a:r>
            <a:r>
              <a:rPr lang="ru-RU" sz="2400" b="1" dirty="0"/>
              <a:t> &amp; </a:t>
            </a:r>
            <a:r>
              <a:rPr lang="en-US" sz="2400" b="1" dirty="0"/>
              <a:t>Calhoun</a:t>
            </a:r>
            <a:r>
              <a:rPr lang="ru-RU" sz="2400" b="1" dirty="0"/>
              <a:t>, 2004) </a:t>
            </a:r>
            <a:endParaRPr lang="ru-RU" sz="2400" b="1" dirty="0" smtClean="0"/>
          </a:p>
          <a:p>
            <a:r>
              <a:rPr lang="ru-RU" sz="2400" b="1" dirty="0" smtClean="0"/>
              <a:t>Теория </a:t>
            </a:r>
            <a:r>
              <a:rPr lang="ru-RU" sz="2400" b="1" dirty="0"/>
              <a:t>«устойчивости» (</a:t>
            </a:r>
            <a:r>
              <a:rPr lang="en-US" sz="2400" b="1" dirty="0"/>
              <a:t>Walsh</a:t>
            </a:r>
            <a:r>
              <a:rPr lang="ru-RU" sz="2400" b="1" dirty="0"/>
              <a:t>, 2002</a:t>
            </a:r>
            <a:r>
              <a:rPr lang="ru-RU" sz="2400" b="1" dirty="0" smtClean="0"/>
              <a:t>)</a:t>
            </a:r>
          </a:p>
          <a:p>
            <a:r>
              <a:rPr lang="ru-RU" sz="2400" b="1" dirty="0" smtClean="0"/>
              <a:t>Семейные отношения</a:t>
            </a:r>
          </a:p>
          <a:p>
            <a:r>
              <a:rPr lang="ru-RU" sz="2400" b="1" dirty="0" smtClean="0"/>
              <a:t>Социальная поддержка </a:t>
            </a:r>
          </a:p>
          <a:p>
            <a:r>
              <a:rPr lang="ru-RU" sz="2400" b="1" dirty="0" smtClean="0"/>
              <a:t>Общественное отношение</a:t>
            </a:r>
          </a:p>
          <a:p>
            <a:r>
              <a:rPr lang="ru-RU" sz="2400" b="1" dirty="0" smtClean="0"/>
              <a:t>Личные качества</a:t>
            </a:r>
            <a:endParaRPr lang="en-US" sz="2400" b="1" dirty="0" smtClean="0"/>
          </a:p>
          <a:p>
            <a:r>
              <a:rPr lang="ru-RU" sz="2400" b="1" dirty="0" smtClean="0"/>
              <a:t>Создание истории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161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Диагностика </a:t>
            </a:r>
            <a:r>
              <a:rPr lang="ru-RU" sz="2800" b="1" dirty="0"/>
              <a:t>факторов риска и </a:t>
            </a:r>
            <a:r>
              <a:rPr lang="ru-RU" sz="2800" b="1" dirty="0" smtClean="0"/>
              <a:t>защиты</a:t>
            </a:r>
          </a:p>
          <a:p>
            <a:pPr marL="0" indent="0">
              <a:buNone/>
            </a:pPr>
            <a:endParaRPr lang="en-US" sz="2800" b="1" dirty="0" smtClean="0"/>
          </a:p>
          <a:p>
            <a:r>
              <a:rPr lang="ru-RU" sz="2800" b="1" dirty="0"/>
              <a:t>Стандартизованные </a:t>
            </a:r>
            <a:r>
              <a:rPr lang="ru-RU" sz="2800" b="1" dirty="0" smtClean="0"/>
              <a:t>опросники</a:t>
            </a:r>
          </a:p>
          <a:p>
            <a:pPr marL="0" indent="0">
              <a:buNone/>
            </a:pPr>
            <a:endParaRPr lang="ru-RU" sz="2800" b="1" dirty="0" smtClean="0"/>
          </a:p>
          <a:p>
            <a:r>
              <a:rPr lang="ru-RU" sz="2800" b="1" dirty="0" smtClean="0"/>
              <a:t>Структурированное интервью</a:t>
            </a:r>
          </a:p>
          <a:p>
            <a:pPr marL="0" indent="0">
              <a:buNone/>
            </a:pPr>
            <a:endParaRPr lang="ru-RU" sz="2800" b="1" dirty="0" smtClean="0"/>
          </a:p>
          <a:p>
            <a:r>
              <a:rPr lang="ru-RU" sz="2800" b="1" dirty="0" smtClean="0"/>
              <a:t>Генограмма (</a:t>
            </a:r>
            <a:r>
              <a:rPr lang="en-US" sz="2800" b="1" dirty="0" smtClean="0"/>
              <a:t>TTRG, Goodman, 2013).</a:t>
            </a:r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06428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845352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>Диагностика факторов риска и защиты неконструктивного родительствования (на основе модели родительствования (</a:t>
            </a:r>
            <a:r>
              <a:rPr lang="en-US" sz="2200" dirty="0" err="1"/>
              <a:t>Belsky</a:t>
            </a:r>
            <a:r>
              <a:rPr lang="ru-RU" sz="2200" dirty="0"/>
              <a:t>,1984</a:t>
            </a:r>
            <a:r>
              <a:rPr lang="ru-RU" dirty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578248"/>
              </p:ext>
            </p:extLst>
          </p:nvPr>
        </p:nvGraphicFramePr>
        <p:xfrm>
          <a:off x="1038225" y="1838327"/>
          <a:ext cx="10172700" cy="4865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1400"/>
                <a:gridCol w="2589453"/>
                <a:gridCol w="4001847"/>
              </a:tblGrid>
              <a:tr h="229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Факторы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Риск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Защита- Ресурс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</a:rPr>
                        <a:t>Родитель </a:t>
                      </a:r>
                      <a:endParaRPr lang="en-US" sz="1800" u="sng" dirty="0">
                        <a:effectLst/>
                      </a:endParaRP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9842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его семья, стиль его родителей (ТГТ передача)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Травма у  родителей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Родительский стиль (степень близости, отзывчивость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Способы совладания-выживания, жизненные ценности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   жизненные события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Насилие, эмиграция, бедность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9960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   индивидуальные особенности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9882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</a:rPr>
                        <a:t>Контекстуально- средовые  факторы </a:t>
                      </a:r>
                      <a:endParaRPr lang="en-US" sz="1800" u="sng" dirty="0">
                        <a:effectLst/>
                      </a:endParaRP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    партнерские-супружеские отношения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Конфликт, неудовлетвореннось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Поддержка, привязанность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   работа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Сложности, отсутствие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Удовлетворение,  самореализация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9922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</a:rPr>
                        <a:t>Особенности ребенка</a:t>
                      </a:r>
                      <a:endParaRPr lang="en-US" sz="1800" u="sng" dirty="0">
                        <a:effectLst/>
                      </a:endParaRP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9960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</a:t>
                      </a:r>
                      <a:r>
                        <a:rPr lang="ru-RU" sz="1600">
                          <a:effectLst/>
                        </a:rPr>
                        <a:t>темперамент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9960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  восприимчивость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03500" y="28067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03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Трансгенерационная травма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В</a:t>
            </a:r>
            <a:r>
              <a:rPr lang="ru-RU" b="1" dirty="0" smtClean="0"/>
              <a:t>се </a:t>
            </a:r>
            <a:r>
              <a:rPr lang="ru-RU" b="1" dirty="0"/>
              <a:t>чаще становится предметом публикаций в российской </a:t>
            </a:r>
            <a:r>
              <a:rPr lang="ru-RU" b="1" dirty="0" smtClean="0"/>
              <a:t>прессе</a:t>
            </a:r>
            <a:endParaRPr lang="en-US" b="1" dirty="0" smtClean="0"/>
          </a:p>
          <a:p>
            <a:r>
              <a:rPr lang="ru-RU" b="1" dirty="0" smtClean="0"/>
              <a:t>Например,</a:t>
            </a:r>
          </a:p>
          <a:p>
            <a:r>
              <a:rPr lang="en-US" b="1" dirty="0" smtClean="0">
                <a:hlinkClick r:id="rId2"/>
              </a:rPr>
              <a:t>http</a:t>
            </a:r>
            <a:r>
              <a:rPr lang="en-US" b="1" dirty="0">
                <a:hlinkClick r:id="rId2"/>
              </a:rPr>
              <a:t>://</a:t>
            </a:r>
            <a:r>
              <a:rPr lang="en-US" b="1" dirty="0" smtClean="0">
                <a:hlinkClick r:id="rId2"/>
              </a:rPr>
              <a:t>subscribe.ru/digest/woman/psychology/n206487249.html</a:t>
            </a:r>
            <a:endParaRPr lang="ru-RU" b="1" dirty="0" smtClean="0"/>
          </a:p>
          <a:p>
            <a:r>
              <a:rPr lang="ru-RU" b="1" dirty="0" smtClean="0"/>
              <a:t>«Механизм </a:t>
            </a:r>
            <a:r>
              <a:rPr lang="ru-RU" b="1" dirty="0"/>
              <a:t>передачи </a:t>
            </a:r>
            <a:r>
              <a:rPr lang="ru-RU" b="1" dirty="0" smtClean="0"/>
              <a:t>травмы» </a:t>
            </a:r>
            <a:r>
              <a:rPr lang="ru-RU" b="1" i="1" dirty="0"/>
              <a:t>Петрановская </a:t>
            </a:r>
            <a:r>
              <a:rPr lang="ru-RU" b="1" i="1" dirty="0" smtClean="0"/>
              <a:t>Людмила</a:t>
            </a:r>
          </a:p>
          <a:p>
            <a:r>
              <a:rPr lang="ru-RU" b="1" dirty="0"/>
              <a:t>Психологи, историки, журналисты и читатели обсуждают различные исторические травмы, перенесенные нашей страной и людьми, и их влияние на нашу нынешнюю жизнь и поведение. Мнения и отношения к этому феномену поляризированы от «как мы еще хоть как-то можем жить после всего этого» до «прекрасно живем и ничуть не страдаем</a:t>
            </a:r>
            <a:r>
              <a:rPr lang="ru-RU" b="1" dirty="0" smtClean="0"/>
              <a:t>.»</a:t>
            </a:r>
          </a:p>
          <a:p>
            <a:r>
              <a:rPr lang="ru-RU" b="1" dirty="0" smtClean="0"/>
              <a:t>Эта тема и феноменон также являются предметом исследований и обсуждений в зарубежной академической среде</a:t>
            </a:r>
            <a:endParaRPr lang="en-US" b="1" dirty="0"/>
          </a:p>
          <a:p>
            <a:endParaRPr lang="ru-RU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57401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dirty="0"/>
              <a:t>Экосистемный подход к травме и ресурсам (</a:t>
            </a:r>
            <a:r>
              <a:rPr lang="en-US" sz="3200" dirty="0"/>
              <a:t>Goodman</a:t>
            </a:r>
            <a:r>
              <a:rPr lang="ru-RU" sz="3200" dirty="0"/>
              <a:t>, 2013)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080719"/>
              </p:ext>
            </p:extLst>
          </p:nvPr>
        </p:nvGraphicFramePr>
        <p:xfrm>
          <a:off x="1459345" y="2235201"/>
          <a:ext cx="9430327" cy="3999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0760"/>
                <a:gridCol w="3367974"/>
                <a:gridCol w="3651593"/>
              </a:tblGrid>
              <a:tr h="615283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Прямая-непосредсвенная травма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Непрямая-Косвенная травма 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2926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Традиционный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Человек непосредственно перенес травму, напр., насилие, коллективная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ТГТ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5283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Ресурсы 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0568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Экосистемный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Человек непосредственно перенес или переносит системную травму, напр., дискриминация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Системная ТГТ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642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Ресурсы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642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052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(для генограммы или интервью)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Какие травматические события случались в вашей жизни (семьи, группы)?</a:t>
            </a:r>
            <a:endParaRPr lang="en-US" dirty="0"/>
          </a:p>
          <a:p>
            <a:pPr lvl="0"/>
            <a:r>
              <a:rPr lang="ru-RU" dirty="0"/>
              <a:t>В какой форме вы,ваша семья, сообщество испытывали-пережили непосредственную, косвенную, традиционную, экосистемную травму (требуется объяснение),</a:t>
            </a:r>
            <a:endParaRPr lang="en-US" dirty="0"/>
          </a:p>
          <a:p>
            <a:pPr lvl="0"/>
            <a:r>
              <a:rPr lang="ru-RU" dirty="0"/>
              <a:t>Как эти события повлияли на вашу жизнь  (семьи, группы)? Конкретно спросить о физических, психологических, когнитивных симптомах (требуется объяснение),</a:t>
            </a:r>
            <a:endParaRPr lang="en-US" dirty="0"/>
          </a:p>
          <a:p>
            <a:r>
              <a:rPr lang="ru-RU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80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Способы совладания и ресурсы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Расскажите о себе (семье, группе) до трагических событий.</a:t>
            </a:r>
            <a:endParaRPr lang="en-US" dirty="0"/>
          </a:p>
          <a:p>
            <a:pPr lvl="0"/>
            <a:r>
              <a:rPr lang="ru-RU" dirty="0"/>
              <a:t>Какие ваши (семьи, группы) сильные черты, стороны?</a:t>
            </a:r>
            <a:endParaRPr lang="en-US" dirty="0"/>
          </a:p>
          <a:p>
            <a:pPr lvl="0"/>
            <a:r>
              <a:rPr lang="ru-RU" dirty="0"/>
              <a:t>Какие трудности вам (семье, группе) пришлось преодолеть?</a:t>
            </a:r>
            <a:endParaRPr lang="en-US" dirty="0"/>
          </a:p>
          <a:p>
            <a:pPr lvl="0"/>
            <a:r>
              <a:rPr lang="ru-RU" dirty="0"/>
              <a:t>Как вы (семья, группа) сохранили свою силу, культуру, сообщность перед лицом такой трагедии-стресса? Какие ваши (семейные, групповые) характеристики помогли справиться с трудной ситуацией?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1675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Культуральные особенности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Когда у кого-то из вашей семьи (группы) происходят неприятности или беда, что они обычно делают (к кому обращаются, как и где получают помощь и поддержку)?</a:t>
            </a:r>
            <a:endParaRPr lang="en-US" dirty="0"/>
          </a:p>
          <a:p>
            <a:pPr lvl="0"/>
            <a:r>
              <a:rPr lang="ru-RU" dirty="0"/>
              <a:t>Как-каким способом вы (семья, группа) обычно восстанавливаетесь после стрессовых событий?</a:t>
            </a:r>
            <a:endParaRPr lang="en-US" dirty="0"/>
          </a:p>
          <a:p>
            <a:pPr lvl="0"/>
            <a:r>
              <a:rPr lang="ru-RU" dirty="0"/>
              <a:t>Что значит –как выглядит ситуация-состояние когда вы (семья, группа) « в порядке-благополучны»?</a:t>
            </a:r>
            <a:endParaRPr lang="en-US" dirty="0"/>
          </a:p>
          <a:p>
            <a:pPr lvl="0"/>
            <a:r>
              <a:rPr lang="ru-RU" dirty="0"/>
              <a:t>Какие истории-рассказы вы слышали в своей  семье (группе) о семейной (групповой) истории? Как это повлияло на вас, ваше отношение к миру, жизни?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643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Терапевтическая работа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Психообразовательная для родителей</a:t>
            </a:r>
          </a:p>
          <a:p>
            <a:r>
              <a:rPr lang="ru-RU" dirty="0" smtClean="0"/>
              <a:t>Индивидуальная для родителей</a:t>
            </a:r>
          </a:p>
          <a:p>
            <a:r>
              <a:rPr lang="ru-RU" dirty="0" smtClean="0"/>
              <a:t>Семейная терапия: отношения с ребенком, «модулированное общение»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38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Случай из клинической практики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9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клиническая практика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Предлагаются </a:t>
            </a:r>
            <a:r>
              <a:rPr lang="ru-RU" b="1" dirty="0"/>
              <a:t>тренинги и программы. </a:t>
            </a:r>
            <a:endParaRPr lang="ru-RU" b="1" dirty="0" smtClean="0"/>
          </a:p>
          <a:p>
            <a:r>
              <a:rPr lang="ru-RU" b="1" dirty="0" smtClean="0"/>
              <a:t>Например</a:t>
            </a:r>
            <a:r>
              <a:rPr lang="ru-RU" b="1" dirty="0"/>
              <a:t>, доклад Смирновой Т.П. (эмоционально-образная терапия, </a:t>
            </a:r>
            <a:r>
              <a:rPr lang="ru-RU" b="1" u="sng" dirty="0">
                <a:hlinkClick r:id="rId2"/>
              </a:rPr>
              <a:t>http://linde-eit.livejournal.com/278269.html</a:t>
            </a:r>
            <a:r>
              <a:rPr lang="ru-RU" b="1" dirty="0"/>
              <a:t>), психодрама (http://psychodrama.kiev.ua/?p=1523)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основном случаи описывают индивидуума, его отношения с </a:t>
            </a:r>
            <a:r>
              <a:rPr lang="ru-RU" b="1" dirty="0" smtClean="0"/>
              <a:t>миром</a:t>
            </a:r>
          </a:p>
          <a:p>
            <a:r>
              <a:rPr lang="ru-RU" b="1" dirty="0" smtClean="0"/>
              <a:t>Описывают </a:t>
            </a:r>
            <a:r>
              <a:rPr lang="ru-RU" b="1" dirty="0"/>
              <a:t>ТГТ с психоаналитической,  эмоционально-телесной или психодраматической позиций (расстановки).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Предмет и подход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В</a:t>
            </a:r>
            <a:r>
              <a:rPr lang="ru-RU" b="1" dirty="0" smtClean="0"/>
              <a:t>лияние </a:t>
            </a:r>
            <a:r>
              <a:rPr lang="ru-RU" b="1" dirty="0"/>
              <a:t>ТГТ на отношения между родителями и детьми с точки зрения системной семейной </a:t>
            </a:r>
            <a:r>
              <a:rPr lang="ru-RU" b="1" dirty="0" smtClean="0"/>
              <a:t>терапии </a:t>
            </a:r>
            <a:r>
              <a:rPr lang="ru-RU" b="1" dirty="0"/>
              <a:t>(в основном разговорная</a:t>
            </a:r>
            <a:r>
              <a:rPr lang="ru-RU" b="1" dirty="0" smtClean="0"/>
              <a:t>)</a:t>
            </a:r>
            <a:r>
              <a:rPr lang="en-US" b="1" dirty="0" smtClean="0"/>
              <a:t>.</a:t>
            </a:r>
            <a:endParaRPr lang="ru-RU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ru-RU" b="1" dirty="0" smtClean="0"/>
              <a:t>Обзор результатов </a:t>
            </a:r>
            <a:r>
              <a:rPr lang="ru-RU" b="1" dirty="0"/>
              <a:t>эмпирических </a:t>
            </a:r>
            <a:r>
              <a:rPr lang="ru-RU" b="1" dirty="0" smtClean="0"/>
              <a:t>иссиледований (в </a:t>
            </a:r>
            <a:r>
              <a:rPr lang="ru-RU" b="1" dirty="0"/>
              <a:t>подавляющем большинстве </a:t>
            </a:r>
            <a:r>
              <a:rPr lang="ru-RU" b="1" dirty="0" smtClean="0"/>
              <a:t>западные исследования).</a:t>
            </a:r>
          </a:p>
          <a:p>
            <a:pPr marL="0" indent="0">
              <a:buNone/>
            </a:pPr>
            <a:endParaRPr lang="ru-RU" b="1" dirty="0" smtClean="0"/>
          </a:p>
          <a:p>
            <a:r>
              <a:rPr lang="ru-RU" b="1" dirty="0" smtClean="0"/>
              <a:t> Методы диагностики и терапии.</a:t>
            </a:r>
          </a:p>
        </p:txBody>
      </p:sp>
    </p:spTree>
    <p:extLst>
      <p:ext uri="{BB962C8B-B14F-4D97-AF65-F5344CB8AC3E}">
        <p14:creationId xmlns:p14="http://schemas.microsoft.com/office/powerpoint/2010/main" val="3430179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и клиническя значимость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«...в настоящее время практика консультирования сталкивается с повышением в обществе неблагоприятных воспитательных установок родителей, которые существенно осложняют психическое развитие детей.» (</a:t>
            </a:r>
            <a:r>
              <a:rPr lang="ru-RU" b="1" u="sng" dirty="0">
                <a:hlinkClick r:id="rId2"/>
              </a:rPr>
              <a:t>Минияров В.М.</a:t>
            </a:r>
            <a:r>
              <a:rPr lang="en-US" b="1" dirty="0"/>
              <a:t>  </a:t>
            </a:r>
            <a:r>
              <a:rPr lang="ru-RU" b="1" dirty="0">
                <a:hlinkClick r:id="rId3"/>
              </a:rPr>
              <a:t>http://childpsy.ru/lib/articles/id/10363.php</a:t>
            </a:r>
            <a:r>
              <a:rPr lang="ru-RU" b="1" dirty="0"/>
              <a:t>)</a:t>
            </a:r>
          </a:p>
          <a:p>
            <a:r>
              <a:rPr lang="ru-RU" b="1" dirty="0" smtClean="0"/>
              <a:t>Влияние прошлого на нынешнее функционирование индивидуама, семьи, общества</a:t>
            </a:r>
          </a:p>
          <a:p>
            <a:r>
              <a:rPr lang="ru-RU" b="1" dirty="0" smtClean="0"/>
              <a:t>Влияние современных событий на будущее и профилактика негативных последствий. Мой </a:t>
            </a:r>
            <a:r>
              <a:rPr lang="ru-RU" b="1" dirty="0"/>
              <a:t>подход – контекстуальная терапия, интересы будущих поколений</a:t>
            </a:r>
            <a:r>
              <a:rPr lang="ru-RU" b="1" dirty="0" smtClean="0"/>
              <a:t>. Исследования </a:t>
            </a:r>
            <a:r>
              <a:rPr lang="ru-RU" b="1" dirty="0"/>
              <a:t>показывают, что эффективное родительствование является защитным фактором для совладания с будущими стрессами, включая травматические (</a:t>
            </a:r>
            <a:r>
              <a:rPr lang="en-US" b="1" dirty="0" err="1"/>
              <a:t>Forgatch</a:t>
            </a:r>
            <a:r>
              <a:rPr lang="ru-RU" b="1" dirty="0"/>
              <a:t> &amp; </a:t>
            </a:r>
            <a:r>
              <a:rPr lang="en-US" b="1" dirty="0"/>
              <a:t>Ogden</a:t>
            </a:r>
            <a:r>
              <a:rPr lang="ru-RU" b="1" dirty="0"/>
              <a:t>, 2006; </a:t>
            </a:r>
            <a:r>
              <a:rPr lang="en-US" b="1" dirty="0" err="1"/>
              <a:t>Forgatch</a:t>
            </a:r>
            <a:r>
              <a:rPr lang="ru-RU" b="1" dirty="0"/>
              <a:t>, </a:t>
            </a:r>
            <a:r>
              <a:rPr lang="en-US" b="1" dirty="0"/>
              <a:t>Patterson</a:t>
            </a:r>
            <a:r>
              <a:rPr lang="ru-RU" b="1" dirty="0"/>
              <a:t>, </a:t>
            </a:r>
            <a:r>
              <a:rPr lang="en-US" b="1" dirty="0" err="1"/>
              <a:t>DeGarmo</a:t>
            </a:r>
            <a:r>
              <a:rPr lang="ru-RU" b="1" dirty="0"/>
              <a:t>, &amp; </a:t>
            </a:r>
            <a:r>
              <a:rPr lang="en-US" b="1" dirty="0" err="1"/>
              <a:t>Beldavs</a:t>
            </a:r>
            <a:r>
              <a:rPr lang="ru-RU" b="1" dirty="0"/>
              <a:t>, 2008</a:t>
            </a:r>
            <a:r>
              <a:rPr lang="ru-RU" b="1" dirty="0" smtClean="0"/>
              <a:t>).</a:t>
            </a:r>
          </a:p>
          <a:p>
            <a:r>
              <a:rPr lang="ru-RU" b="1" dirty="0" smtClean="0"/>
              <a:t>Системный подход</a:t>
            </a:r>
            <a:endParaRPr lang="en-US" b="1" dirty="0" smtClean="0"/>
          </a:p>
          <a:p>
            <a:r>
              <a:rPr lang="ru-RU" b="1" dirty="0" smtClean="0"/>
              <a:t>Диагностика и соответствующая помощь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717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«Трансгенерационная травма» - в принципе любая травма, перенесенная членами семьи в предыдущих </a:t>
            </a:r>
            <a:r>
              <a:rPr lang="ru-RU" b="1" dirty="0" smtClean="0"/>
              <a:t>поколениях и «переданная» в той или иной форме последующим поколениям</a:t>
            </a:r>
            <a:r>
              <a:rPr lang="en-US" b="1" dirty="0" smtClean="0"/>
              <a:t>(</a:t>
            </a:r>
            <a:r>
              <a:rPr lang="en-US" b="1" dirty="0" err="1" smtClean="0"/>
              <a:t>Dass-Brailsford</a:t>
            </a:r>
            <a:r>
              <a:rPr lang="en-US" b="1" dirty="0"/>
              <a:t>, 2007)</a:t>
            </a:r>
            <a:endParaRPr lang="ru-RU" b="1" dirty="0" smtClean="0"/>
          </a:p>
          <a:p>
            <a:r>
              <a:rPr lang="ru-RU" b="1" dirty="0" smtClean="0"/>
              <a:t>Историческая </a:t>
            </a:r>
            <a:r>
              <a:rPr lang="en-US" b="1" dirty="0" smtClean="0"/>
              <a:t>(</a:t>
            </a:r>
            <a:r>
              <a:rPr lang="ru-RU" b="1" dirty="0" smtClean="0"/>
              <a:t>войны, геноцид, теракты</a:t>
            </a:r>
            <a:r>
              <a:rPr lang="en-US" b="1" dirty="0" smtClean="0"/>
              <a:t>)</a:t>
            </a:r>
            <a:endParaRPr lang="ru-RU" b="1" dirty="0" smtClean="0"/>
          </a:p>
          <a:p>
            <a:r>
              <a:rPr lang="ru-RU" b="1" dirty="0" smtClean="0"/>
              <a:t>Коллективная </a:t>
            </a:r>
            <a:r>
              <a:rPr lang="en-US" b="1" dirty="0" smtClean="0"/>
              <a:t>(</a:t>
            </a:r>
            <a:r>
              <a:rPr lang="ru-RU" b="1" dirty="0" smtClean="0"/>
              <a:t>стихийные бедствия</a:t>
            </a:r>
            <a:r>
              <a:rPr lang="en-US" b="1" dirty="0" smtClean="0"/>
              <a:t>)</a:t>
            </a:r>
            <a:endParaRPr lang="ru-RU" b="1" dirty="0" smtClean="0"/>
          </a:p>
          <a:p>
            <a:r>
              <a:rPr lang="ru-RU" b="1" dirty="0" smtClean="0"/>
              <a:t>Семейная травма</a:t>
            </a:r>
            <a:r>
              <a:rPr lang="en-US" b="1" dirty="0" smtClean="0"/>
              <a:t> (</a:t>
            </a:r>
            <a:r>
              <a:rPr lang="ru-RU" b="1" dirty="0" smtClean="0"/>
              <a:t>сексуальное, физическое насилие, бедность</a:t>
            </a:r>
            <a:r>
              <a:rPr lang="en-US" b="1" dirty="0" smtClean="0"/>
              <a:t>)</a:t>
            </a:r>
            <a:endParaRPr lang="ru-RU" b="1" dirty="0" smtClean="0"/>
          </a:p>
          <a:p>
            <a:r>
              <a:rPr lang="ru-RU" b="1" dirty="0" smtClean="0"/>
              <a:t>Прошлая</a:t>
            </a:r>
            <a:r>
              <a:rPr lang="en-US" b="1" dirty="0" smtClean="0"/>
              <a:t>/</a:t>
            </a:r>
            <a:r>
              <a:rPr lang="ru-RU" b="1" dirty="0" smtClean="0"/>
              <a:t>завершенная или продолжающаяся</a:t>
            </a:r>
          </a:p>
          <a:p>
            <a:r>
              <a:rPr lang="ru-RU" b="1" dirty="0" smtClean="0"/>
              <a:t>Межличностая </a:t>
            </a:r>
            <a:r>
              <a:rPr lang="en-US" b="1" dirty="0" smtClean="0"/>
              <a:t>(</a:t>
            </a:r>
            <a:r>
              <a:rPr lang="ru-RU" b="1" dirty="0" smtClean="0"/>
              <a:t>насилие</a:t>
            </a:r>
            <a:r>
              <a:rPr lang="en-US" b="1" dirty="0" smtClean="0"/>
              <a:t>)</a:t>
            </a:r>
            <a:r>
              <a:rPr lang="ru-RU" b="1" dirty="0" smtClean="0"/>
              <a:t> и «безличностная» </a:t>
            </a:r>
            <a:r>
              <a:rPr lang="en-US" b="1" dirty="0"/>
              <a:t>(</a:t>
            </a:r>
            <a:r>
              <a:rPr lang="ru-RU" b="1" dirty="0"/>
              <a:t>стихийные бедствия</a:t>
            </a:r>
            <a:r>
              <a:rPr lang="en-US" b="1" dirty="0" smtClean="0"/>
              <a:t>)</a:t>
            </a:r>
          </a:p>
          <a:p>
            <a:r>
              <a:rPr lang="ru-RU" b="1" dirty="0" smtClean="0"/>
              <a:t>Комплексная </a:t>
            </a:r>
            <a:r>
              <a:rPr lang="en-US" b="1" dirty="0" smtClean="0"/>
              <a:t>(</a:t>
            </a:r>
            <a:r>
              <a:rPr lang="ru-RU" b="1" dirty="0" smtClean="0"/>
              <a:t>комбинация разных видов травмы</a:t>
            </a:r>
            <a:r>
              <a:rPr lang="en-US" b="1" dirty="0" smtClean="0"/>
              <a:t>)</a:t>
            </a:r>
            <a:endParaRPr lang="ru-RU" b="1" dirty="0" smtClean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63491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Социальный и культуральный контекст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Травма и ее последствия всегда происходят в социальном </a:t>
            </a:r>
            <a:r>
              <a:rPr lang="ru-RU" b="1" dirty="0"/>
              <a:t>и </a:t>
            </a:r>
            <a:r>
              <a:rPr lang="ru-RU" b="1" dirty="0" smtClean="0"/>
              <a:t>культурном контексте</a:t>
            </a:r>
          </a:p>
          <a:p>
            <a:r>
              <a:rPr lang="ru-RU" b="1" dirty="0" smtClean="0"/>
              <a:t>Коллективный/групповой опыт и идентичность </a:t>
            </a:r>
            <a:r>
              <a:rPr lang="en-US" b="1" dirty="0"/>
              <a:t>(Summerfield, 1997</a:t>
            </a:r>
            <a:r>
              <a:rPr lang="en-US" b="1" dirty="0" smtClean="0"/>
              <a:t>):</a:t>
            </a:r>
            <a:endParaRPr lang="ru-RU" b="1" dirty="0" smtClean="0"/>
          </a:p>
          <a:p>
            <a:pPr marL="0" indent="0">
              <a:buNone/>
            </a:pPr>
            <a:r>
              <a:rPr lang="en-US" b="1" dirty="0" smtClean="0"/>
              <a:t>- </a:t>
            </a:r>
            <a:r>
              <a:rPr lang="ru-RU" b="1" dirty="0" smtClean="0"/>
              <a:t>Медиатор и модератор воздействия, часто причина </a:t>
            </a:r>
            <a:r>
              <a:rPr lang="en-US" b="1" dirty="0" smtClean="0"/>
              <a:t>(</a:t>
            </a:r>
            <a:r>
              <a:rPr lang="ru-RU" b="1" dirty="0" smtClean="0"/>
              <a:t>Холокост</a:t>
            </a:r>
            <a:r>
              <a:rPr lang="en-US" b="1" dirty="0" smtClean="0"/>
              <a:t>)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Отношение общества к травме </a:t>
            </a:r>
          </a:p>
          <a:p>
            <a:r>
              <a:rPr lang="ru-RU" b="1" dirty="0" smtClean="0"/>
              <a:t>Восстановление справедливости</a:t>
            </a:r>
          </a:p>
          <a:p>
            <a:r>
              <a:rPr lang="ru-RU" b="1" dirty="0" smtClean="0"/>
              <a:t>Личные и семейные смыслообразования и идентичность </a:t>
            </a:r>
            <a:r>
              <a:rPr lang="en-US" b="1" dirty="0" smtClean="0"/>
              <a:t>(</a:t>
            </a:r>
            <a:r>
              <a:rPr lang="ru-RU" b="1" dirty="0" smtClean="0"/>
              <a:t>«выжившие», «победители», «жертвы», «враги народа»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8664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 и последствия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336" y="1828800"/>
            <a:ext cx="10820400" cy="4487421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Комплексный, многофакторный, непрямолинейный, системный</a:t>
            </a:r>
            <a:r>
              <a:rPr lang="en-US" b="1" dirty="0"/>
              <a:t> (</a:t>
            </a:r>
            <a:r>
              <a:rPr lang="en-US" b="1" dirty="0" err="1"/>
              <a:t>Danieli</a:t>
            </a:r>
            <a:r>
              <a:rPr lang="en-US" b="1" dirty="0"/>
              <a:t>, </a:t>
            </a:r>
            <a:r>
              <a:rPr lang="en-US" b="1" dirty="0" smtClean="0"/>
              <a:t>198</a:t>
            </a:r>
            <a:r>
              <a:rPr lang="ru-RU" b="1" dirty="0"/>
              <a:t>9</a:t>
            </a:r>
            <a:r>
              <a:rPr lang="en-US" b="1" dirty="0" smtClean="0"/>
              <a:t>).</a:t>
            </a:r>
            <a:endParaRPr lang="ru-RU" b="1" dirty="0" smtClean="0"/>
          </a:p>
          <a:p>
            <a:r>
              <a:rPr lang="ru-RU" b="1" dirty="0" smtClean="0"/>
              <a:t>Негативные и позитивные </a:t>
            </a:r>
            <a:r>
              <a:rPr lang="en-US" b="1" dirty="0" smtClean="0"/>
              <a:t>(</a:t>
            </a:r>
            <a:r>
              <a:rPr lang="ru-RU" b="1" dirty="0" smtClean="0"/>
              <a:t>«теория роста»</a:t>
            </a:r>
            <a:r>
              <a:rPr lang="en-US" b="1" dirty="0" smtClean="0"/>
              <a:t> </a:t>
            </a:r>
            <a:r>
              <a:rPr lang="en-US" b="1" dirty="0" err="1" smtClean="0"/>
              <a:t>Tedeschi</a:t>
            </a:r>
            <a:r>
              <a:rPr lang="en-US" b="1" dirty="0" smtClean="0"/>
              <a:t> &amp; </a:t>
            </a:r>
            <a:r>
              <a:rPr lang="en-US" b="1" dirty="0"/>
              <a:t>Calhoun (2004</a:t>
            </a:r>
            <a:r>
              <a:rPr lang="en-US" b="1" dirty="0" smtClean="0"/>
              <a:t>)“</a:t>
            </a:r>
            <a:r>
              <a:rPr lang="en-US" b="1" dirty="0"/>
              <a:t>Posttraumatic </a:t>
            </a:r>
            <a:r>
              <a:rPr lang="en-US" b="1" dirty="0" smtClean="0"/>
              <a:t>growth,” </a:t>
            </a:r>
            <a:r>
              <a:rPr lang="ru-RU" b="1" dirty="0" smtClean="0"/>
              <a:t> стратегии выживания, духовная сила</a:t>
            </a:r>
            <a:r>
              <a:rPr lang="en-US" b="1" dirty="0" smtClean="0"/>
              <a:t>)</a:t>
            </a:r>
            <a:endParaRPr lang="ru-RU" b="1" dirty="0" smtClean="0"/>
          </a:p>
          <a:p>
            <a:pPr lvl="0"/>
            <a:r>
              <a:rPr lang="ru-RU" b="1" dirty="0" smtClean="0"/>
              <a:t>Факторы риска </a:t>
            </a:r>
            <a:r>
              <a:rPr lang="en-US" b="1" dirty="0" smtClean="0"/>
              <a:t>(Breslau</a:t>
            </a:r>
            <a:r>
              <a:rPr lang="en-US" b="1" dirty="0"/>
              <a:t>, </a:t>
            </a:r>
            <a:r>
              <a:rPr lang="en-US" b="1" dirty="0" smtClean="0"/>
              <a:t>2002; </a:t>
            </a:r>
            <a:r>
              <a:rPr lang="en-US" b="1" dirty="0" err="1" smtClean="0"/>
              <a:t>Bonanno</a:t>
            </a:r>
            <a:r>
              <a:rPr lang="en-US" b="1" dirty="0"/>
              <a:t>, </a:t>
            </a:r>
            <a:r>
              <a:rPr lang="en-US" b="1" dirty="0" smtClean="0"/>
              <a:t>2004) </a:t>
            </a:r>
            <a:r>
              <a:rPr lang="ru-RU" b="1" dirty="0" smtClean="0"/>
              <a:t>и поддержки </a:t>
            </a:r>
            <a:r>
              <a:rPr lang="en-US" b="1" dirty="0" smtClean="0"/>
              <a:t>(resilience, Walsh, 2002; </a:t>
            </a:r>
            <a:r>
              <a:rPr lang="en-US" b="1" dirty="0"/>
              <a:t>Landau, Mittal &amp; </a:t>
            </a:r>
            <a:r>
              <a:rPr lang="en-US" b="1" dirty="0" err="1"/>
              <a:t>Wieling</a:t>
            </a:r>
            <a:r>
              <a:rPr lang="en-US" b="1" dirty="0"/>
              <a:t>, 2008</a:t>
            </a:r>
            <a:r>
              <a:rPr lang="en-US" b="1" dirty="0" smtClean="0"/>
              <a:t>)</a:t>
            </a:r>
            <a:r>
              <a:rPr lang="ru-RU" b="1" dirty="0" smtClean="0"/>
              <a:t>: биопсихосоциальные </a:t>
            </a:r>
            <a:r>
              <a:rPr lang="ru-RU" b="1" dirty="0"/>
              <a:t>аспекты до, </a:t>
            </a:r>
            <a:r>
              <a:rPr lang="ru-RU" b="1" dirty="0" smtClean="0"/>
              <a:t>во время </a:t>
            </a:r>
            <a:r>
              <a:rPr lang="ru-RU" b="1" dirty="0"/>
              <a:t>и после</a:t>
            </a:r>
            <a:endParaRPr lang="ru-RU" b="1" dirty="0" smtClean="0"/>
          </a:p>
          <a:p>
            <a:r>
              <a:rPr lang="ru-RU" b="1" dirty="0" smtClean="0"/>
              <a:t>Биологические </a:t>
            </a:r>
          </a:p>
          <a:p>
            <a:r>
              <a:rPr lang="ru-RU" b="1" dirty="0" smtClean="0"/>
              <a:t>Индивидуально-психологический</a:t>
            </a:r>
          </a:p>
          <a:p>
            <a:r>
              <a:rPr lang="ru-RU" b="1" dirty="0" smtClean="0"/>
              <a:t>Межличностный и семейный</a:t>
            </a:r>
            <a:endParaRPr lang="en-US" b="1" dirty="0" smtClean="0"/>
          </a:p>
          <a:p>
            <a:r>
              <a:rPr lang="ru-RU" b="1" dirty="0" smtClean="0"/>
              <a:t>Групповая идентичность</a:t>
            </a:r>
            <a:endParaRPr lang="en-US" b="1" dirty="0"/>
          </a:p>
          <a:p>
            <a:r>
              <a:rPr lang="ru-RU" b="1" dirty="0" smtClean="0"/>
              <a:t>Социальный</a:t>
            </a:r>
            <a:endParaRPr lang="en-US" b="1" dirty="0"/>
          </a:p>
          <a:p>
            <a:r>
              <a:rPr lang="ru-RU" b="1" dirty="0" smtClean="0"/>
              <a:t>Международный</a:t>
            </a:r>
            <a:r>
              <a:rPr lang="en-US" b="1" dirty="0" smtClean="0"/>
              <a:t> </a:t>
            </a:r>
            <a:endParaRPr lang="en-US" b="1" dirty="0"/>
          </a:p>
          <a:p>
            <a:endParaRPr lang="ru-RU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39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Механизмы передачи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6880"/>
            <a:ext cx="10820400" cy="4962144"/>
          </a:xfrm>
        </p:spPr>
        <p:txBody>
          <a:bodyPr>
            <a:noAutofit/>
          </a:bodyPr>
          <a:lstStyle/>
          <a:p>
            <a:r>
              <a:rPr lang="ru-RU" b="1" dirty="0" smtClean="0"/>
              <a:t>Прямые - косвенные, специфические – общие</a:t>
            </a:r>
          </a:p>
          <a:p>
            <a:r>
              <a:rPr lang="ru-RU" b="1" dirty="0" smtClean="0"/>
              <a:t>Биологический</a:t>
            </a:r>
            <a:r>
              <a:rPr lang="en-US" b="1" dirty="0"/>
              <a:t>: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-   </a:t>
            </a:r>
            <a:r>
              <a:rPr lang="ru-RU" b="1" dirty="0"/>
              <a:t>Г</a:t>
            </a:r>
            <a:r>
              <a:rPr lang="ru-RU" b="1" dirty="0" smtClean="0"/>
              <a:t>ормональный профиль: потомки выживших в Холокосте, предрасположенность к тревожным расстройствам </a:t>
            </a:r>
            <a:r>
              <a:rPr lang="en-US" b="1" dirty="0"/>
              <a:t>(Yehuda et al., </a:t>
            </a:r>
            <a:r>
              <a:rPr lang="en-US" b="1" dirty="0" smtClean="0"/>
              <a:t>2016)</a:t>
            </a:r>
            <a:endParaRPr lang="en-US" b="1" dirty="0"/>
          </a:p>
          <a:p>
            <a:pPr>
              <a:buFontTx/>
              <a:buChar char="-"/>
            </a:pPr>
            <a:r>
              <a:rPr lang="ru-RU" b="1" dirty="0" smtClean="0"/>
              <a:t>Эпигенетика </a:t>
            </a:r>
            <a:r>
              <a:rPr lang="en-US" b="1" dirty="0" smtClean="0"/>
              <a:t>(epigenetics, genome expression)</a:t>
            </a:r>
            <a:r>
              <a:rPr lang="ru-RU" b="1" dirty="0" smtClean="0"/>
              <a:t>, изменения фенотипа без изменения генотипа</a:t>
            </a:r>
            <a:r>
              <a:rPr lang="en-US" b="1" dirty="0"/>
              <a:t> </a:t>
            </a:r>
            <a:r>
              <a:rPr lang="en-US" b="1" dirty="0" smtClean="0"/>
              <a:t>(methylation </a:t>
            </a:r>
            <a:r>
              <a:rPr lang="en-US" b="1" dirty="0"/>
              <a:t>— the addition of a methyl group, or a "chemical cap," to part of the DNA molecule, which prevents certain genes from being expressed</a:t>
            </a:r>
            <a:r>
              <a:rPr lang="en-US" b="1" dirty="0" smtClean="0"/>
              <a:t>.)</a:t>
            </a: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Физиологический </a:t>
            </a:r>
            <a:r>
              <a:rPr lang="en-US" b="1" dirty="0" smtClean="0"/>
              <a:t>(</a:t>
            </a:r>
            <a:r>
              <a:rPr lang="ru-RU" b="1" dirty="0" smtClean="0"/>
              <a:t>Пример голода: бабушка </a:t>
            </a:r>
            <a:r>
              <a:rPr lang="ru-RU" b="1" dirty="0"/>
              <a:t>по </a:t>
            </a:r>
            <a:r>
              <a:rPr lang="ru-RU" b="1" dirty="0" smtClean="0"/>
              <a:t>материнской линии до полового созревания – риск диабета у внуков, дедушка </a:t>
            </a:r>
            <a:r>
              <a:rPr lang="ru-RU" b="1" dirty="0"/>
              <a:t>по </a:t>
            </a:r>
            <a:r>
              <a:rPr lang="ru-RU" b="1" dirty="0" smtClean="0"/>
              <a:t>отцовской </a:t>
            </a:r>
            <a:r>
              <a:rPr lang="ru-RU" b="1" dirty="0"/>
              <a:t>линии до полового созревания – </a:t>
            </a:r>
            <a:r>
              <a:rPr lang="ru-RU" b="1" dirty="0" smtClean="0"/>
              <a:t>уменьшение риска </a:t>
            </a:r>
            <a:r>
              <a:rPr lang="ru-RU" b="1" dirty="0"/>
              <a:t>диабета у </a:t>
            </a:r>
            <a:r>
              <a:rPr lang="ru-RU" b="1" dirty="0" smtClean="0"/>
              <a:t>внуков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16692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28519</TotalTime>
  <Words>1409</Words>
  <Application>Microsoft Office PowerPoint</Application>
  <PresentationFormat>Custom</PresentationFormat>
  <Paragraphs>190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Vapor Trail</vt:lpstr>
      <vt:lpstr>История как Часть Семейной Системы:  Влияние Трансгенерационной Травмы на Родительско-Детские Отношения</vt:lpstr>
      <vt:lpstr>Трансгенерационная травма </vt:lpstr>
      <vt:lpstr>клиническая практика </vt:lpstr>
      <vt:lpstr>Предмет и подход </vt:lpstr>
      <vt:lpstr>Актуальность и клиническя значимость</vt:lpstr>
      <vt:lpstr>Определение</vt:lpstr>
      <vt:lpstr>Социальный и культуральный контекст</vt:lpstr>
      <vt:lpstr>Эффект и последствия</vt:lpstr>
      <vt:lpstr>Механизмы передачи</vt:lpstr>
      <vt:lpstr>Механизмы передачи</vt:lpstr>
      <vt:lpstr>Исследования</vt:lpstr>
      <vt:lpstr>Исследования</vt:lpstr>
      <vt:lpstr>Родительский стиль как медиатор передачи</vt:lpstr>
      <vt:lpstr>Модель факторов родительствования (Belsky,1984) </vt:lpstr>
      <vt:lpstr>PowerPoint Presentation</vt:lpstr>
      <vt:lpstr>«Оптимальное» родительствование</vt:lpstr>
      <vt:lpstr>Факторы защиты</vt:lpstr>
      <vt:lpstr>Диагностика</vt:lpstr>
      <vt:lpstr>Диагностика факторов риска и защиты неконструктивного родительствования (на основе модели родительствования (Belsky,1984) </vt:lpstr>
      <vt:lpstr>Экосистемный подход к травме и ресурсам (Goodman, 2013) </vt:lpstr>
      <vt:lpstr>Вопросы (для генограммы или интервью)</vt:lpstr>
      <vt:lpstr>Способы совладания и ресурсы </vt:lpstr>
      <vt:lpstr>Культуральные особенности </vt:lpstr>
      <vt:lpstr>Терапевтическая работа</vt:lpstr>
      <vt:lpstr>Случай из клинической практики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Трансгенерационная травма</dc:title>
  <dc:creator>Tatiana Glebova</dc:creator>
  <cp:lastModifiedBy>Windows User</cp:lastModifiedBy>
  <cp:revision>81</cp:revision>
  <dcterms:created xsi:type="dcterms:W3CDTF">2016-10-05T17:38:48Z</dcterms:created>
  <dcterms:modified xsi:type="dcterms:W3CDTF">2017-10-11T23:17:15Z</dcterms:modified>
</cp:coreProperties>
</file>