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11"/>
  </p:notesMasterIdLst>
  <p:sldIdLst>
    <p:sldId id="256" r:id="rId2"/>
    <p:sldId id="257" r:id="rId3"/>
    <p:sldId id="267" r:id="rId4"/>
    <p:sldId id="258" r:id="rId5"/>
    <p:sldId id="259" r:id="rId6"/>
    <p:sldId id="260" r:id="rId7"/>
    <p:sldId id="262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32359C6-5149-40A4-B03D-347FEEB20DEA}">
          <p14:sldIdLst>
            <p14:sldId id="256"/>
            <p14:sldId id="257"/>
            <p14:sldId id="267"/>
          </p14:sldIdLst>
        </p14:section>
        <p14:section name="Раздел без заголовка" id="{93CBBC80-27B6-4674-B6CF-9A2EC09CEDCE}">
          <p14:sldIdLst>
            <p14:sldId id="258"/>
            <p14:sldId id="259"/>
            <p14:sldId id="260"/>
            <p14:sldId id="262"/>
            <p14:sldId id="265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94662" autoAdjust="0"/>
  </p:normalViewPr>
  <p:slideViewPr>
    <p:cSldViewPr>
      <p:cViewPr>
        <p:scale>
          <a:sx n="66" d="100"/>
          <a:sy n="66" d="100"/>
        </p:scale>
        <p:origin x="-2232" y="-4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5259C-4202-46D3-9EFF-1F42F589CDD5}" type="datetimeFigureOut">
              <a:rPr lang="ru-RU" smtClean="0"/>
              <a:t>16.10.16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26604-561B-4F9A-9E2A-A0DCA173F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090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26604-561B-4F9A-9E2A-A0DCA173F44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394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B060E8-D495-4B73-A457-BED6175ECAB6}" type="datetimeFigureOut">
              <a:rPr lang="ru-RU" smtClean="0"/>
              <a:t>16.10.16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D168AB-ADF1-45FE-8D43-62423C40CCCF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60E8-D495-4B73-A457-BED6175ECAB6}" type="datetimeFigureOut">
              <a:rPr lang="ru-RU" smtClean="0"/>
              <a:t>16.10.16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68AB-ADF1-45FE-8D43-62423C40CCCF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60E8-D495-4B73-A457-BED6175ECAB6}" type="datetimeFigureOut">
              <a:rPr lang="ru-RU" smtClean="0"/>
              <a:t>16.10.16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68AB-ADF1-45FE-8D43-62423C40CCCF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60E8-D495-4B73-A457-BED6175ECAB6}" type="datetimeFigureOut">
              <a:rPr lang="ru-RU" smtClean="0"/>
              <a:t>16.10.16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68AB-ADF1-45FE-8D43-62423C40CCC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60E8-D495-4B73-A457-BED6175ECAB6}" type="datetimeFigureOut">
              <a:rPr lang="ru-RU" smtClean="0"/>
              <a:t>16.10.16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68AB-ADF1-45FE-8D43-62423C40CCC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60E8-D495-4B73-A457-BED6175ECAB6}" type="datetimeFigureOut">
              <a:rPr lang="ru-RU" smtClean="0"/>
              <a:t>16.10.16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68AB-ADF1-45FE-8D43-62423C40CCC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60E8-D495-4B73-A457-BED6175ECAB6}" type="datetimeFigureOut">
              <a:rPr lang="ru-RU" smtClean="0"/>
              <a:t>16.10.16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68AB-ADF1-45FE-8D43-62423C40CCCF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60E8-D495-4B73-A457-BED6175ECAB6}" type="datetimeFigureOut">
              <a:rPr lang="ru-RU" smtClean="0"/>
              <a:t>16.10.16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68AB-ADF1-45FE-8D43-62423C40CCCF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60E8-D495-4B73-A457-BED6175ECAB6}" type="datetimeFigureOut">
              <a:rPr lang="ru-RU" smtClean="0"/>
              <a:t>16.10.16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68AB-ADF1-45FE-8D43-62423C40CC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60E8-D495-4B73-A457-BED6175ECAB6}" type="datetimeFigureOut">
              <a:rPr lang="ru-RU" smtClean="0"/>
              <a:t>16.10.16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68AB-ADF1-45FE-8D43-62423C40CC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60E8-D495-4B73-A457-BED6175ECAB6}" type="datetimeFigureOut">
              <a:rPr lang="ru-RU" smtClean="0"/>
              <a:t>16.10.16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68AB-ADF1-45FE-8D43-62423C40CC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6B060E8-D495-4B73-A457-BED6175ECAB6}" type="datetimeFigureOut">
              <a:rPr lang="ru-RU" smtClean="0"/>
              <a:t>16.10.16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BD168AB-ADF1-45FE-8D43-62423C40CC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3600" b="1" dirty="0" smtClean="0">
                <a:effectLst/>
                <a:latin typeface="Times New Roman"/>
                <a:ea typeface="Calibri"/>
              </a:rPr>
              <a:t>АНАЛИЗ СЕМЕЙНЫХ СИСТЕМ С ДЕТЬМИ, ИМЕЮЩИМИ ОНКОЛОГИЧЕСКИЕ ЗАБОЛЕВАНИЯ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6400800" cy="17526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algn="l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Фисун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Елена Викторовна, </a:t>
            </a:r>
          </a:p>
          <a:p>
            <a:pPr algn="l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системный семейный психотерапевт, медицинский психолог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828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79512" y="1129935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359172"/>
            <a:ext cx="223224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Онкологическое заболевание у ребенка</a:t>
            </a: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858614" y="2420888"/>
            <a:ext cx="1368152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стресс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05264" y="2348880"/>
            <a:ext cx="230425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Масштабный семейный кризис</a:t>
            </a:r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6005264" y="3969060"/>
            <a:ext cx="51095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7668344" y="3969060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220072" y="4776427"/>
            <a:ext cx="176419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дисфункция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326560" y="4791802"/>
            <a:ext cx="169168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адаптация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4629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ru-RU" dirty="0">
                <a:latin typeface="Times New Roman"/>
                <a:ea typeface="Calibri"/>
                <a:cs typeface="Times New Roman"/>
              </a:rPr>
              <a:t>затяжной характер хаотичности в функционировании;</a:t>
            </a:r>
            <a:endParaRPr lang="ru-RU" sz="2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ru-RU" dirty="0">
                <a:latin typeface="Times New Roman"/>
                <a:ea typeface="Calibri"/>
                <a:cs typeface="Times New Roman"/>
              </a:rPr>
              <a:t>нарушения семейной иерархии;</a:t>
            </a:r>
            <a:endParaRPr lang="ru-RU" sz="2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ru-RU" dirty="0">
                <a:latin typeface="Times New Roman"/>
                <a:ea typeface="Calibri"/>
                <a:cs typeface="Times New Roman"/>
              </a:rPr>
              <a:t>нарушения внутрисемейной коммуникации;</a:t>
            </a:r>
            <a:endParaRPr lang="ru-RU" sz="2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ru-RU" dirty="0">
                <a:latin typeface="Times New Roman"/>
                <a:ea typeface="Calibri"/>
                <a:cs typeface="Times New Roman"/>
              </a:rPr>
              <a:t>трудности социализации и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ресоциализации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как детей, так и родителей;</a:t>
            </a:r>
            <a:endParaRPr lang="ru-RU" sz="2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ru-RU" dirty="0">
                <a:latin typeface="Times New Roman"/>
                <a:ea typeface="Calibri"/>
                <a:cs typeface="Times New Roman"/>
              </a:rPr>
              <a:t>трудности возрастных сепарационных процессов;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ru-RU" dirty="0">
                <a:latin typeface="Times New Roman"/>
                <a:ea typeface="Calibri"/>
                <a:cs typeface="Times New Roman"/>
              </a:rPr>
              <a:t>нарушения супружеских отношений;</a:t>
            </a:r>
            <a:endParaRPr lang="ru-RU" sz="2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ru-RU" dirty="0">
                <a:latin typeface="Times New Roman"/>
                <a:ea typeface="Calibri"/>
                <a:cs typeface="Times New Roman"/>
              </a:rPr>
              <a:t>нарушения в детско-родительских отношениях.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Признаки, характеризующие затрудненную адаптацию семьи после заболевания у ребенка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169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060848"/>
            <a:ext cx="7745505" cy="4248472"/>
          </a:xfrm>
        </p:spPr>
        <p:txBody>
          <a:bodyPr>
            <a:normAutofit fontScale="25000" lnSpcReduction="20000"/>
          </a:bodyPr>
          <a:lstStyle/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0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	</a:t>
            </a:r>
            <a:r>
              <a:rPr lang="ru-RU" sz="96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Внешние ресурсы: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96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Социальная поддержка;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96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Поддержка расширенной семьи.</a:t>
            </a: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96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	</a:t>
            </a:r>
            <a:r>
              <a:rPr lang="ru-RU" sz="96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Внутренние ресурсы: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96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Гибкость (способность к перераспределению ролей; широкий спектр стратегий </a:t>
            </a:r>
            <a:r>
              <a:rPr lang="ru-RU" sz="96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адаптаци</a:t>
            </a:r>
            <a:r>
              <a:rPr lang="ru-RU" sz="96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);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96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Способность к эффективной коммуникации;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96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Внутрисемейная сплоченность. </a:t>
            </a: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42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30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30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ru-RU" sz="30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ru-RU" sz="30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ru-RU" sz="30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ru-RU" sz="30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/>
              <a:t>Восстановление семейного функционирования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353540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276872"/>
            <a:ext cx="7745505" cy="3877815"/>
          </a:xfrm>
        </p:spPr>
        <p:txBody>
          <a:bodyPr>
            <a:normAutofit/>
          </a:bodyPr>
          <a:lstStyle/>
          <a:p>
            <a:r>
              <a:rPr lang="ru-RU" sz="2800" dirty="0" smtClean="0">
                <a:effectLst/>
                <a:latin typeface="Times New Roman"/>
                <a:ea typeface="Calibri"/>
              </a:rPr>
              <a:t>Почему адаптационные возможности разных семей не одинаковы, несмотря на схожесть пережитого во время госпитализации и лечения ребенка? </a:t>
            </a:r>
          </a:p>
          <a:p>
            <a:pPr marL="0" indent="0">
              <a:buNone/>
            </a:pPr>
            <a:endParaRPr lang="ru-RU" sz="2800" dirty="0" smtClean="0">
              <a:effectLst/>
              <a:latin typeface="Times New Roman"/>
              <a:ea typeface="Calibri"/>
            </a:endParaRPr>
          </a:p>
          <a:p>
            <a:r>
              <a:rPr lang="ru-RU" sz="2800" dirty="0" smtClean="0">
                <a:effectLst/>
                <a:latin typeface="Times New Roman"/>
                <a:ea typeface="Calibri"/>
              </a:rPr>
              <a:t>Есть ли тенденции в семейной истории, осложняющие адаптацию семей, имеющих детей с онкологическим заболеванием?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генограммы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позволяяет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провести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преморбидный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анализ семейной системы и ответить на вопросы: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675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интенсивные проективные процессы;</a:t>
            </a:r>
            <a:endParaRPr lang="ru-RU" sz="2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триангуляция детей;</a:t>
            </a:r>
            <a:endParaRPr lang="ru-RU" sz="2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более интенсивные вертикальные связи, чем горизонтальные, причем вертикальные связи носят характер амбивалентных;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слабые супружеские связи во многих поколениях;</a:t>
            </a:r>
            <a:endParaRPr lang="ru-RU" sz="2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множественные соматические проблемы (в том числе, онкологические заболевания);</a:t>
            </a:r>
            <a:endParaRPr lang="ru-RU" sz="2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эмоциональные разрывы;</a:t>
            </a:r>
            <a:endParaRPr lang="ru-RU" sz="2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эпизоды суицидов в семейной истории. 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/>
                <a:ea typeface="Calibri"/>
              </a:rPr>
              <a:t>Тенденции, отмеченные при анализе </a:t>
            </a:r>
            <a:r>
              <a:rPr lang="ru-RU" sz="3200" b="1" dirty="0" err="1" smtClean="0">
                <a:latin typeface="Times New Roman"/>
                <a:ea typeface="Calibri"/>
              </a:rPr>
              <a:t>генограмм</a:t>
            </a:r>
            <a:r>
              <a:rPr lang="ru-RU" sz="3200" b="1" dirty="0" smtClean="0">
                <a:latin typeface="Times New Roman"/>
                <a:ea typeface="Calibri"/>
              </a:rPr>
              <a:t> у семей, имеющих признаки </a:t>
            </a:r>
            <a:r>
              <a:rPr lang="ru-RU" sz="3200" b="1" dirty="0">
                <a:latin typeface="Times New Roman"/>
                <a:ea typeface="Calibri"/>
              </a:rPr>
              <a:t>затяжной </a:t>
            </a:r>
            <a:r>
              <a:rPr lang="ru-RU" sz="3200" b="1" dirty="0" err="1" smtClean="0">
                <a:latin typeface="Times New Roman"/>
                <a:ea typeface="Calibri"/>
              </a:rPr>
              <a:t>дезадаптации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888839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ru-RU" dirty="0">
                <a:latin typeface="Times New Roman"/>
                <a:ea typeface="Calibri"/>
                <a:cs typeface="Times New Roman"/>
              </a:rPr>
              <a:t>происходит усиление дисфункции в поколениях под влиянием механизма проекции;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/>
                <a:ea typeface="Calibri"/>
                <a:cs typeface="Times New Roman"/>
              </a:rPr>
              <a:t>тенденция к триангуляции ребенка усиливается в результате его болезни, что затрудняет его социализацию и сепарацию; 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/>
                <a:ea typeface="Calibri"/>
                <a:cs typeface="Times New Roman"/>
              </a:rPr>
              <a:t>отсутствие близких отношений между супругами затрудняет их эмоциональную и функциональную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взаимоподдержку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;</a:t>
            </a:r>
            <a:endParaRPr lang="ru-RU" sz="2400" dirty="0">
              <a:ea typeface="Calibri"/>
              <a:cs typeface="Times New Roman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/>
                <a:ea typeface="Calibri"/>
              </a:rPr>
              <a:t>Механизм воздействия </a:t>
            </a:r>
            <a:r>
              <a:rPr lang="ru-RU" sz="3600" b="1" dirty="0">
                <a:latin typeface="Times New Roman"/>
                <a:ea typeface="Calibri"/>
              </a:rPr>
              <a:t>указанных особенностей на адаптивные возможности семьи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320379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множественные соматические заболевания в системе могут определять паттерн </a:t>
            </a:r>
            <a:r>
              <a:rPr lang="ru-RU" dirty="0" err="1"/>
              <a:t>гипофункциональности</a:t>
            </a:r>
            <a:r>
              <a:rPr lang="ru-RU" dirty="0"/>
              <a:t>, а также иметь травмирующее воздействие на семью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эмоциональные разрывы </a:t>
            </a:r>
            <a:r>
              <a:rPr lang="ru-RU" dirty="0" smtClean="0"/>
              <a:t>в системе (особенно </a:t>
            </a:r>
            <a:r>
              <a:rPr lang="ru-RU" dirty="0"/>
              <a:t>в крайнем их проявлении – </a:t>
            </a:r>
            <a:r>
              <a:rPr lang="ru-RU" dirty="0" smtClean="0"/>
              <a:t>суициде) </a:t>
            </a:r>
            <a:r>
              <a:rPr lang="ru-RU" dirty="0"/>
              <a:t>влекут за собой снижение внутреннего ресурса, а также нередко провоцируют отчуждение и недоверие к внешнему окружению.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260648"/>
            <a:ext cx="7756263" cy="1363758"/>
          </a:xfrm>
        </p:spPr>
        <p:txBody>
          <a:bodyPr/>
          <a:lstStyle/>
          <a:p>
            <a:r>
              <a:rPr lang="ru-RU" sz="3600" b="1" dirty="0">
                <a:solidFill>
                  <a:srgbClr val="895D1D"/>
                </a:solidFill>
                <a:ea typeface="Calibri"/>
              </a:rPr>
              <a:t>Механизм воздействия указанных особенностей на адаптивные возможности семьи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7003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mtClean="0"/>
          </a:p>
          <a:p>
            <a:endParaRPr lang="ru-RU" smtClean="0"/>
          </a:p>
          <a:p>
            <a:pPr marL="0" indent="0" algn="ctr">
              <a:buNone/>
            </a:pPr>
            <a:r>
              <a:rPr lang="ru-RU" sz="6000" smtClean="0">
                <a:latin typeface="Times New Roman" pitchFamily="18" charset="0"/>
                <a:cs typeface="Times New Roman" pitchFamily="18" charset="0"/>
              </a:rPr>
              <a:t> Спасибо за внимание!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652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233</TotalTime>
  <Words>306</Words>
  <Application>Microsoft Macintosh PowerPoint</Application>
  <PresentationFormat>Экран (4:3)</PresentationFormat>
  <Paragraphs>62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Твердый переплет</vt:lpstr>
      <vt:lpstr>АНАЛИЗ СЕМЕЙНЫХ СИСТЕМ С ДЕТЬМИ, ИМЕЮЩИМИ ОНКОЛОГИЧЕСКИЕ ЗАБОЛЕВАНИЯ</vt:lpstr>
      <vt:lpstr>Презентация PowerPoint</vt:lpstr>
      <vt:lpstr>Признаки, характеризующие затрудненную адаптацию семьи после заболевания у ребенка</vt:lpstr>
      <vt:lpstr>Восстановление семейного функционирования</vt:lpstr>
      <vt:lpstr>Метод генограммы позволяяет провести преморбидный анализ семейной системы и ответить на вопросы: </vt:lpstr>
      <vt:lpstr>Тенденции, отмеченные при анализе генограмм у семей, имеющих признаки затяжной дезадаптации</vt:lpstr>
      <vt:lpstr>Механизм воздействия указанных особенностей на адаптивные возможности семьи</vt:lpstr>
      <vt:lpstr>Механизм воздействия указанных особенностей на адаптивные возможности семьи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СЕМЕЙНЫХ СИСТЕМ С ДЕТЬМИ, ИМЕЮЩИМИ ОНКОЛОГИЧЕСКИЕ ЗАБОЛЕВАНИЯ</dc:title>
  <dc:creator>dellpc</dc:creator>
  <cp:lastModifiedBy>Светлана Климова</cp:lastModifiedBy>
  <cp:revision>24</cp:revision>
  <dcterms:created xsi:type="dcterms:W3CDTF">2016-10-11T09:23:36Z</dcterms:created>
  <dcterms:modified xsi:type="dcterms:W3CDTF">2016-10-16T13:31:52Z</dcterms:modified>
</cp:coreProperties>
</file>