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61" r:id="rId3"/>
    <p:sldId id="257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2" r:id="rId12"/>
    <p:sldId id="276" r:id="rId13"/>
    <p:sldId id="277" r:id="rId14"/>
    <p:sldId id="274" r:id="rId15"/>
    <p:sldId id="285" r:id="rId16"/>
    <p:sldId id="258" r:id="rId17"/>
    <p:sldId id="259" r:id="rId18"/>
    <p:sldId id="279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1F33-C4C3-42AE-8BA8-4DC52E234A6B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01D2-9D24-4F50-BF7B-9C6BC5661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01D2-9D24-4F50-BF7B-9C6BC56614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033D-7980-4155-91A8-596981D99690}" type="datetimeFigureOut">
              <a:rPr lang="ru-RU" smtClean="0"/>
              <a:pPr/>
              <a:t>10.10.2009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9223-37F4-494F-BC2E-7BC86E13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Применение Терапии Внутренних семейных систем </a:t>
            </a:r>
            <a:r>
              <a:rPr lang="en-US" b="1" dirty="0" smtClean="0"/>
              <a:t>(Internal Family Systems Therapy) </a:t>
            </a:r>
            <a:r>
              <a:rPr lang="ru-RU" b="1" dirty="0" smtClean="0"/>
              <a:t>в работе с супругами.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Черников А.В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Цикл уязвимости – основная мишень супружеской терапии.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ЦУ – стереотипная последовательность взаимодействий супругов, приводящая к ощущению тупика.</a:t>
            </a:r>
          </a:p>
          <a:p>
            <a:r>
              <a:rPr lang="ru-RU" dirty="0" smtClean="0"/>
              <a:t>В основе ЦУ – травматический опыт партнеров.</a:t>
            </a:r>
          </a:p>
          <a:p>
            <a:r>
              <a:rPr lang="ru-RU" dirty="0" err="1" smtClean="0"/>
              <a:t>Совладающие</a:t>
            </a:r>
            <a:r>
              <a:rPr lang="ru-RU" dirty="0" smtClean="0"/>
              <a:t> стратегии супругов бьют по уязвимым частям партнера, что и формирует тупик.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8239698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Введение языка частей и фиксация разных состояний (Предпочитаемых и проблемных).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Подробное исследование Цикла уязвимости и составление </a:t>
            </a:r>
            <a:r>
              <a:rPr lang="ru-RU" i="1" dirty="0" smtClean="0">
                <a:solidFill>
                  <a:srgbClr val="FF0000"/>
                </a:solidFill>
              </a:rPr>
              <a:t>карты  частей обоих партнеров, задействованных в цикле.</a:t>
            </a:r>
            <a:endParaRPr lang="ru-RU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Изменение взаимодействия партнеров.</a:t>
            </a:r>
            <a:r>
              <a:rPr lang="ru-RU" dirty="0" smtClean="0"/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Формирование индивидуального запроса на гармонизацию внутренней системы каждого</a:t>
            </a:r>
            <a:r>
              <a:rPr lang="ru-RU" dirty="0" smtClean="0"/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Отход терапевта на задний план.</a:t>
            </a:r>
            <a:r>
              <a:rPr lang="ru-RU" dirty="0" smtClean="0"/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563563"/>
            <a:ext cx="7373937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2046288"/>
            <a:ext cx="62404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Триггеры уязвимости партнеров в Цикле.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Эти ранимые части личности прячутся в глубине взаимодействия супругов и для другого партнера не очевидны.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14356"/>
            <a:ext cx="5620554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субличностей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Менеджеры</a:t>
            </a:r>
          </a:p>
          <a:p>
            <a:r>
              <a:rPr lang="ru-RU" b="1" dirty="0" smtClean="0"/>
              <a:t>Изгнанники</a:t>
            </a:r>
          </a:p>
          <a:p>
            <a:r>
              <a:rPr lang="ru-RU" b="1" dirty="0" smtClean="0"/>
              <a:t>Пожарные</a:t>
            </a:r>
          </a:p>
          <a:p>
            <a:endParaRPr lang="ru-RU" dirty="0" smtClean="0"/>
          </a:p>
          <a:p>
            <a:r>
              <a:rPr lang="ru-RU" b="1" dirty="0" smtClean="0"/>
              <a:t>Центр Личности</a:t>
            </a:r>
            <a:r>
              <a:rPr lang="ru-RU" dirty="0" smtClean="0"/>
              <a:t> (</a:t>
            </a:r>
            <a:r>
              <a:rPr lang="en-US" dirty="0" smtClean="0"/>
              <a:t>SELF</a:t>
            </a:r>
            <a:r>
              <a:rPr lang="ru-RU" dirty="0" smtClean="0"/>
              <a:t>, внутренний режиссер, ядро личности, центр самосознания и т.д.)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Менеджеры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– части личности, которые руководят ежедневной жизнью человека, </a:t>
            </a:r>
          </a:p>
          <a:p>
            <a:r>
              <a:rPr lang="ru-RU" dirty="0" smtClean="0"/>
              <a:t>стараясь уберечь от чувств боли и отвержения.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3910" b="391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Менеджеры могут делать это  рядом способов: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контролем внутренней жизни, </a:t>
            </a:r>
          </a:p>
          <a:p>
            <a:r>
              <a:rPr lang="ru-RU" dirty="0" smtClean="0"/>
              <a:t>самокритикой, замораживанием эмоций, пунктуальностью, вежливостью, заботой о других, стремлением к достижениям и т.д.</a:t>
            </a:r>
          </a:p>
          <a:p>
            <a:endParaRPr lang="ru-RU" dirty="0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503595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Пожарные –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Импульсивные части личности, которые включаются, стремясь потушить боль и сильные эмоции Изгнанников.</a:t>
            </a:r>
          </a:p>
          <a:p>
            <a:r>
              <a:rPr lang="ru-RU" dirty="0" smtClean="0"/>
              <a:t>Они достигают это разными способами – используя истерики, гнев, критику, дистанцию и холодность по отношению к партнеру. </a:t>
            </a:r>
          </a:p>
          <a:p>
            <a:r>
              <a:rPr lang="ru-RU" dirty="0" smtClean="0"/>
              <a:t>Пожарные могут толкать человека к самодеструктивному и зависимому поведению (алкоголь, наркотики, шопинг, переедание, азартные и компьютерные игры и т.д.).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4" y="2285992"/>
            <a:ext cx="4780329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IFS</a:t>
            </a:r>
            <a:r>
              <a:rPr lang="ru-RU" dirty="0" smtClean="0"/>
              <a:t> является современной интегративной системной моделью и легко сочетается 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Краткосрочной терапией, ориентированной на решение.</a:t>
            </a:r>
          </a:p>
          <a:p>
            <a:r>
              <a:rPr lang="ru-RU" dirty="0" smtClean="0"/>
              <a:t>Структурной семейной терапией </a:t>
            </a:r>
            <a:r>
              <a:rPr lang="ru-RU" dirty="0" err="1" smtClean="0"/>
              <a:t>Минухина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Теорией семейных систем </a:t>
            </a:r>
            <a:r>
              <a:rPr lang="ru-RU" dirty="0" err="1" smtClean="0"/>
              <a:t>Мюррея</a:t>
            </a:r>
            <a:r>
              <a:rPr lang="ru-RU" dirty="0" smtClean="0"/>
              <a:t> </a:t>
            </a:r>
            <a:r>
              <a:rPr lang="ru-RU" dirty="0" err="1" smtClean="0"/>
              <a:t>Боуэна</a:t>
            </a:r>
            <a:endParaRPr lang="ru-RU" dirty="0" smtClean="0"/>
          </a:p>
          <a:p>
            <a:r>
              <a:rPr lang="ru-RU" dirty="0" smtClean="0"/>
              <a:t>Эмоционально-фокусированной супружеской терапией.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Изгнанники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Детские части личности, которые испытали травму и часто в связи с этим стали исключенными из остальной системы.</a:t>
            </a:r>
          </a:p>
          <a:p>
            <a:r>
              <a:rPr lang="ru-RU" dirty="0" smtClean="0"/>
              <a:t> Они изолируются Менеджерами и Пожарными, старающимися защитить человека от чувств боли, ужаса, страха, стыда и т.д., которыми полны Изгнанники. </a:t>
            </a:r>
          </a:p>
          <a:p>
            <a:r>
              <a:rPr lang="ru-RU" dirty="0" smtClean="0"/>
              <a:t>Наличие изгнанников можно заметить по возникающим состояниям хрупкости и уязвимости.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4" y="2000240"/>
            <a:ext cx="4823685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Личности</a:t>
            </a:r>
            <a:r>
              <a:rPr lang="ru-RU" dirty="0" smtClean="0"/>
              <a:t> (</a:t>
            </a:r>
            <a:r>
              <a:rPr lang="en-US" dirty="0" smtClean="0"/>
              <a:t>SELF</a:t>
            </a:r>
            <a:r>
              <a:rPr lang="ru-RU" dirty="0" smtClean="0"/>
              <a:t>)-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Это качественно другой уровень внутренней сущности, чем части личности. </a:t>
            </a:r>
          </a:p>
          <a:p>
            <a:r>
              <a:rPr lang="ru-RU" dirty="0" smtClean="0"/>
              <a:t>Он может и должен быть внутренним лидером, снимать поляризацию между противоречащими друг другу субличностями, помогать им ладить друг с другом. </a:t>
            </a:r>
          </a:p>
          <a:p>
            <a:r>
              <a:rPr lang="en-US" dirty="0" smtClean="0"/>
              <a:t>IFS </a:t>
            </a:r>
            <a:r>
              <a:rPr lang="ru-RU" dirty="0" smtClean="0"/>
              <a:t>постулирует наличие </a:t>
            </a:r>
            <a:r>
              <a:rPr lang="en-US" dirty="0" smtClean="0"/>
              <a:t>Self</a:t>
            </a:r>
            <a:r>
              <a:rPr lang="ru-RU" dirty="0" smtClean="0"/>
              <a:t> в любой, даже исключительно сильно травмированной системе.</a:t>
            </a:r>
            <a:endParaRPr lang="en-US" dirty="0" smtClean="0"/>
          </a:p>
          <a:p>
            <a:r>
              <a:rPr lang="ru-RU" dirty="0" smtClean="0"/>
              <a:t>Целью терапии становится тогда не исправление дефекта, а снятие ограничений, не позволяющих </a:t>
            </a:r>
            <a:r>
              <a:rPr lang="en-US" dirty="0" smtClean="0"/>
              <a:t>Self</a:t>
            </a:r>
            <a:r>
              <a:rPr lang="ru-RU" dirty="0" smtClean="0"/>
              <a:t> клиента осуществлять полноценное руководство собственной жизнью. </a:t>
            </a:r>
          </a:p>
          <a:p>
            <a:r>
              <a:rPr lang="ru-RU" dirty="0" smtClean="0"/>
              <a:t>Данный вид терапии является терапией ориентированной на сотрудничество, и </a:t>
            </a:r>
            <a:r>
              <a:rPr lang="en-US" dirty="0" smtClean="0"/>
              <a:t>Self</a:t>
            </a:r>
            <a:r>
              <a:rPr lang="ru-RU" dirty="0" smtClean="0"/>
              <a:t> клиента становится </a:t>
            </a:r>
            <a:r>
              <a:rPr lang="ru-RU" dirty="0" err="1" smtClean="0"/>
              <a:t>ко-терапевтом</a:t>
            </a:r>
            <a:r>
              <a:rPr lang="ru-RU" dirty="0" smtClean="0"/>
              <a:t> процесса изменений.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личности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ситуации стресса может быть смешен с одной из частей и заполонен ее экстремальными чувствами. В этом случае </a:t>
            </a:r>
            <a:r>
              <a:rPr lang="en-US" dirty="0" smtClean="0"/>
              <a:t>Self</a:t>
            </a:r>
            <a:r>
              <a:rPr lang="ru-RU" dirty="0" smtClean="0"/>
              <a:t> перестает руководить нашей личностью, и мы видим всю ситуацию очень ограниченно, глазами одной из наших частей.</a:t>
            </a:r>
          </a:p>
          <a:p>
            <a:r>
              <a:rPr lang="ru-RU" dirty="0" smtClean="0"/>
              <a:t>Будучи очищен, дифференцирован от других частей, Центр Личности может проявить свои природные качества – компетентность, любопытство, спокойствие, уверенность, мужество, сострадание, ясность и креативность.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195" y="1767681"/>
            <a:ext cx="44057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Введение языка частей и фиксация разных состояний (Предпочитаемых и проблемных).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Подробное исследование Цикла уязвимости и составление </a:t>
            </a:r>
            <a:r>
              <a:rPr lang="ru-RU" i="1" dirty="0" smtClean="0"/>
              <a:t>карты  частей обоих партнеров, задействованных в цикле.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Изменение взаимодействия партнеров.</a:t>
            </a:r>
            <a:r>
              <a:rPr lang="ru-RU" dirty="0" smtClean="0">
                <a:solidFill>
                  <a:srgbClr val="FF0000"/>
                </a:solidFill>
              </a:rPr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Формирование индивидуального запроса на гармонизацию внутренней системы каждого</a:t>
            </a:r>
            <a:r>
              <a:rPr lang="ru-RU" dirty="0" smtClean="0"/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Отход терапевта на задний план.</a:t>
            </a:r>
            <a:r>
              <a:rPr lang="ru-RU" dirty="0" smtClean="0"/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Терапевт как детектор частей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Муж: Она вечно ко мне придирается…</a:t>
            </a:r>
          </a:p>
          <a:p>
            <a:r>
              <a:rPr lang="ru-RU" b="1" i="1" dirty="0" smtClean="0"/>
              <a:t>Жена: А он вчера забыл ребенка в детском саду…</a:t>
            </a:r>
          </a:p>
          <a:p>
            <a:endParaRPr lang="ru-RU" b="1" i="1" dirty="0" smtClean="0"/>
          </a:p>
          <a:p>
            <a:r>
              <a:rPr lang="ru-RU" b="1" i="1" dirty="0" smtClean="0"/>
              <a:t>Терапевт (прерывая супругов): Остановите музыку на секундочку. Сфокусируйтесь на том, что происходит у вас внутри. Что вы сами себе говорите? Какая из выявленных нами частей сейчас овладела вами? </a:t>
            </a:r>
          </a:p>
          <a:p>
            <a:endParaRPr lang="ru-RU" b="1" i="1" dirty="0" smtClean="0"/>
          </a:p>
          <a:p>
            <a:r>
              <a:rPr lang="ru-RU" b="1" i="1" dirty="0" smtClean="0"/>
              <a:t>Терапевт: Сделайте шаг назад, что эта часть хочет сейчас от вас и от вашего партнера?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Введение языка частей и фиксация разных состояний (Предпочитаемых и проблемных).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Подробное исследование Цикла уязвимости и составление </a:t>
            </a:r>
            <a:r>
              <a:rPr lang="ru-RU" i="1" dirty="0" smtClean="0"/>
              <a:t>карты  частей обоих партнеров, задействованных в цикле.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Изменение взаимодействия партнеров.</a:t>
            </a:r>
            <a:r>
              <a:rPr lang="ru-RU" dirty="0" smtClean="0"/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Формирование индивидуального запроса на гармонизацию внутренней системы каждого</a:t>
            </a:r>
            <a:r>
              <a:rPr lang="ru-RU" dirty="0" smtClean="0">
                <a:solidFill>
                  <a:srgbClr val="FF0000"/>
                </a:solidFill>
              </a:rPr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Отход терапевта на задний план.</a:t>
            </a:r>
            <a:r>
              <a:rPr lang="ru-RU" dirty="0" smtClean="0"/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запроса у супругов на </a:t>
            </a:r>
            <a:r>
              <a:rPr lang="ru-RU" dirty="0" err="1" smtClean="0"/>
              <a:t>самоисследование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Терапевт: Как вы думаете, чем отличалась бы наша беседа, если бы эти части не вмешивались и не затапливали бы ваше сознание?</a:t>
            </a:r>
          </a:p>
          <a:p>
            <a:r>
              <a:rPr lang="ru-RU" dirty="0" smtClean="0"/>
              <a:t>С какой из этих своих частей вы бы хотели изменить взаимоотношения?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Важные особенности </a:t>
            </a:r>
            <a:r>
              <a:rPr lang="en-US" dirty="0" smtClean="0"/>
              <a:t>IFT</a:t>
            </a:r>
            <a:r>
              <a:rPr lang="ru-RU" dirty="0" smtClean="0"/>
              <a:t> в работе с частями 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Необходимость дифференциации </a:t>
            </a:r>
            <a:r>
              <a:rPr lang="en-US" dirty="0" smtClean="0"/>
              <a:t>Self</a:t>
            </a:r>
            <a:r>
              <a:rPr lang="ru-RU" dirty="0" smtClean="0"/>
              <a:t> до работы с субличностью.</a:t>
            </a:r>
          </a:p>
          <a:p>
            <a:r>
              <a:rPr lang="ru-RU" dirty="0" smtClean="0"/>
              <a:t>Установление сотрудничества с менеджерами и работа с изгнанниками только с их согласия.</a:t>
            </a:r>
          </a:p>
          <a:p>
            <a:r>
              <a:rPr lang="ru-RU" dirty="0" smtClean="0"/>
              <a:t>Работа с одной из частей включает в себя работу с сетью взаимосвязанных с ней частей (внутренняя система).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дифференциации</a:t>
            </a:r>
            <a:r>
              <a:rPr lang="en-US" dirty="0" smtClean="0"/>
              <a:t> SELF</a:t>
            </a:r>
            <a:r>
              <a:rPr lang="ru-RU" dirty="0" smtClean="0"/>
              <a:t> образ субличности меняется.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Техника внутренней комнаты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Терапевт: Представь внутри себя пространство, в котором находится эта часть.  Какие чувства ты к ней испытываешь?</a:t>
            </a:r>
          </a:p>
          <a:p>
            <a:r>
              <a:rPr lang="ru-RU" dirty="0" smtClean="0"/>
              <a:t>Клиентка: Я ее презираю.</a:t>
            </a:r>
          </a:p>
          <a:p>
            <a:r>
              <a:rPr lang="ru-RU" dirty="0" smtClean="0"/>
              <a:t>Т: Отсоединись от него и помести презрение в другое внутреннее пространство. Что ты сейчас чувствуешь по отношению к «Тревожной женщине».</a:t>
            </a:r>
          </a:p>
          <a:p>
            <a:r>
              <a:rPr lang="ru-RU" dirty="0" smtClean="0"/>
              <a:t> Кл: Сочувствие, мне ее жаль. (Теперь клиентка воспринимает эту часть из </a:t>
            </a:r>
            <a:r>
              <a:rPr lang="en-US" dirty="0" smtClean="0"/>
              <a:t>SELF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Например, из тревожной в бдительную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19" y="2465629"/>
            <a:ext cx="4490624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</a:t>
            </a:r>
            <a:r>
              <a:rPr lang="en-US" dirty="0" smtClean="0"/>
              <a:t>IFS </a:t>
            </a:r>
            <a:r>
              <a:rPr lang="ru-RU" dirty="0" smtClean="0"/>
              <a:t>с индивидом.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Дифференциация </a:t>
            </a:r>
            <a:r>
              <a:rPr lang="en-US" dirty="0" smtClean="0"/>
              <a:t>SELF</a:t>
            </a:r>
            <a:r>
              <a:rPr lang="ru-RU" dirty="0" smtClean="0"/>
              <a:t> при работе с субличностью.</a:t>
            </a:r>
          </a:p>
          <a:p>
            <a:r>
              <a:rPr lang="en-US" dirty="0" smtClean="0"/>
              <a:t> </a:t>
            </a:r>
            <a:r>
              <a:rPr lang="ru-RU" dirty="0" smtClean="0"/>
              <a:t>Определение функций менеджеров и пожарных во внутренней семейной системе.</a:t>
            </a:r>
          </a:p>
          <a:p>
            <a:r>
              <a:rPr lang="ru-RU" dirty="0" smtClean="0"/>
              <a:t>Восстановление изгнанников из прошлого, в котором они застряли.</a:t>
            </a:r>
          </a:p>
          <a:p>
            <a:r>
              <a:rPr lang="ru-RU" dirty="0" smtClean="0"/>
              <a:t>Освобождение частей от груза экстремальных идей, долженствований и семейных ожиданий.</a:t>
            </a:r>
          </a:p>
          <a:p>
            <a:r>
              <a:rPr lang="ru-RU" dirty="0" smtClean="0"/>
              <a:t>Уменьшение поляризации частей. </a:t>
            </a:r>
            <a:r>
              <a:rPr lang="en-US" dirty="0" smtClean="0"/>
              <a:t>SELF</a:t>
            </a:r>
            <a:r>
              <a:rPr lang="ru-RU" dirty="0" smtClean="0"/>
              <a:t> как посредник и внутренний терапевт.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Введение языка частей и фиксация разных состояний (Предпочитаемых и проблемных)</a:t>
            </a:r>
            <a:r>
              <a:rPr lang="ru-RU" i="1" dirty="0" smtClean="0"/>
              <a:t>.</a:t>
            </a:r>
            <a:r>
              <a:rPr lang="ru-RU" dirty="0" smtClean="0"/>
              <a:t>  Терапевт: В кого вы превращаетесь в лучшие и худшие моменты ваших взаимоотношений? Кем вы становитесь? Какой образ лучше всего отражает ваше состояние? Персонажем какой истории вы становитесь?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Подробное исследование Цикла уязвимости и составление </a:t>
            </a:r>
            <a:r>
              <a:rPr lang="ru-RU" i="1" dirty="0" smtClean="0"/>
              <a:t>карты  частей обоих партнеров, задействованных в цикле.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Изменение взаимодействия партнеров.</a:t>
            </a:r>
            <a:r>
              <a:rPr lang="ru-RU" dirty="0" smtClean="0"/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Формирование индивидуального запроса на гармонизацию внутренней системы каждого</a:t>
            </a:r>
            <a:r>
              <a:rPr lang="ru-RU" dirty="0" smtClean="0"/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Отход терапевта на задний план.</a:t>
            </a:r>
            <a:r>
              <a:rPr lang="ru-RU" dirty="0" smtClean="0"/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Введение языка частей и фиксация разных состояний (Предпочитаемых и проблемных).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Подробное исследование Цикла уязвимости и составление </a:t>
            </a:r>
            <a:r>
              <a:rPr lang="ru-RU" i="1" dirty="0" smtClean="0"/>
              <a:t>карты  частей обоих партнеров, задействованных в цикле.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Изменение взаимодействия партнеров.</a:t>
            </a:r>
            <a:r>
              <a:rPr lang="ru-RU" dirty="0" smtClean="0"/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Формирование индивидуального запроса на гармонизацию внутренней системы каждого</a:t>
            </a:r>
            <a:r>
              <a:rPr lang="ru-RU" dirty="0" smtClean="0"/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Отход терапевта на задний план.</a:t>
            </a:r>
            <a:r>
              <a:rPr lang="ru-RU" dirty="0" smtClean="0">
                <a:solidFill>
                  <a:srgbClr val="FF0000"/>
                </a:solidFill>
              </a:rPr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IFS</a:t>
            </a:r>
            <a:r>
              <a:rPr lang="ru-RU" dirty="0" smtClean="0"/>
              <a:t> в работе с супругами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Фокусируется на сильных сторонах людей, признавая неповрежденное стержневое Я, а также способность частей сдвинуться в позитивные роли.</a:t>
            </a:r>
          </a:p>
          <a:p>
            <a:r>
              <a:rPr lang="en-US" dirty="0" smtClean="0"/>
              <a:t>IFS </a:t>
            </a:r>
            <a:r>
              <a:rPr lang="ru-RU" dirty="0" smtClean="0"/>
              <a:t>делает циклы взаимодействий очень наглядными.</a:t>
            </a:r>
          </a:p>
          <a:p>
            <a:r>
              <a:rPr lang="ru-RU" dirty="0" smtClean="0"/>
              <a:t>Язык частей позволяет по-новому взглянуть на себя и других людей, облегчает самораскрытие и ответственность за свое поведение.</a:t>
            </a:r>
          </a:p>
          <a:p>
            <a:r>
              <a:rPr lang="ru-RU" dirty="0" smtClean="0"/>
              <a:t>Обеспечивает возможность работы с «сопротивлением» через признание за субличностями позитивных намерений.</a:t>
            </a:r>
          </a:p>
          <a:p>
            <a:r>
              <a:rPr lang="ru-RU" dirty="0" smtClean="0"/>
              <a:t>Предоставляет возможность для экологического восприятия целостной системы, включающей самого терапевта.</a:t>
            </a:r>
          </a:p>
          <a:p>
            <a:r>
              <a:rPr lang="ru-RU" dirty="0" smtClean="0"/>
              <a:t>Терапевт рассматривает </a:t>
            </a:r>
            <a:r>
              <a:rPr lang="en-US" dirty="0" smtClean="0"/>
              <a:t>Self</a:t>
            </a:r>
            <a:r>
              <a:rPr lang="ru-RU" dirty="0" smtClean="0"/>
              <a:t> клиента как </a:t>
            </a:r>
            <a:r>
              <a:rPr lang="ru-RU" dirty="0" err="1" smtClean="0"/>
              <a:t>ко-терапевта</a:t>
            </a:r>
            <a:r>
              <a:rPr lang="ru-RU" dirty="0" smtClean="0"/>
              <a:t> и доверяет его мудрости в работе с частями. Терапевт и клиент – оба эксперты, каждый в своем.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Введение языка частей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Он депрессивный</a:t>
            </a:r>
          </a:p>
          <a:p>
            <a:endParaRPr lang="ru-RU" dirty="0" smtClean="0"/>
          </a:p>
          <a:p>
            <a:r>
              <a:rPr lang="ru-RU" dirty="0" smtClean="0"/>
              <a:t>Она ведет себя как маленькая</a:t>
            </a:r>
          </a:p>
          <a:p>
            <a:endParaRPr lang="ru-RU" dirty="0" smtClean="0"/>
          </a:p>
          <a:p>
            <a:r>
              <a:rPr lang="ru-RU" dirty="0" smtClean="0"/>
              <a:t>Он хочет контролировать всю семью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Им часто овладевает грустная или пассивная часть личности.</a:t>
            </a:r>
          </a:p>
          <a:p>
            <a:r>
              <a:rPr lang="ru-RU" dirty="0" smtClean="0"/>
              <a:t>Она проявляет детскую часть в этой ситуации.</a:t>
            </a:r>
          </a:p>
          <a:p>
            <a:r>
              <a:rPr lang="ru-RU" dirty="0" smtClean="0"/>
              <a:t>У него есть </a:t>
            </a:r>
            <a:r>
              <a:rPr lang="ru-RU" dirty="0" err="1" smtClean="0"/>
              <a:t>субличность</a:t>
            </a:r>
            <a:r>
              <a:rPr lang="ru-RU" dirty="0" smtClean="0"/>
              <a:t>, которая стремится контролировать других членов семьи.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Интервенции, формирующие язык частей.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Жена: Я не могу выносить беспорядок, который он оставляет в ванной комнате. Если он не начнет за собой убирать, я не знаю что я сделаю.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Терапевт: </a:t>
            </a:r>
            <a:r>
              <a:rPr lang="ru-RU" i="1" dirty="0" smtClean="0">
                <a:solidFill>
                  <a:srgbClr val="FF0000"/>
                </a:solidFill>
              </a:rPr>
              <a:t>Что вы говорите себе, когда находите беспорядок в ванной.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Жена: Я говорю, что он это делает это нарочно, чтобы позлить меня.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Терапевт: </a:t>
            </a:r>
            <a:r>
              <a:rPr lang="ru-RU" i="1" dirty="0" smtClean="0">
                <a:solidFill>
                  <a:srgbClr val="FF0000"/>
                </a:solidFill>
              </a:rPr>
              <a:t>Та ваша часть, которая говорит вам, что он это делает нарочно, к чему, к какому поведению она вас подталкивает?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Жена: Тогда я ору на него. Затем я чувствую себя виноватой по этому поводу.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Терапевт: Что вы говорите самой себе, когда чувствуете вину?</a:t>
            </a:r>
          </a:p>
          <a:p>
            <a:r>
              <a:rPr lang="ru-RU" dirty="0" smtClean="0"/>
              <a:t>Жена: Я говорю себе, что я опять сорвалась из-за ерунды и я собой недовольна.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Терапевт: Итак, одна ваша часть бесится по поводу действий мужа, а другая спорит с этим и атакует вас. Это правильно?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образов для введения языка частей.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r>
              <a:rPr lang="ru-RU" dirty="0" smtClean="0"/>
              <a:t>Выберите игрушку, которая будет символизировать эту сторону вашей личности.</a:t>
            </a:r>
          </a:p>
          <a:p>
            <a:r>
              <a:rPr lang="ru-RU" dirty="0" smtClean="0"/>
              <a:t>Сосредоточьтесь на этом состоянии. Кого оно вам напоминает? Какой образ у вас с ним ассоциируется? Какой сказочный персонаж мог бы так  себя чувствовать?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Фиксация взаимообусловленных  состояний (Предпочитаемых и проблемных)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кого вы превращаетесь в лучшие и худшие моменты ваших взаимоотношений? Кем вы становитесь? </a:t>
            </a:r>
          </a:p>
          <a:p>
            <a:r>
              <a:rPr lang="ru-RU" dirty="0" smtClean="0"/>
              <a:t>Кто ваш партнер по отношению к вам в этот момент? Какой образ подходит для него? Кем он тогда для вас становится?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мы друг другу?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1785926"/>
            <a:ext cx="8192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Стадии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IFS </a:t>
            </a:r>
            <a:r>
              <a:rPr lang="ru-RU" b="1" dirty="0" smtClean="0"/>
              <a:t>терапии</a:t>
            </a:r>
            <a:r>
              <a:rPr lang="en-US" b="1" dirty="0" smtClean="0"/>
              <a:t> c </a:t>
            </a:r>
            <a:r>
              <a:rPr lang="ru-RU" b="1" dirty="0" smtClean="0"/>
              <a:t>супругами.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Введение языка частей и фиксация разных состояний (Предпочитаемых и проблемных).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0000"/>
                </a:solidFill>
              </a:rPr>
              <a:t>Оформление цели терапии, как преодоление Цикла уязвимости для перехода к желаемым отношениям.</a:t>
            </a:r>
            <a:endParaRPr lang="ru-RU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Подробное исследование Цикла уязвимости и составление </a:t>
            </a:r>
            <a:r>
              <a:rPr lang="ru-RU" i="1" dirty="0" smtClean="0"/>
              <a:t>карты  частей обоих партнеров, задействованных в цикле.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Изменение взаимодействия партнеров.</a:t>
            </a:r>
            <a:r>
              <a:rPr lang="ru-RU" dirty="0" smtClean="0"/>
              <a:t> Клиенты говорят от лица своих частей друг с другом, а не через них.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Формирование индивидуального запроса на гармонизацию внутренней системы каждого</a:t>
            </a:r>
            <a:r>
              <a:rPr lang="ru-RU" dirty="0" smtClean="0"/>
              <a:t>. Возможны разовые индивидуальные сессии или работа с своей внутренней системой при партнере.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Создание эмоционально – корригирующего опыта на сессии и Празднование все новых исключений из цикла уязвимости.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Отход терапевта на задний план.</a:t>
            </a:r>
            <a:r>
              <a:rPr lang="ru-RU" dirty="0" smtClean="0"/>
              <a:t> Терапевт теперь больше свидетель, чем активный участник переговоров супругов.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1977</Words>
  <Application>Microsoft Office PowerPoint</Application>
  <PresentationFormat>Экран (4:3)</PresentationFormat>
  <Paragraphs>193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Применение Терапии Внутренних семейных систем (Internal Family Systems Therapy) в работе с супругами.</vt:lpstr>
      <vt:lpstr>IFS является современной интегративной системной моделью и легко сочетается с </vt:lpstr>
      <vt:lpstr>Стадии  IFS терапии c супругами. </vt:lpstr>
      <vt:lpstr>Введение языка частей</vt:lpstr>
      <vt:lpstr>Интервенции, формирующие язык частей.</vt:lpstr>
      <vt:lpstr>Использование образов для введения языка частей.</vt:lpstr>
      <vt:lpstr>Фиксация взаимообусловленных  состояний (Предпочитаемых и проблемных)</vt:lpstr>
      <vt:lpstr>Кто мы друг другу?</vt:lpstr>
      <vt:lpstr>Стадии  IFS терапии c супругами. </vt:lpstr>
      <vt:lpstr>Цикл уязвимости – основная мишень супружеской терапии.</vt:lpstr>
      <vt:lpstr>Слайд 11</vt:lpstr>
      <vt:lpstr>Стадии  IFS терапии c супругами. </vt:lpstr>
      <vt:lpstr>Слайд 13</vt:lpstr>
      <vt:lpstr>Слайд 14</vt:lpstr>
      <vt:lpstr>Триггеры уязвимости партнеров в Цикле.</vt:lpstr>
      <vt:lpstr>Типы субличностей</vt:lpstr>
      <vt:lpstr>Менеджеры</vt:lpstr>
      <vt:lpstr>Менеджеры могут делать это  рядом способов:</vt:lpstr>
      <vt:lpstr>Пожарные – </vt:lpstr>
      <vt:lpstr>Изгнанники -</vt:lpstr>
      <vt:lpstr>Центр Личности (SELF)-</vt:lpstr>
      <vt:lpstr>Центр личности</vt:lpstr>
      <vt:lpstr>Стадии  IFS терапии c супругами. </vt:lpstr>
      <vt:lpstr>Терапевт как детектор частей</vt:lpstr>
      <vt:lpstr>Стадии  IFS терапии c супругами. </vt:lpstr>
      <vt:lpstr>Формирование запроса у супругов на самоисследование.</vt:lpstr>
      <vt:lpstr>Важные особенности IFT в работе с частями Я.</vt:lpstr>
      <vt:lpstr>При дифференциации SELF образ субличности меняется.</vt:lpstr>
      <vt:lpstr>Этапы работы IFS с индивидом.</vt:lpstr>
      <vt:lpstr>Стадии  IFS терапии c супругами. </vt:lpstr>
      <vt:lpstr>Преимущества IFS в работе с супругами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148</cp:revision>
  <dcterms:created xsi:type="dcterms:W3CDTF">2009-09-22T05:08:15Z</dcterms:created>
  <dcterms:modified xsi:type="dcterms:W3CDTF">2009-10-10T18:59:11Z</dcterms:modified>
</cp:coreProperties>
</file>