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0" r:id="rId5"/>
    <p:sldId id="258" r:id="rId6"/>
    <p:sldId id="263" r:id="rId7"/>
    <p:sldId id="269" r:id="rId8"/>
    <p:sldId id="259" r:id="rId9"/>
    <p:sldId id="264" r:id="rId10"/>
    <p:sldId id="265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81" d="100"/>
          <a:sy n="81" d="100"/>
        </p:scale>
        <p:origin x="30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67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8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356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33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6673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428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820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25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18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4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91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8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15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87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6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3970F-5556-4945-A553-464BC6AAD788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F4B338-9AEA-4F48-AAEC-F24B1BBB5D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6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Семейные факторы формирования зависимостей: интегративный взгляд и современное состояние </a:t>
            </a:r>
            <a:r>
              <a:rPr lang="ru-RU" sz="3200" dirty="0" smtClean="0"/>
              <a:t>проблемы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71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59316" y="242370"/>
            <a:ext cx="8414685" cy="36722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990824"/>
              </p:ext>
            </p:extLst>
          </p:nvPr>
        </p:nvGraphicFramePr>
        <p:xfrm>
          <a:off x="991518" y="870332"/>
          <a:ext cx="8692309" cy="55938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47669"/>
                <a:gridCol w="4744640"/>
              </a:tblGrid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Глубинные убеждения, выявленные в интервью 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Соответствующая РДС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жалкий и никчемный»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буду одинокой»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нестабильность, недостаточность самоконтроля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неудачник»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чмо»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77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клоун, я лошок»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Недоверие/ожидание жестокого обращения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ненужный, я неудачник»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77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несостоятелен, я уязвим»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Недоверие/ожидание жестокого обращения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ненужный»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лох, я псих»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 мужчина»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неудачник»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«Меня покинули, неудачник»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нестабильность, дефективность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77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«Меня могут предать»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Недоверие/ожидание жестокого обращения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773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 справлюсь. Со мной что-то не так»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Беспомощность, дефективность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недостаточно хороша»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Неуспешность,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изгой, я ненужный»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лентяй и бестолочь»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Дефективность,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«От меня могут отвернуться»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 справлюсь»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Неуспешность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1401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 ценный»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слабый. Я посмешище»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Неуспешность, покинутость и нестабильность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  <a:tr h="2802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«Я ненужная, неуспешная»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700" dirty="0" err="1">
                          <a:effectLst/>
                        </a:rPr>
                        <a:t>Покинутость</a:t>
                      </a:r>
                      <a:r>
                        <a:rPr lang="ru-RU" sz="700" dirty="0">
                          <a:effectLst/>
                        </a:rPr>
                        <a:t> и нестабильность, </a:t>
                      </a:r>
                      <a:r>
                        <a:rPr lang="ru-RU" sz="700" dirty="0" err="1">
                          <a:effectLst/>
                        </a:rPr>
                        <a:t>неуспешность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32" marR="40432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3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53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Выраженность </a:t>
            </a:r>
            <a:r>
              <a:rPr lang="ru-RU" dirty="0" err="1" smtClean="0"/>
              <a:t>дезадаптивных</a:t>
            </a:r>
            <a:r>
              <a:rPr lang="ru-RU" dirty="0" smtClean="0"/>
              <a:t> схем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848721" y="2271837"/>
            <a:ext cx="9079836" cy="5584577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-4016224" y="2675198"/>
            <a:ext cx="12877240" cy="65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109" name="image1.png" descr="Изображение выглядит как объект&#10;&#10;Автоматически созданное описа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0"/>
          <a:stretch>
            <a:fillRect/>
          </a:stretch>
        </p:blipFill>
        <p:spPr bwMode="auto">
          <a:xfrm>
            <a:off x="372399" y="1244906"/>
            <a:ext cx="10052438" cy="435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-4016224" y="2963770"/>
            <a:ext cx="1287724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39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217" y="193183"/>
            <a:ext cx="10632583" cy="2073499"/>
          </a:xfrm>
        </p:spPr>
        <p:txBody>
          <a:bodyPr>
            <a:noAutofit/>
          </a:bodyPr>
          <a:lstStyle/>
          <a:p>
            <a:r>
              <a:rPr lang="ru-RU" sz="2200" dirty="0" smtClean="0"/>
              <a:t>Зависимость=</a:t>
            </a:r>
            <a:r>
              <a:rPr lang="ru-RU" sz="2200" dirty="0" err="1" smtClean="0"/>
              <a:t>аддикция</a:t>
            </a:r>
            <a:r>
              <a:rPr lang="ru-RU" sz="2200" dirty="0" smtClean="0"/>
              <a:t> – паттерн стойкого ухода от реальности, </a:t>
            </a:r>
            <a:br>
              <a:rPr lang="ru-RU" sz="2200" dirty="0" smtClean="0"/>
            </a:br>
            <a:r>
              <a:rPr lang="ru-RU" sz="2200" dirty="0" smtClean="0"/>
              <a:t>достигаемого посредством изменения психического состояния</a:t>
            </a:r>
            <a:br>
              <a:rPr lang="ru-RU" sz="2200" dirty="0" smtClean="0"/>
            </a:br>
            <a:r>
              <a:rPr lang="ru-RU" sz="2200" dirty="0" smtClean="0"/>
              <a:t>Изменение психического состояния происходит в результате приема некоторых веществ или постоянной фиксации на определенных предметах или видах деятельности, что сопровождается развитием интенсивных эмоций.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642" y="2266681"/>
            <a:ext cx="10465158" cy="391028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dirty="0" smtClean="0"/>
              <a:t>Универсальные критерии зависимостей</a:t>
            </a:r>
          </a:p>
          <a:p>
            <a:pPr marL="0" indent="0" algn="just">
              <a:buNone/>
            </a:pPr>
            <a:r>
              <a:rPr lang="ru-RU" sz="2400" dirty="0" smtClean="0"/>
              <a:t>1.Фактор «дозы», чрезмерность, количество </a:t>
            </a:r>
            <a:r>
              <a:rPr lang="ru-RU" sz="2400" dirty="0" err="1" smtClean="0"/>
              <a:t>аддиктивного</a:t>
            </a:r>
            <a:r>
              <a:rPr lang="ru-RU" sz="2400" dirty="0" smtClean="0"/>
              <a:t> агента;</a:t>
            </a:r>
          </a:p>
          <a:p>
            <a:pPr marL="0" indent="0" algn="just">
              <a:buNone/>
            </a:pPr>
            <a:r>
              <a:rPr lang="ru-RU" sz="2400" dirty="0" smtClean="0"/>
              <a:t>2.Изменение толерантности;</a:t>
            </a:r>
          </a:p>
          <a:p>
            <a:pPr marL="0" indent="0" algn="just">
              <a:buNone/>
            </a:pPr>
            <a:r>
              <a:rPr lang="ru-RU" sz="2400" dirty="0" smtClean="0"/>
              <a:t>3.Игнорирование последствий </a:t>
            </a:r>
            <a:r>
              <a:rPr lang="ru-RU" sz="2400" dirty="0" err="1" smtClean="0"/>
              <a:t>аддиктивной</a:t>
            </a:r>
            <a:r>
              <a:rPr lang="ru-RU" sz="2400" dirty="0" smtClean="0"/>
              <a:t> деятельности;</a:t>
            </a:r>
          </a:p>
          <a:p>
            <a:pPr marL="0" indent="0" algn="just">
              <a:buNone/>
            </a:pPr>
            <a:r>
              <a:rPr lang="ru-RU" sz="2400" dirty="0" smtClean="0"/>
              <a:t>4.Утрата контроля над </a:t>
            </a:r>
            <a:r>
              <a:rPr lang="ru-RU" sz="2400" dirty="0" err="1" smtClean="0"/>
              <a:t>аддиктивной</a:t>
            </a:r>
            <a:r>
              <a:rPr lang="ru-RU" sz="2400" dirty="0" smtClean="0"/>
              <a:t> деятельностью;</a:t>
            </a:r>
          </a:p>
          <a:p>
            <a:pPr marL="0" indent="0" algn="just">
              <a:buNone/>
            </a:pPr>
            <a:r>
              <a:rPr lang="ru-RU" sz="2400" dirty="0" smtClean="0"/>
              <a:t>5.Синдром отмены: нарастание различных симптомов в случае отказа;</a:t>
            </a:r>
          </a:p>
          <a:p>
            <a:pPr marL="0" indent="0" algn="just">
              <a:buNone/>
            </a:pPr>
            <a:r>
              <a:rPr lang="ru-RU" sz="2400" dirty="0" smtClean="0"/>
              <a:t>6.Влечение, </a:t>
            </a:r>
            <a:r>
              <a:rPr lang="ru-RU" sz="2400" dirty="0" err="1" smtClean="0"/>
              <a:t>ненасыщаемость</a:t>
            </a:r>
            <a:r>
              <a:rPr lang="ru-RU" sz="2400" dirty="0"/>
              <a:t>,</a:t>
            </a:r>
            <a:r>
              <a:rPr lang="ru-RU" sz="2400" dirty="0" smtClean="0"/>
              <a:t> императивность </a:t>
            </a:r>
            <a:r>
              <a:rPr lang="ru-RU" sz="2400" dirty="0" err="1" smtClean="0"/>
              <a:t>аддиктивной</a:t>
            </a:r>
            <a:r>
              <a:rPr lang="ru-RU" sz="2400" dirty="0" smtClean="0"/>
              <a:t> деятельности;</a:t>
            </a:r>
          </a:p>
          <a:p>
            <a:pPr marL="0" indent="0" algn="just">
              <a:buNone/>
            </a:pPr>
            <a:r>
              <a:rPr lang="ru-RU" sz="2400" dirty="0" smtClean="0"/>
              <a:t>7.Последствия зависимого поведения: физические, психические, социальные.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64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err="1" smtClean="0"/>
              <a:t>Аттачмент</a:t>
            </a:r>
            <a:r>
              <a:rPr lang="ru-RU" sz="2800" dirty="0" smtClean="0"/>
              <a:t> -  стойкая и сильная эмоциональная фиксация на воздействии, изменившем дискомфортное психическое состояние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Выход из дискомфорта – психическая релаксация, стимуляция, прилив энергии, возбуждение, эйфория, безмятежность, освобождение от внутреннего напряжения, озабоченности, скуки, страха несостоятельности, чувства обязанности, социальной ответственности;</a:t>
            </a:r>
          </a:p>
          <a:p>
            <a:r>
              <a:rPr lang="ru-RU" dirty="0"/>
              <a:t>т</a:t>
            </a:r>
            <a:r>
              <a:rPr lang="ru-RU" dirty="0" smtClean="0"/>
              <a:t>рудная </a:t>
            </a:r>
            <a:r>
              <a:rPr lang="ru-RU" dirty="0" err="1" smtClean="0"/>
              <a:t>вербализуемость</a:t>
            </a:r>
            <a:r>
              <a:rPr lang="ru-RU" dirty="0" smtClean="0"/>
              <a:t> особого состояния измененного сознания;</a:t>
            </a:r>
          </a:p>
          <a:p>
            <a:r>
              <a:rPr lang="ru-RU" dirty="0"/>
              <a:t>э</a:t>
            </a:r>
            <a:r>
              <a:rPr lang="ru-RU" dirty="0" smtClean="0"/>
              <a:t>го-</a:t>
            </a:r>
            <a:r>
              <a:rPr lang="ru-RU" dirty="0" err="1" smtClean="0"/>
              <a:t>синтонность</a:t>
            </a:r>
            <a:r>
              <a:rPr lang="ru-RU" dirty="0" smtClean="0"/>
              <a:t> переживания, присущего Я;</a:t>
            </a:r>
          </a:p>
          <a:p>
            <a:r>
              <a:rPr lang="ru-RU" dirty="0" err="1"/>
              <a:t>т</a:t>
            </a:r>
            <a:r>
              <a:rPr lang="ru-RU" dirty="0" err="1" smtClean="0"/>
              <a:t>рансцендетность</a:t>
            </a:r>
            <a:r>
              <a:rPr lang="ru-RU" dirty="0" smtClean="0"/>
              <a:t> переживания, </a:t>
            </a:r>
            <a:r>
              <a:rPr lang="ru-RU" dirty="0"/>
              <a:t>р</a:t>
            </a:r>
            <a:r>
              <a:rPr lang="ru-RU" dirty="0" smtClean="0"/>
              <a:t>асширение границ Я;</a:t>
            </a:r>
          </a:p>
          <a:p>
            <a:r>
              <a:rPr lang="ru-RU" dirty="0"/>
              <a:t>и</a:t>
            </a:r>
            <a:r>
              <a:rPr lang="ru-RU" dirty="0" smtClean="0"/>
              <a:t>гра с психическим состоянием, иллюзия контроля и свободы.</a:t>
            </a:r>
          </a:p>
          <a:p>
            <a:r>
              <a:rPr lang="ru-RU" dirty="0" err="1" smtClean="0"/>
              <a:t>тригерры</a:t>
            </a:r>
            <a:r>
              <a:rPr lang="ru-RU" dirty="0" smtClean="0"/>
              <a:t>: </a:t>
            </a:r>
            <a:r>
              <a:rPr lang="ru-RU" dirty="0" err="1" smtClean="0"/>
              <a:t>аддиктивная</a:t>
            </a:r>
            <a:r>
              <a:rPr lang="ru-RU" dirty="0" smtClean="0"/>
              <a:t> скука, тревога, непереносимость ожидания, напряжение.</a:t>
            </a:r>
          </a:p>
          <a:p>
            <a:r>
              <a:rPr lang="ru-RU" dirty="0"/>
              <a:t>п</a:t>
            </a:r>
            <a:r>
              <a:rPr lang="ru-RU" dirty="0" smtClean="0"/>
              <a:t>ереживание внутренней пустоты, которую необходимо заполнить.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71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Черты </a:t>
            </a:r>
            <a:r>
              <a:rPr lang="ru-RU" dirty="0" err="1" smtClean="0"/>
              <a:t>аддиктивной</a:t>
            </a:r>
            <a:r>
              <a:rPr lang="ru-RU" dirty="0" smtClean="0"/>
              <a:t> личности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6707" y="1455509"/>
            <a:ext cx="8968136" cy="4603768"/>
          </a:xfrm>
        </p:spPr>
        <p:txBody>
          <a:bodyPr>
            <a:normAutofit/>
          </a:bodyPr>
          <a:lstStyle/>
          <a:p>
            <a:r>
              <a:rPr lang="ru-RU" dirty="0" smtClean="0"/>
              <a:t>Психический </a:t>
            </a:r>
            <a:r>
              <a:rPr lang="ru-RU" dirty="0"/>
              <a:t>инфантилизм </a:t>
            </a:r>
            <a:endParaRPr lang="ru-RU" dirty="0" smtClean="0"/>
          </a:p>
          <a:p>
            <a:r>
              <a:rPr lang="ru-RU" dirty="0" smtClean="0"/>
              <a:t>Склонность </a:t>
            </a:r>
            <a:r>
              <a:rPr lang="ru-RU" dirty="0"/>
              <a:t>к подражанию и внушаемость 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Алексетимия</a:t>
            </a:r>
            <a:r>
              <a:rPr lang="ru-RU" dirty="0" smtClean="0"/>
              <a:t>  </a:t>
            </a:r>
          </a:p>
          <a:p>
            <a:r>
              <a:rPr lang="ru-RU" dirty="0" smtClean="0"/>
              <a:t>Склонность </a:t>
            </a:r>
            <a:r>
              <a:rPr lang="ru-RU" dirty="0"/>
              <a:t>к риску </a:t>
            </a:r>
            <a:endParaRPr lang="ru-RU" dirty="0" smtClean="0"/>
          </a:p>
          <a:p>
            <a:r>
              <a:rPr lang="ru-RU" dirty="0" smtClean="0"/>
              <a:t>Эгоцентризм </a:t>
            </a:r>
          </a:p>
          <a:p>
            <a:r>
              <a:rPr lang="ru-RU" dirty="0" smtClean="0"/>
              <a:t>Ригидность </a:t>
            </a:r>
            <a:r>
              <a:rPr lang="ru-RU" dirty="0"/>
              <a:t>и упрямство 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Склонность </a:t>
            </a:r>
            <a:r>
              <a:rPr lang="ru-RU" dirty="0"/>
              <a:t>к лжи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Нарциссизм  </a:t>
            </a:r>
          </a:p>
          <a:p>
            <a:r>
              <a:rPr lang="ru-RU" dirty="0" smtClean="0"/>
              <a:t>Страх </a:t>
            </a:r>
            <a:r>
              <a:rPr lang="ru-RU" dirty="0"/>
              <a:t>быть покинутым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Прогностическая </a:t>
            </a:r>
            <a:r>
              <a:rPr lang="ru-RU" dirty="0"/>
              <a:t>некомпетентность 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Слабое </a:t>
            </a:r>
            <a:r>
              <a:rPr lang="ru-RU" dirty="0"/>
              <a:t>супер-Эго</a:t>
            </a:r>
          </a:p>
        </p:txBody>
      </p:sp>
    </p:spTree>
    <p:extLst>
      <p:ext uri="{BB962C8B-B14F-4D97-AF65-F5344CB8AC3E}">
        <p14:creationId xmlns:p14="http://schemas.microsoft.com/office/powerpoint/2010/main" val="36968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Этиологические факторы формирования </a:t>
            </a:r>
            <a:r>
              <a:rPr lang="ru-RU" dirty="0" err="1" smtClean="0"/>
              <a:t>аддиктивных</a:t>
            </a:r>
            <a:r>
              <a:rPr lang="ru-RU" dirty="0" smtClean="0"/>
              <a:t> расстройств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dirty="0" err="1" smtClean="0"/>
              <a:t>Аддикция</a:t>
            </a:r>
            <a:r>
              <a:rPr lang="ru-RU" sz="4000" dirty="0" smtClean="0"/>
              <a:t> представляет собой гетерогенное расстройство с </a:t>
            </a:r>
            <a:r>
              <a:rPr lang="ru-RU" sz="4000" dirty="0" err="1" smtClean="0"/>
              <a:t>мультифакторной</a:t>
            </a:r>
            <a:r>
              <a:rPr lang="ru-RU" sz="4000" dirty="0" smtClean="0"/>
              <a:t> этиологией</a:t>
            </a:r>
          </a:p>
          <a:p>
            <a:pPr marL="0" indent="0">
              <a:buNone/>
            </a:pPr>
            <a:endParaRPr lang="ru-RU" sz="4000" dirty="0"/>
          </a:p>
          <a:p>
            <a:r>
              <a:rPr lang="ru-RU" sz="4000" dirty="0" smtClean="0"/>
              <a:t>Генетическая предрасположенность</a:t>
            </a:r>
          </a:p>
          <a:p>
            <a:r>
              <a:rPr lang="ru-RU" sz="4000" dirty="0" smtClean="0"/>
              <a:t>Культурные и средовые условия</a:t>
            </a:r>
          </a:p>
          <a:p>
            <a:r>
              <a:rPr lang="ru-RU" sz="4000" dirty="0" smtClean="0"/>
              <a:t>Семейное воспитание и условия развития</a:t>
            </a:r>
          </a:p>
          <a:p>
            <a:r>
              <a:rPr lang="ru-RU" sz="4000" dirty="0" err="1" smtClean="0"/>
              <a:t>Интрапсихические</a:t>
            </a:r>
            <a:r>
              <a:rPr lang="ru-RU" sz="4000" dirty="0" smtClean="0"/>
              <a:t> нарушения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Культурные и средовые факторы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1582615"/>
            <a:ext cx="8429940" cy="4458747"/>
          </a:xfrm>
        </p:spPr>
        <p:txBody>
          <a:bodyPr/>
          <a:lstStyle/>
          <a:p>
            <a:r>
              <a:rPr lang="ru-RU" sz="2000" dirty="0" smtClean="0"/>
              <a:t>Культурная ценность успеха и негативное смысловое содержание неуспеха;</a:t>
            </a:r>
          </a:p>
          <a:p>
            <a:r>
              <a:rPr lang="ru-RU" sz="2000" dirty="0" smtClean="0"/>
              <a:t>Широкая представленность различных вариантов несостоятельности в молодом возрасте;</a:t>
            </a:r>
          </a:p>
          <a:p>
            <a:r>
              <a:rPr lang="ru-RU" sz="2000" dirty="0" smtClean="0"/>
              <a:t>Снижение социально-одобряемых вариантов </a:t>
            </a:r>
            <a:r>
              <a:rPr lang="ru-RU" sz="2000" dirty="0" err="1" smtClean="0"/>
              <a:t>самоактивации</a:t>
            </a:r>
            <a:r>
              <a:rPr lang="ru-RU" sz="2000" dirty="0" smtClean="0"/>
              <a:t>, </a:t>
            </a:r>
            <a:r>
              <a:rPr lang="ru-RU" sz="2000" dirty="0" err="1" smtClean="0"/>
              <a:t>саморганизации</a:t>
            </a:r>
            <a:r>
              <a:rPr lang="ru-RU" sz="2000" dirty="0" smtClean="0"/>
              <a:t> и самоограничения;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рисвоение различных вариантов уподобления иллюзорным социальным стандартам;</a:t>
            </a:r>
          </a:p>
          <a:p>
            <a:r>
              <a:rPr lang="ru-RU" sz="2000" dirty="0" smtClean="0"/>
              <a:t>Инверсия  оценки патологического </a:t>
            </a:r>
            <a:r>
              <a:rPr lang="ru-RU" sz="2000" dirty="0" smtClean="0"/>
              <a:t>поведения.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47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Семейные факторы формирования </a:t>
            </a:r>
            <a:r>
              <a:rPr lang="ru-RU" sz="2400" dirty="0" err="1" smtClean="0"/>
              <a:t>аддикций</a:t>
            </a:r>
            <a:r>
              <a:rPr lang="ru-RU" sz="2400" dirty="0" smtClean="0"/>
              <a:t>: вклад семейной психотерапии в изучение нарушений в </a:t>
            </a:r>
            <a:r>
              <a:rPr lang="ru-RU" sz="2400" dirty="0" err="1" smtClean="0"/>
              <a:t>дисфункциональных</a:t>
            </a:r>
            <a:r>
              <a:rPr lang="ru-RU" sz="2400" dirty="0" smtClean="0"/>
              <a:t> семьях с </a:t>
            </a:r>
            <a:r>
              <a:rPr lang="ru-RU" sz="2400" dirty="0" err="1" smtClean="0"/>
              <a:t>аддиктивными</a:t>
            </a:r>
            <a:r>
              <a:rPr lang="ru-RU" sz="2400" dirty="0" smtClean="0"/>
              <a:t> пациентами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Семьи А:  </a:t>
            </a:r>
            <a:r>
              <a:rPr lang="ru-RU" sz="2400" dirty="0" err="1" smtClean="0"/>
              <a:t>гиперопекающий</a:t>
            </a:r>
            <a:r>
              <a:rPr lang="ru-RU" sz="2400" dirty="0" smtClean="0"/>
              <a:t> стиль воспитания, «оранжерейные условия», «стеклянный колпак», формирование «магического мышления», патогенные способы «привязывания»;</a:t>
            </a:r>
          </a:p>
          <a:p>
            <a:r>
              <a:rPr lang="ru-RU" sz="2400" dirty="0"/>
              <a:t>С</a:t>
            </a:r>
            <a:r>
              <a:rPr lang="ru-RU" sz="2400" dirty="0" smtClean="0"/>
              <a:t>емьи Б: предъявление непомерных требований , </a:t>
            </a:r>
            <a:r>
              <a:rPr lang="ru-RU" sz="2400" dirty="0" err="1" smtClean="0"/>
              <a:t>гиперсоциализирующее</a:t>
            </a:r>
            <a:r>
              <a:rPr lang="ru-RU" sz="2400" dirty="0" smtClean="0"/>
              <a:t> воспитание, ребенок – атрибут успеха, отсутствие эмоциональной безопасности, </a:t>
            </a:r>
            <a:r>
              <a:rPr lang="ru-RU" sz="2400" dirty="0" err="1" smtClean="0"/>
              <a:t>гиперкритическая</a:t>
            </a:r>
            <a:r>
              <a:rPr lang="ru-RU" sz="2400" dirty="0" smtClean="0"/>
              <a:t> позиция родителей;</a:t>
            </a:r>
          </a:p>
          <a:p>
            <a:r>
              <a:rPr lang="ru-RU" sz="2400" dirty="0" smtClean="0"/>
              <a:t>Семьи В: с непрогнозируемыми эмоциональными реакциями, родители часто страдают пограничными личностными расстройствами, непоследовательность в воспитании;</a:t>
            </a:r>
          </a:p>
          <a:p>
            <a:r>
              <a:rPr lang="ru-RU" sz="2400" dirty="0" smtClean="0"/>
              <a:t>Семьи Г: </a:t>
            </a:r>
            <a:r>
              <a:rPr lang="ru-RU" sz="2400" dirty="0" err="1" smtClean="0"/>
              <a:t>гипоопека</a:t>
            </a:r>
            <a:r>
              <a:rPr lang="ru-RU" sz="2400" dirty="0" smtClean="0"/>
              <a:t>, отсутствие внимание к детям, игнорирование и попустительство, родители часто страдают </a:t>
            </a:r>
            <a:r>
              <a:rPr lang="ru-RU" sz="2400" dirty="0" err="1" smtClean="0"/>
              <a:t>аддиктивными</a:t>
            </a:r>
            <a:r>
              <a:rPr lang="ru-RU" sz="2400" dirty="0" smtClean="0"/>
              <a:t> расстройствами.</a:t>
            </a:r>
          </a:p>
        </p:txBody>
      </p:sp>
    </p:spTree>
    <p:extLst>
      <p:ext uri="{BB962C8B-B14F-4D97-AF65-F5344CB8AC3E}">
        <p14:creationId xmlns:p14="http://schemas.microsoft.com/office/powerpoint/2010/main" val="35099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167" y="66468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/>
              <a:t>Интрапсихические</a:t>
            </a:r>
            <a:r>
              <a:rPr lang="ru-RU" sz="2400" dirty="0"/>
              <a:t> </a:t>
            </a:r>
            <a:r>
              <a:rPr lang="ru-RU" sz="2400" dirty="0" smtClean="0"/>
              <a:t>нарушения: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Вклад </a:t>
            </a:r>
            <a:r>
              <a:rPr lang="ru-RU" sz="2400" dirty="0"/>
              <a:t>психоаналитических исследований в изучение природы и лечения зависимостей, описание невротических конфликтов и структурного дефицита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300" dirty="0" err="1" smtClean="0"/>
              <a:t>Аддиктивная</a:t>
            </a:r>
            <a:r>
              <a:rPr lang="ru-RU" sz="3300" dirty="0" smtClean="0"/>
              <a:t> идентичность – вариант диффузной идентичности;</a:t>
            </a:r>
          </a:p>
          <a:p>
            <a:r>
              <a:rPr lang="ru-RU" sz="3300" dirty="0" smtClean="0"/>
              <a:t>Базовая концепция боли, успокоения, </a:t>
            </a:r>
            <a:r>
              <a:rPr lang="ru-RU" sz="3300" dirty="0"/>
              <a:t>с</a:t>
            </a:r>
            <a:r>
              <a:rPr lang="ru-RU" sz="3300" dirty="0" smtClean="0"/>
              <a:t>нотворного и стимулирующего воздействия   ПАВ или </a:t>
            </a:r>
            <a:r>
              <a:rPr lang="ru-RU" sz="3300" dirty="0" err="1" smtClean="0"/>
              <a:t>аддиктивной</a:t>
            </a:r>
            <a:r>
              <a:rPr lang="ru-RU" sz="3300" dirty="0" smtClean="0"/>
              <a:t> деятельности;</a:t>
            </a:r>
          </a:p>
          <a:p>
            <a:r>
              <a:rPr lang="ru-RU" sz="3300" dirty="0" err="1" smtClean="0"/>
              <a:t>Психотимия</a:t>
            </a:r>
            <a:r>
              <a:rPr lang="ru-RU" sz="3300" dirty="0" smtClean="0"/>
              <a:t> – тяга, непреодолимость влечения, требовательность, ненасытность, импульсивная безусловность выполнения;</a:t>
            </a:r>
          </a:p>
          <a:p>
            <a:r>
              <a:rPr lang="ru-RU" sz="3300" dirty="0" smtClean="0"/>
              <a:t>Маниакальная защита, младенческое всемогущество и </a:t>
            </a:r>
            <a:r>
              <a:rPr lang="ru-RU" sz="3300" dirty="0" err="1" smtClean="0"/>
              <a:t>неповреждаемость</a:t>
            </a:r>
            <a:r>
              <a:rPr lang="ru-RU" sz="3300" dirty="0" smtClean="0"/>
              <a:t>;</a:t>
            </a:r>
          </a:p>
          <a:p>
            <a:r>
              <a:rPr lang="ru-RU" sz="3300" dirty="0" smtClean="0"/>
              <a:t>Младенческая травма и взрослая катастрофическая травма;</a:t>
            </a:r>
          </a:p>
          <a:p>
            <a:r>
              <a:rPr lang="ru-RU" sz="3300" dirty="0" smtClean="0"/>
              <a:t>Нарциссический имидж, иллюзорный </a:t>
            </a:r>
            <a:r>
              <a:rPr lang="ru-RU" sz="3300" dirty="0" err="1" smtClean="0"/>
              <a:t>зазеркальный</a:t>
            </a:r>
            <a:r>
              <a:rPr lang="ru-RU" sz="3300" dirty="0" smtClean="0"/>
              <a:t> мир собственной грандиозности; </a:t>
            </a:r>
          </a:p>
          <a:p>
            <a:r>
              <a:rPr lang="ru-RU" sz="3300" dirty="0" smtClean="0"/>
              <a:t>Склонность к риску, </a:t>
            </a:r>
            <a:r>
              <a:rPr lang="ru-RU" sz="3300" dirty="0" err="1" smtClean="0"/>
              <a:t>аутодеструкция</a:t>
            </a:r>
            <a:r>
              <a:rPr lang="ru-RU" sz="3300" dirty="0" smtClean="0"/>
              <a:t>, стремление к смерти.</a:t>
            </a:r>
          </a:p>
          <a:p>
            <a:r>
              <a:rPr lang="ru-RU" sz="3300" dirty="0" err="1" smtClean="0"/>
              <a:t>Аддиктивная</a:t>
            </a:r>
            <a:r>
              <a:rPr lang="ru-RU" sz="3300" dirty="0" smtClean="0"/>
              <a:t> реализация: форма психологической защиты от угрозы Я.</a:t>
            </a:r>
          </a:p>
          <a:p>
            <a:pPr marL="0" indent="0">
              <a:buNone/>
            </a:pPr>
            <a:r>
              <a:rPr lang="ru-RU" sz="33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3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Ранние </a:t>
            </a:r>
            <a:r>
              <a:rPr lang="ru-RU" sz="2400" dirty="0" err="1" smtClean="0"/>
              <a:t>дезадаптивные</a:t>
            </a:r>
            <a:r>
              <a:rPr lang="ru-RU" sz="2400" dirty="0" smtClean="0"/>
              <a:t> схемы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031987"/>
              </p:ext>
            </p:extLst>
          </p:nvPr>
        </p:nvGraphicFramePr>
        <p:xfrm>
          <a:off x="980501" y="1454227"/>
          <a:ext cx="7182998" cy="44728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91945"/>
                <a:gridCol w="4391053"/>
              </a:tblGrid>
              <a:tr h="752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Актуальные психологические проблемы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Вторичные РДС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«Чувство тревоги, много страхов»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Грандиозность, покорность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«Я себя не контролирую»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Зависимость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«Страхи, фобии… страх умереть»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стандарты, 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«Эгоцентризм, упертость»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Недоверие, 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275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«Обиды постоянно»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Грандиозность, придирчивость (жесткие стандарты)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«Обида»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Грандиозность, 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275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«Сверхконтроль»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Подавленность эмоций, 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«Агрессия»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Грандиозность, придирчивость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«Ярость, агрессия, неуправляемость»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Грандиозность, 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275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«Я к себе очень требовательный»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стандарты, грандиозность, 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«Тревога, страх»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«Обида и закрываюсь постоянно»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«Мой бунт, протест»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стандарты, грандиозность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«Беспокойство, тревога при общении»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Подавленность эмоций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«Проблемы в общении! Страхи»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стандарты, покорность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«Страх общения. Самооценка»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«Неуверенность, страхи»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275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«Сверхтребовательность»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Поиск одобрения, жесткие стандарты, Грандиозность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«Страхи, что не справлюсь»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Поиск одобрения, зависимость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«Разочарование, не реализовался»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Самопожертвование, жесткие стандарты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275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«Я прямой очень, требовательный»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Подавление эмоций, жесткие стандарты, поиск одобрения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  <a:tr h="1377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«Обидки и слезливость»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Подавление эмоций, покорность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84" marR="5198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0"/>
            <a:ext cx="22188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1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534</TotalTime>
  <Words>911</Words>
  <Application>Microsoft Office PowerPoint</Application>
  <PresentationFormat>Широкоэкранный</PresentationFormat>
  <Paragraphs>158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Семейные факторы формирования зависимостей: интегративный взгляд и современное состояние проблемы</vt:lpstr>
      <vt:lpstr>Зависимость=аддикция – паттерн стойкого ухода от реальности,  достигаемого посредством изменения психического состояния Изменение психического состояния происходит в результате приема некоторых веществ или постоянной фиксации на определенных предметах или видах деятельности, что сопровождается развитием интенсивных эмоций. </vt:lpstr>
      <vt:lpstr>Аттачмент -  стойкая и сильная эмоциональная фиксация на воздействии, изменившем дискомфортное психическое состояние  </vt:lpstr>
      <vt:lpstr>Черты аддиктивной личности</vt:lpstr>
      <vt:lpstr>Этиологические факторы формирования аддиктивных расстройств</vt:lpstr>
      <vt:lpstr>Культурные и средовые факторы </vt:lpstr>
      <vt:lpstr>Семейные факторы формирования аддикций: вклад семейной психотерапии в изучение нарушений в дисфункциональных семьях с аддиктивными пациентами</vt:lpstr>
      <vt:lpstr>Интрапсихические нарушения: Вклад психоаналитических исследований в изучение природы и лечения зависимостей, описание невротических конфликтов и структурного дефицита </vt:lpstr>
      <vt:lpstr>Ранние дезадаптивные схемы</vt:lpstr>
      <vt:lpstr>Презентация PowerPoint</vt:lpstr>
      <vt:lpstr>Выраженность дезадаптивных схем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зависимости: виды и терапия аддткций</dc:title>
  <dc:creator>Rimma Teperik</dc:creator>
  <cp:lastModifiedBy>Rimma Teperik</cp:lastModifiedBy>
  <cp:revision>88</cp:revision>
  <cp:lastPrinted>2020-09-24T08:32:09Z</cp:lastPrinted>
  <dcterms:created xsi:type="dcterms:W3CDTF">2019-02-18T09:48:54Z</dcterms:created>
  <dcterms:modified xsi:type="dcterms:W3CDTF">2020-09-24T11:09:16Z</dcterms:modified>
</cp:coreProperties>
</file>